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512" r:id="rId2"/>
    <p:sldId id="916" r:id="rId3"/>
    <p:sldId id="917" r:id="rId4"/>
    <p:sldId id="918" r:id="rId5"/>
    <p:sldId id="1149" r:id="rId6"/>
    <p:sldId id="1098" r:id="rId7"/>
    <p:sldId id="1121" r:id="rId8"/>
    <p:sldId id="1122" r:id="rId9"/>
    <p:sldId id="1248" r:id="rId10"/>
    <p:sldId id="1249" r:id="rId11"/>
    <p:sldId id="1250" r:id="rId12"/>
    <p:sldId id="1251" r:id="rId13"/>
    <p:sldId id="1252" r:id="rId14"/>
    <p:sldId id="1253" r:id="rId15"/>
    <p:sldId id="1254" r:id="rId16"/>
    <p:sldId id="1255" r:id="rId17"/>
    <p:sldId id="1256" r:id="rId18"/>
    <p:sldId id="1257" r:id="rId19"/>
    <p:sldId id="1152" r:id="rId20"/>
    <p:sldId id="1213" r:id="rId21"/>
    <p:sldId id="1214" r:id="rId22"/>
    <p:sldId id="1215" r:id="rId23"/>
    <p:sldId id="1223" r:id="rId24"/>
    <p:sldId id="1228" r:id="rId25"/>
    <p:sldId id="1221" r:id="rId26"/>
    <p:sldId id="1222" r:id="rId27"/>
    <p:sldId id="1217" r:id="rId28"/>
    <p:sldId id="1225" r:id="rId29"/>
    <p:sldId id="1258" r:id="rId30"/>
    <p:sldId id="1259" r:id="rId31"/>
    <p:sldId id="1260" r:id="rId32"/>
    <p:sldId id="1261" r:id="rId33"/>
    <p:sldId id="1247" r:id="rId34"/>
    <p:sldId id="843" r:id="rId35"/>
    <p:sldId id="922" r:id="rId3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57"/>
    <p:restoredTop sz="94859"/>
  </p:normalViewPr>
  <p:slideViewPr>
    <p:cSldViewPr snapToGrid="0">
      <p:cViewPr varScale="1">
        <p:scale>
          <a:sx n="129" d="100"/>
          <a:sy n="129" d="100"/>
        </p:scale>
        <p:origin x="10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46F381-C303-644D-8247-AD8AF63F76AC}" type="datetimeFigureOut">
              <a:rPr lang="pt-BR" smtClean="0"/>
              <a:t>07/09/2026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15C18D-57AF-BA49-A863-C8B5A4B8F8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3993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2594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1047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1047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104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104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1047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1047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1047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1047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1047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1047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104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A7A855-F06C-3334-321D-F67C8536BF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28D2D79-FBE5-6825-BB38-3FEFF3BDFD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9121D33-2EC7-9542-94E3-CE6A4BE1D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2C688-33DE-3140-B4C4-1465363704BE}" type="datetimeFigureOut">
              <a:rPr lang="pt-BR" smtClean="0"/>
              <a:t>07/09/2026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82E5E36-42E0-8B3E-6BE8-BEC8F7D59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DBF3800-23A4-F2F5-F91B-CC476A0BF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1DC1-F593-2F48-ABDC-0624156413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5978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5E9802-2BDF-3B46-25C5-88C1BA3BE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C4832C6-E4EC-0ABA-E4FC-D4BB0A6685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2FCF51F-9252-882B-B404-D4BA43ACC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2C688-33DE-3140-B4C4-1465363704BE}" type="datetimeFigureOut">
              <a:rPr lang="pt-BR" smtClean="0"/>
              <a:t>07/09/2026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4BB026D-E623-C4A7-CB6B-9C3CD315C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FF2635C-01BB-87DB-AD20-F1C76B426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1DC1-F593-2F48-ABDC-0624156413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1102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7419E63-1FEE-0D16-88A5-7828FFBDEF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863E604-58E5-EDBE-4191-7D7534E741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9771CDA-3ED1-55E3-9A85-46D83C649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2C688-33DE-3140-B4C4-1465363704BE}" type="datetimeFigureOut">
              <a:rPr lang="pt-BR" smtClean="0"/>
              <a:t>07/09/2026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A7E9A96-D9AC-77A8-CC99-A139F4766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4F3DE29-B3B9-E24D-BE73-D323A0452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1DC1-F593-2F48-ABDC-0624156413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11906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734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>
  <p:cSld name="1_Slide de Título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8"/>
          <p:cNvSpPr txBox="1">
            <a:spLocks noGrp="1"/>
          </p:cNvSpPr>
          <p:nvPr>
            <p:ph type="ctrTitle"/>
          </p:nvPr>
        </p:nvSpPr>
        <p:spPr>
          <a:xfrm>
            <a:off x="479425" y="0"/>
            <a:ext cx="8989695" cy="780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2D41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1D2D4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18"/>
          <p:cNvSpPr txBox="1">
            <a:spLocks noGrp="1"/>
          </p:cNvSpPr>
          <p:nvPr>
            <p:ph type="subTitle" idx="1"/>
          </p:nvPr>
        </p:nvSpPr>
        <p:spPr>
          <a:xfrm>
            <a:off x="479425" y="1304925"/>
            <a:ext cx="8989695" cy="57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2400"/>
              <a:buNone/>
              <a:defRPr sz="2400" b="0" i="0">
                <a:solidFill>
                  <a:srgbClr val="26262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3" name="Google Shape;23;p18"/>
          <p:cNvSpPr txBox="1">
            <a:spLocks noGrp="1"/>
          </p:cNvSpPr>
          <p:nvPr>
            <p:ph type="ftr" idx="11"/>
          </p:nvPr>
        </p:nvSpPr>
        <p:spPr>
          <a:xfrm>
            <a:off x="1" y="6417310"/>
            <a:ext cx="733552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0984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7">
          <p15:clr>
            <a:srgbClr val="9FCC3B"/>
          </p15:clr>
        </p15:guide>
        <p15:guide id="2" orient="horz" pos="459">
          <p15:clr>
            <a:srgbClr val="5ACBF0"/>
          </p15:clr>
        </p15:guide>
        <p15:guide id="3" pos="302">
          <p15:clr>
            <a:srgbClr val="A4A3A4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C53203-3BEA-8F5E-7477-A165ADA67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FC873B6-DFAF-4D36-9C11-4C4EDBD89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6F5854A-CD3B-60D0-2101-43A3AA38F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2C688-33DE-3140-B4C4-1465363704BE}" type="datetimeFigureOut">
              <a:rPr lang="pt-BR" smtClean="0"/>
              <a:t>07/09/2026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602D3DA-070B-3899-F52B-1ED60FDC0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C244127-A4D4-BCF7-E097-12931D950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1DC1-F593-2F48-ABDC-0624156413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8763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1E233F-CA4B-59DC-FAAE-7CA973FD5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164BF95-B57C-A0A8-7455-480AAE47E0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E7D8E43-AE82-517C-8329-DB0FEF165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2C688-33DE-3140-B4C4-1465363704BE}" type="datetimeFigureOut">
              <a:rPr lang="pt-BR" smtClean="0"/>
              <a:t>07/09/2026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5BA26EF-1E2E-D31F-F7DA-45868478D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368A6D2-BD8D-C03F-C6A8-801D1B827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1DC1-F593-2F48-ABDC-0624156413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2996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A2C64C-3620-F931-6137-B14331E12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90BCEEE-A3B9-4C8C-5B89-8675A9B619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701C294-D88C-7D65-B729-436C9DE240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8314132-C889-D6C9-7517-6381AA7A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2C688-33DE-3140-B4C4-1465363704BE}" type="datetimeFigureOut">
              <a:rPr lang="pt-BR" smtClean="0"/>
              <a:t>07/09/2026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B1AD957-832A-5102-1FB9-0AE70132F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ECA6B7D-6004-376D-0DD3-07C68C084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1DC1-F593-2F48-ABDC-0624156413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3764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CF4C64-FD5C-5A61-EECE-E44EE8518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2EE8A5C-A09A-F44A-6782-5AE48A464D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3A55048-83C0-9045-00D0-F4124B05F6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DE1DC5-E3AC-5B93-5299-A31FC0F2C4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BD2A7F2-5684-B1A5-B8A5-9A90990C21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B0D4574-9740-31FD-31E8-D0A3BC468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2C688-33DE-3140-B4C4-1465363704BE}" type="datetimeFigureOut">
              <a:rPr lang="pt-BR" smtClean="0"/>
              <a:t>07/09/2026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393371C-AA97-F931-29F8-567FE7353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6AB8177-F824-2987-C48A-21F1BA17B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1DC1-F593-2F48-ABDC-0624156413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9145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004D11-C151-D925-2490-1B5EC66D0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EBEF3C8-1802-42AD-7CF2-8E7F82B43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2C688-33DE-3140-B4C4-1465363704BE}" type="datetimeFigureOut">
              <a:rPr lang="pt-BR" smtClean="0"/>
              <a:t>07/09/2026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479120D-CE04-B434-888A-C9EA9BE21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B72E495-1C83-8C0F-A7F8-4A44AF9DE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1DC1-F593-2F48-ABDC-0624156413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8960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BEE0B87-700D-4545-79D3-1F320BDC9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2C688-33DE-3140-B4C4-1465363704BE}" type="datetimeFigureOut">
              <a:rPr lang="pt-BR" smtClean="0"/>
              <a:t>07/09/2026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8DA8F55-4FF5-D7F8-8190-51C0DE637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936A340-D3CE-E1B6-112C-1513AB857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1DC1-F593-2F48-ABDC-0624156413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956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833466-EA5D-1B19-6846-BE2506D8B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0A4E177-C531-0382-2F0D-64BEEDF0E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7B04662-03E6-5C3C-3D48-2E986BEA84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77F762B-24FE-9688-B4FA-EBF5205B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2C688-33DE-3140-B4C4-1465363704BE}" type="datetimeFigureOut">
              <a:rPr lang="pt-BR" smtClean="0"/>
              <a:t>07/09/2026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CF31392-3891-16D2-0E3C-5A5EAB18A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70975D6-5EAE-B58F-2B13-C5B149E8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1DC1-F593-2F48-ABDC-0624156413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1196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CD558C-49D5-3FFD-EA83-26DE9BA95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1F6AB49-31F3-4107-C3EE-366B4CBE71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D8B2482-6A67-3913-D412-88D1E65D5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AA74D03-D7FC-3160-8C53-ECB042BF8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2C688-33DE-3140-B4C4-1465363704BE}" type="datetimeFigureOut">
              <a:rPr lang="pt-BR" smtClean="0"/>
              <a:t>07/09/2026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784439F-3139-5418-4B57-EEF1CDADB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ED53739-A6B3-14A6-2CF8-EAE183E42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1DC1-F593-2F48-ABDC-0624156413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2731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CAD08D1-3A2C-3A65-B262-CBDD3BFB4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4659F7F-CC88-40F8-80ED-38519539F0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6AE85F2-80AA-63FB-C550-5019F0FE50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D2C688-33DE-3140-B4C4-1465363704BE}" type="datetimeFigureOut">
              <a:rPr lang="pt-BR" smtClean="0"/>
              <a:t>07/09/2026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0056A71-B8F5-056C-EFCF-A8C46CDE5F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DF1E855-2CE0-9AE9-EA65-EF7A8D3364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C1DC1-F593-2F48-ABDC-0624156413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894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C0DADF5-6D06-9A75-218A-10C7528A0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47"/>
            <a:ext cx="12192000" cy="6854353"/>
          </a:xfrm>
          <a:prstGeom prst="rect">
            <a:avLst/>
          </a:prstGeom>
        </p:spPr>
      </p:pic>
      <p:sp>
        <p:nvSpPr>
          <p:cNvPr id="3" name="Titulo Overlay">
            <a:extLst>
              <a:ext uri="{FF2B5EF4-FFF2-40B4-BE49-F238E27FC236}">
                <a16:creationId xmlns:a16="http://schemas.microsoft.com/office/drawing/2014/main" id="{76FC8A1E-3F75-F34C-A7A8-2F2C91ACBA1B}"/>
              </a:ext>
            </a:extLst>
          </p:cNvPr>
          <p:cNvSpPr/>
          <p:nvPr/>
        </p:nvSpPr>
        <p:spPr>
          <a:xfrm>
            <a:off x="330200" y="1092200"/>
            <a:ext cx="5842000" cy="2794000"/>
          </a:xfrm>
          <a:prstGeom prst="rect">
            <a:avLst/>
          </a:prstGeom>
          <a:solidFill>
            <a:srgbClr val="06132F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ctr" anchorCtr="0">
            <a:noAutofit/>
          </a:bodyPr>
          <a:lstStyle/>
          <a:p>
            <a:pPr algn="l"/>
            <a:r>
              <a:rPr lang="pt-BR" sz="4800" b="1" dirty="0">
                <a:solidFill>
                  <a:srgbClr val="FF0000"/>
                </a:solidFill>
              </a:rPr>
              <a:t>Segundo</a:t>
            </a:r>
            <a:r>
              <a:rPr lang="pt-BR" sz="3000" b="1" dirty="0">
                <a:solidFill>
                  <a:srgbClr val="FFFFFF"/>
                </a:solidFill>
              </a:rPr>
              <a:t> encontro para tratar do Simples Nacional na fase de transição para o CBS híbrido</a:t>
            </a:r>
          </a:p>
        </p:txBody>
      </p:sp>
      <p:sp>
        <p:nvSpPr>
          <p:cNvPr id="4" name="Titulo Accent">
            <a:extLst>
              <a:ext uri="{FF2B5EF4-FFF2-40B4-BE49-F238E27FC236}">
                <a16:creationId xmlns:a16="http://schemas.microsoft.com/office/drawing/2014/main" id="{1D388BA5-FD50-4847-A6F1-2986A9081B0A}"/>
              </a:ext>
            </a:extLst>
          </p:cNvPr>
          <p:cNvSpPr/>
          <p:nvPr/>
        </p:nvSpPr>
        <p:spPr>
          <a:xfrm>
            <a:off x="330200" y="1092200"/>
            <a:ext cx="63500" cy="2794000"/>
          </a:xfrm>
          <a:prstGeom prst="rect">
            <a:avLst/>
          </a:prstGeom>
          <a:solidFill>
            <a:srgbClr val="C9A227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8813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2E89C3A-F05A-AC54-7D06-FD4176767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76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75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1CB9507-1DE1-80FB-A70E-1E6FEADA8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5578" cy="676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649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1646A81-F4F5-A3F1-D385-E97D1D66F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77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516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2075F28-EC61-4CF9-F8E7-F14C73AB01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502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3809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CA701BF7-16A0-41D1-363B-1D73FA055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76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877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E8F92D7-56C9-BD8F-7737-AF5539CC7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649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3214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BCD98FF-2508-F1E0-001A-F051D077B4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502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0373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53DA668-0267-F355-BB7C-DB1C2AADBD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5578" cy="676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1853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2AD0D87-0460-84FC-36D5-6802FF92B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5578" cy="676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2707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>
            <a:extLst>
              <a:ext uri="{FF2B5EF4-FFF2-40B4-BE49-F238E27FC236}">
                <a16:creationId xmlns:a16="http://schemas.microsoft.com/office/drawing/2014/main" id="{5DB7D494-293A-9548-9CA7-126ABD5A3442}"/>
              </a:ext>
            </a:extLst>
          </p:cNvPr>
          <p:cNvSpPr/>
          <p:nvPr/>
        </p:nvSpPr>
        <p:spPr>
          <a:xfrm>
            <a:off x="0" y="6797040"/>
            <a:ext cx="12192000" cy="60960"/>
          </a:xfrm>
          <a:prstGeom prst="rect">
            <a:avLst/>
          </a:prstGeom>
          <a:solidFill>
            <a:srgbClr val="C9A84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F39DAC43-D5A5-BB4C-9D88-8D10C25A0EA8}"/>
              </a:ext>
            </a:extLst>
          </p:cNvPr>
          <p:cNvSpPr/>
          <p:nvPr/>
        </p:nvSpPr>
        <p:spPr>
          <a:xfrm>
            <a:off x="0" y="1158240"/>
            <a:ext cx="12192000" cy="60960"/>
          </a:xfrm>
          <a:prstGeom prst="rect">
            <a:avLst/>
          </a:prstGeom>
          <a:solidFill>
            <a:srgbClr val="C9A84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DE58B844-BD08-7843-AE2C-BEA1BBA33725}"/>
              </a:ext>
            </a:extLst>
          </p:cNvPr>
          <p:cNvSpPr/>
          <p:nvPr/>
        </p:nvSpPr>
        <p:spPr>
          <a:xfrm>
            <a:off x="0" y="0"/>
            <a:ext cx="12192000" cy="1158240"/>
          </a:xfrm>
          <a:prstGeom prst="rect">
            <a:avLst/>
          </a:prstGeom>
          <a:solidFill>
            <a:srgbClr val="01142F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566928" y="459232"/>
            <a:ext cx="110617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2600" b="1" dirty="0">
                <a:solidFill>
                  <a:srgbClr val="FFFFF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O que define não é o débito, mas o crédito da empresa do Simples</a:t>
            </a:r>
          </a:p>
        </p:txBody>
      </p:sp>
      <p:sp>
        <p:nvSpPr>
          <p:cNvPr id="5" name="Text 3"/>
          <p:cNvSpPr/>
          <p:nvPr/>
        </p:nvSpPr>
        <p:spPr>
          <a:xfrm>
            <a:off x="566928" y="1371600"/>
            <a:ext cx="1105783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débito por fora é neutro para o prestador: eleva o preço, não o custo. A decisão está no crédito.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 rot="2700000">
            <a:off x="585216" y="2454881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950976" y="2393921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Débito — efeito nulo:  </a:t>
            </a:r>
            <a:r>
              <a:rPr lang="pt-BR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IBS/CBS destacado por fora é acrescido ao preço e recolhido à parte; não integra o custo do prestador do Simples.</a:t>
            </a:r>
            <a:endParaRPr lang="pt-BR" dirty="0"/>
          </a:p>
        </p:txBody>
      </p:sp>
      <p:sp>
        <p:nvSpPr>
          <p:cNvPr id="8" name="Shape 6"/>
          <p:cNvSpPr/>
          <p:nvPr/>
        </p:nvSpPr>
        <p:spPr>
          <a:xfrm rot="2700000">
            <a:off x="585216" y="3415001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9" name="Text 7"/>
          <p:cNvSpPr/>
          <p:nvPr/>
        </p:nvSpPr>
        <p:spPr>
          <a:xfrm>
            <a:off x="950976" y="3354041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Preço, não custo:  </a:t>
            </a:r>
            <a:r>
              <a:rPr lang="pt-BR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valor destacado sai do bolso do adquirente, não da margem de quem presta — isoladamente, o débito não altera a rentabilidade.</a:t>
            </a:r>
            <a:endParaRPr lang="pt-BR" dirty="0"/>
          </a:p>
        </p:txBody>
      </p:sp>
      <p:sp>
        <p:nvSpPr>
          <p:cNvPr id="10" name="Shape 8"/>
          <p:cNvSpPr/>
          <p:nvPr/>
        </p:nvSpPr>
        <p:spPr>
          <a:xfrm rot="2700000">
            <a:off x="585216" y="4375121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1" name="Text 9"/>
          <p:cNvSpPr/>
          <p:nvPr/>
        </p:nvSpPr>
        <p:spPr>
          <a:xfrm>
            <a:off x="950976" y="4314161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decide é o crédito:  </a:t>
            </a:r>
            <a:r>
              <a:rPr lang="pt-BR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quanto maior o crédito que o prestador pode apropriar, maior o valor que poderá negociar com o tomador, dentro da cadeia B2B.</a:t>
            </a:r>
            <a:endParaRPr lang="pt-BR" dirty="0"/>
          </a:p>
        </p:txBody>
      </p:sp>
      <p:sp>
        <p:nvSpPr>
          <p:cNvPr id="12" name="Shape 10"/>
          <p:cNvSpPr/>
          <p:nvPr/>
        </p:nvSpPr>
        <p:spPr>
          <a:xfrm rot="2700000">
            <a:off x="585216" y="5335241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3" name="Text 11"/>
          <p:cNvSpPr/>
          <p:nvPr/>
        </p:nvSpPr>
        <p:spPr>
          <a:xfrm>
            <a:off x="950976" y="5274281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Poder de negociação:  </a:t>
            </a:r>
            <a:r>
              <a:rPr lang="pt-BR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 crédito integral, o prestador tem margem para ceder parte no preço e ainda sair mais competitivo.</a:t>
            </a:r>
            <a:endParaRPr lang="pt-BR" dirty="0"/>
          </a:p>
        </p:txBody>
      </p:sp>
      <p:sp>
        <p:nvSpPr>
          <p:cNvPr id="14" name="Shape 12"/>
          <p:cNvSpPr/>
          <p:nvPr/>
        </p:nvSpPr>
        <p:spPr>
          <a:xfrm>
            <a:off x="8110728" y="1920240"/>
            <a:ext cx="3514039" cy="4389120"/>
          </a:xfrm>
          <a:prstGeom prst="roundRect">
            <a:avLst>
              <a:gd name="adj" fmla="val 1821"/>
            </a:avLst>
          </a:prstGeom>
          <a:solidFill>
            <a:srgbClr val="F8F3E6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8385048" y="2365326"/>
            <a:ext cx="30019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0A1F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Como ler na prática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8375903" y="2947699"/>
            <a:ext cx="2983687" cy="342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pt-BR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 no regime regular: o crédito pesa mais do que a alíquota nominal.</a:t>
            </a:r>
            <a:endParaRPr lang="pt-BR" dirty="0"/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pt-BR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 PF ou não contribuinte: o crédito é irrelevante; decide o preço final.</a:t>
            </a:r>
            <a:endParaRPr lang="pt-BR" dirty="0"/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pt-BR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Simule a negociação com e sem destaque antes de optar.</a:t>
            </a:r>
            <a:endParaRPr lang="pt-BR" dirty="0"/>
          </a:p>
        </p:txBody>
      </p:sp>
      <p:pic>
        <p:nvPicPr>
          <p:cNvPr id="23" name="Image 0" descr="/sessions/eager-nice-hamilton/mnt/outputs/logo_complete_transparent.png">
            <a:extLst>
              <a:ext uri="{FF2B5EF4-FFF2-40B4-BE49-F238E27FC236}">
                <a16:creationId xmlns:a16="http://schemas.microsoft.com/office/drawing/2014/main" id="{E417CF5A-B893-790A-43C4-4D89E9924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7576" y="80729"/>
            <a:ext cx="1860884" cy="864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241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5D9C255-824F-44AD-99F6-CD8F93E58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704"/>
            <a:ext cx="12192000" cy="688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3815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>
            <a:extLst>
              <a:ext uri="{FF2B5EF4-FFF2-40B4-BE49-F238E27FC236}">
                <a16:creationId xmlns:a16="http://schemas.microsoft.com/office/drawing/2014/main" id="{5DB7D494-293A-9548-9CA7-126ABD5A3442}"/>
              </a:ext>
            </a:extLst>
          </p:cNvPr>
          <p:cNvSpPr/>
          <p:nvPr/>
        </p:nvSpPr>
        <p:spPr>
          <a:xfrm>
            <a:off x="0" y="6797040"/>
            <a:ext cx="12192000" cy="60960"/>
          </a:xfrm>
          <a:prstGeom prst="rect">
            <a:avLst/>
          </a:prstGeom>
          <a:solidFill>
            <a:srgbClr val="C9A84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F39DAC43-D5A5-BB4C-9D88-8D10C25A0EA8}"/>
              </a:ext>
            </a:extLst>
          </p:cNvPr>
          <p:cNvSpPr/>
          <p:nvPr/>
        </p:nvSpPr>
        <p:spPr>
          <a:xfrm>
            <a:off x="0" y="1158240"/>
            <a:ext cx="12192000" cy="60960"/>
          </a:xfrm>
          <a:prstGeom prst="rect">
            <a:avLst/>
          </a:prstGeom>
          <a:solidFill>
            <a:srgbClr val="C9A84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DE58B844-BD08-7843-AE2C-BEA1BBA33725}"/>
              </a:ext>
            </a:extLst>
          </p:cNvPr>
          <p:cNvSpPr/>
          <p:nvPr/>
        </p:nvSpPr>
        <p:spPr>
          <a:xfrm>
            <a:off x="0" y="0"/>
            <a:ext cx="12192000" cy="1158240"/>
          </a:xfrm>
          <a:prstGeom prst="rect">
            <a:avLst/>
          </a:prstGeom>
          <a:solidFill>
            <a:srgbClr val="01142F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566928" y="459232"/>
            <a:ext cx="110617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3200" b="1" dirty="0">
                <a:solidFill>
                  <a:srgbClr val="FFFFF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Split payment: o imposto sai na liquidação financeira</a:t>
            </a:r>
          </a:p>
        </p:txBody>
      </p:sp>
      <p:sp>
        <p:nvSpPr>
          <p:cNvPr id="5" name="Text 3"/>
          <p:cNvSpPr/>
          <p:nvPr/>
        </p:nvSpPr>
        <p:spPr>
          <a:xfrm>
            <a:off x="566928" y="1371600"/>
            <a:ext cx="1105783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24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Arts. 31 a 35 da Lei Complementar nº 214/2025.</a:t>
            </a:r>
          </a:p>
        </p:txBody>
      </p:sp>
      <p:sp>
        <p:nvSpPr>
          <p:cNvPr id="6" name="Shape 4"/>
          <p:cNvSpPr/>
          <p:nvPr/>
        </p:nvSpPr>
        <p:spPr>
          <a:xfrm rot="2700000">
            <a:off x="585216" y="2603500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 sz="2800"/>
          </a:p>
        </p:txBody>
      </p:sp>
      <p:sp>
        <p:nvSpPr>
          <p:cNvPr id="7" name="Text 5"/>
          <p:cNvSpPr/>
          <p:nvPr/>
        </p:nvSpPr>
        <p:spPr>
          <a:xfrm>
            <a:off x="950976" y="2540000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sz="2000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funciona:  </a:t>
            </a:r>
            <a:r>
              <a:rPr lang="pt-BR" sz="20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pagamento da operação, a parcela de IBS e CBS é separada e vai direto ao Fisco; o fornecedor recebe o valor líquido.</a:t>
            </a:r>
          </a:p>
        </p:txBody>
      </p:sp>
      <p:sp>
        <p:nvSpPr>
          <p:cNvPr id="8" name="Shape 6"/>
          <p:cNvSpPr/>
          <p:nvPr/>
        </p:nvSpPr>
        <p:spPr>
          <a:xfrm rot="2700000">
            <a:off x="585216" y="3873500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 sz="2800"/>
          </a:p>
        </p:txBody>
      </p:sp>
      <p:sp>
        <p:nvSpPr>
          <p:cNvPr id="9" name="Text 7"/>
          <p:cNvSpPr/>
          <p:nvPr/>
        </p:nvSpPr>
        <p:spPr>
          <a:xfrm>
            <a:off x="950976" y="3810000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sz="2000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Efeito:  </a:t>
            </a:r>
            <a:r>
              <a:rPr lang="pt-BR" sz="20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débito daquela operação é extinto na liquidação financeira, o que sustenta o crédito do adquirente.</a:t>
            </a:r>
          </a:p>
        </p:txBody>
      </p:sp>
      <p:sp>
        <p:nvSpPr>
          <p:cNvPr id="10" name="Shape 8"/>
          <p:cNvSpPr/>
          <p:nvPr/>
        </p:nvSpPr>
        <p:spPr>
          <a:xfrm rot="2700000">
            <a:off x="585216" y="5143500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 sz="2800"/>
          </a:p>
        </p:txBody>
      </p:sp>
      <p:sp>
        <p:nvSpPr>
          <p:cNvPr id="11" name="Text 9"/>
          <p:cNvSpPr/>
          <p:nvPr/>
        </p:nvSpPr>
        <p:spPr>
          <a:xfrm>
            <a:off x="950976" y="5080000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sz="2000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Situação atual:  </a:t>
            </a:r>
            <a:r>
              <a:rPr lang="pt-BR" sz="20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Comitê Gestor do IBS confirmou em 12/08/2026 que o mecanismo não entra em operação em 1º/1/2027.</a:t>
            </a:r>
          </a:p>
        </p:txBody>
      </p:sp>
      <p:sp>
        <p:nvSpPr>
          <p:cNvPr id="14" name="Shape 12"/>
          <p:cNvSpPr/>
          <p:nvPr/>
        </p:nvSpPr>
        <p:spPr>
          <a:xfrm>
            <a:off x="8110728" y="2095500"/>
            <a:ext cx="3514039" cy="3949700"/>
          </a:xfrm>
          <a:prstGeom prst="roundRect">
            <a:avLst>
              <a:gd name="adj" fmla="val 1821"/>
            </a:avLst>
          </a:prstGeom>
          <a:solidFill>
            <a:srgbClr val="F8F3E6"/>
          </a:solidFill>
          <a:ln/>
        </p:spPr>
        <p:txBody>
          <a:bodyPr/>
          <a:lstStyle/>
          <a:p>
            <a:endParaRPr lang="pt-BR" sz="2800"/>
          </a:p>
        </p:txBody>
      </p:sp>
      <p:sp>
        <p:nvSpPr>
          <p:cNvPr id="15" name="Text 13"/>
          <p:cNvSpPr/>
          <p:nvPr/>
        </p:nvSpPr>
        <p:spPr>
          <a:xfrm>
            <a:off x="8385048" y="2413000"/>
            <a:ext cx="30019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2400" b="1" dirty="0">
                <a:solidFill>
                  <a:srgbClr val="0A1F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Ponto de atenção</a:t>
            </a:r>
          </a:p>
        </p:txBody>
      </p:sp>
      <p:sp>
        <p:nvSpPr>
          <p:cNvPr id="16" name="Text 14"/>
          <p:cNvSpPr/>
          <p:nvPr/>
        </p:nvSpPr>
        <p:spPr>
          <a:xfrm>
            <a:off x="8385048" y="2946400"/>
            <a:ext cx="2983687" cy="299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pt-BR" sz="20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Quando ativado, será gradual e facultativo, a começar pelas operações entre empresas.</a:t>
            </a:r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pt-BR" sz="20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Alcança apenas operações com documento fiscal; não incide sobre transferências entre pessoas.</a:t>
            </a:r>
          </a:p>
        </p:txBody>
      </p:sp>
      <p:pic>
        <p:nvPicPr>
          <p:cNvPr id="23" name="Image 0" descr="/sessions/eager-nice-hamilton/mnt/outputs/logo_complete_transparent.png">
            <a:extLst>
              <a:ext uri="{FF2B5EF4-FFF2-40B4-BE49-F238E27FC236}">
                <a16:creationId xmlns:a16="http://schemas.microsoft.com/office/drawing/2014/main" id="{E417CF5A-B893-790A-43C4-4D89E9924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7576" y="80729"/>
            <a:ext cx="1860884" cy="864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8016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>
            <a:extLst>
              <a:ext uri="{FF2B5EF4-FFF2-40B4-BE49-F238E27FC236}">
                <a16:creationId xmlns:a16="http://schemas.microsoft.com/office/drawing/2014/main" id="{5DB7D494-293A-9548-9CA7-126ABD5A3442}"/>
              </a:ext>
            </a:extLst>
          </p:cNvPr>
          <p:cNvSpPr/>
          <p:nvPr/>
        </p:nvSpPr>
        <p:spPr>
          <a:xfrm>
            <a:off x="0" y="6797040"/>
            <a:ext cx="12192000" cy="60960"/>
          </a:xfrm>
          <a:prstGeom prst="rect">
            <a:avLst/>
          </a:prstGeom>
          <a:solidFill>
            <a:srgbClr val="C9A84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F39DAC43-D5A5-BB4C-9D88-8D10C25A0EA8}"/>
              </a:ext>
            </a:extLst>
          </p:cNvPr>
          <p:cNvSpPr/>
          <p:nvPr/>
        </p:nvSpPr>
        <p:spPr>
          <a:xfrm>
            <a:off x="0" y="1158240"/>
            <a:ext cx="12192000" cy="60960"/>
          </a:xfrm>
          <a:prstGeom prst="rect">
            <a:avLst/>
          </a:prstGeom>
          <a:solidFill>
            <a:srgbClr val="C9A84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DE58B844-BD08-7843-AE2C-BEA1BBA33725}"/>
              </a:ext>
            </a:extLst>
          </p:cNvPr>
          <p:cNvSpPr/>
          <p:nvPr/>
        </p:nvSpPr>
        <p:spPr>
          <a:xfrm>
            <a:off x="0" y="0"/>
            <a:ext cx="12192000" cy="1158240"/>
          </a:xfrm>
          <a:prstGeom prst="rect">
            <a:avLst/>
          </a:prstGeom>
          <a:solidFill>
            <a:srgbClr val="01142F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566928" y="459232"/>
            <a:ext cx="110617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3200" b="1" dirty="0">
                <a:solidFill>
                  <a:srgbClr val="FFFFF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RAD: o adquirente recolhe o IBS e a CBS</a:t>
            </a:r>
          </a:p>
        </p:txBody>
      </p:sp>
      <p:sp>
        <p:nvSpPr>
          <p:cNvPr id="5" name="Text 3"/>
          <p:cNvSpPr/>
          <p:nvPr/>
        </p:nvSpPr>
        <p:spPr>
          <a:xfrm>
            <a:off x="566928" y="1371600"/>
            <a:ext cx="1105783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24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Recolhimento pelo adquirente — art. 36 da Lei Complementar nº 214/2025.</a:t>
            </a:r>
          </a:p>
        </p:txBody>
      </p:sp>
      <p:sp>
        <p:nvSpPr>
          <p:cNvPr id="6" name="Shape 4"/>
          <p:cNvSpPr/>
          <p:nvPr/>
        </p:nvSpPr>
        <p:spPr>
          <a:xfrm rot="2700000">
            <a:off x="585216" y="2603500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7" name="Text 5"/>
          <p:cNvSpPr/>
          <p:nvPr/>
        </p:nvSpPr>
        <p:spPr>
          <a:xfrm>
            <a:off x="950976" y="2540000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sz="2000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funciona:  </a:t>
            </a:r>
            <a:r>
              <a:rPr lang="pt-BR" sz="20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comprador do regime regular recolhe o IBS e a CBS da operação e o fornecedor recebe o valor líquido de tributos.</a:t>
            </a:r>
          </a:p>
        </p:txBody>
      </p:sp>
      <p:sp>
        <p:nvSpPr>
          <p:cNvPr id="8" name="Shape 6"/>
          <p:cNvSpPr/>
          <p:nvPr/>
        </p:nvSpPr>
        <p:spPr>
          <a:xfrm rot="2700000">
            <a:off x="585216" y="3873500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9" name="Text 7"/>
          <p:cNvSpPr/>
          <p:nvPr/>
        </p:nvSpPr>
        <p:spPr>
          <a:xfrm>
            <a:off x="950976" y="3810000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sz="2000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Efeito:  </a:t>
            </a:r>
            <a:r>
              <a:rPr lang="pt-BR" sz="20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débito é extinto com o recolhimento e o crédito do adquirente pode ser habilitado em seguida.</a:t>
            </a:r>
          </a:p>
        </p:txBody>
      </p:sp>
      <p:sp>
        <p:nvSpPr>
          <p:cNvPr id="10" name="Shape 8"/>
          <p:cNvSpPr/>
          <p:nvPr/>
        </p:nvSpPr>
        <p:spPr>
          <a:xfrm rot="2700000">
            <a:off x="585216" y="5143500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11" name="Text 9"/>
          <p:cNvSpPr/>
          <p:nvPr/>
        </p:nvSpPr>
        <p:spPr>
          <a:xfrm>
            <a:off x="950976" y="5080000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sz="2000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Quando cabe:  </a:t>
            </a:r>
            <a:r>
              <a:rPr lang="pt-BR" sz="20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operações cujo meio de pagamento não permite a separação automática. Em 2027, é via opcional.</a:t>
            </a:r>
          </a:p>
        </p:txBody>
      </p:sp>
      <p:sp>
        <p:nvSpPr>
          <p:cNvPr id="14" name="Shape 12"/>
          <p:cNvSpPr/>
          <p:nvPr/>
        </p:nvSpPr>
        <p:spPr>
          <a:xfrm>
            <a:off x="8110728" y="2095500"/>
            <a:ext cx="3514039" cy="3949700"/>
          </a:xfrm>
          <a:prstGeom prst="roundRect">
            <a:avLst>
              <a:gd name="adj" fmla="val 1821"/>
            </a:avLst>
          </a:prstGeom>
          <a:solidFill>
            <a:srgbClr val="F8F3E6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15" name="Text 13"/>
          <p:cNvSpPr/>
          <p:nvPr/>
        </p:nvSpPr>
        <p:spPr>
          <a:xfrm>
            <a:off x="8385048" y="2413000"/>
            <a:ext cx="30019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2000" b="1" dirty="0">
                <a:solidFill>
                  <a:srgbClr val="0A1F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Cuidado com a sigla</a:t>
            </a:r>
          </a:p>
        </p:txBody>
      </p:sp>
      <p:sp>
        <p:nvSpPr>
          <p:cNvPr id="16" name="Text 14"/>
          <p:cNvSpPr/>
          <p:nvPr/>
        </p:nvSpPr>
        <p:spPr>
          <a:xfrm>
            <a:off x="8385048" y="2946400"/>
            <a:ext cx="2983687" cy="299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pt-BR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Receita Federal também chama de RAD o seu sistema de apuração assistida.</a:t>
            </a:r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pt-BR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Aqui, RAD é o recolhimento pelo adquirente, do art. 36 da LC 214/2025.</a:t>
            </a:r>
          </a:p>
        </p:txBody>
      </p:sp>
      <p:pic>
        <p:nvPicPr>
          <p:cNvPr id="23" name="Image 0" descr="/sessions/eager-nice-hamilton/mnt/outputs/logo_complete_transparent.png">
            <a:extLst>
              <a:ext uri="{FF2B5EF4-FFF2-40B4-BE49-F238E27FC236}">
                <a16:creationId xmlns:a16="http://schemas.microsoft.com/office/drawing/2014/main" id="{E417CF5A-B893-790A-43C4-4D89E9924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7576" y="80729"/>
            <a:ext cx="1860884" cy="864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3530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>
            <a:extLst>
              <a:ext uri="{FF2B5EF4-FFF2-40B4-BE49-F238E27FC236}">
                <a16:creationId xmlns:a16="http://schemas.microsoft.com/office/drawing/2014/main" id="{5DB7D494-293A-9548-9CA7-126ABD5A3442}"/>
              </a:ext>
            </a:extLst>
          </p:cNvPr>
          <p:cNvSpPr/>
          <p:nvPr/>
        </p:nvSpPr>
        <p:spPr>
          <a:xfrm>
            <a:off x="0" y="6797040"/>
            <a:ext cx="12192000" cy="60960"/>
          </a:xfrm>
          <a:prstGeom prst="rect">
            <a:avLst/>
          </a:prstGeom>
          <a:solidFill>
            <a:srgbClr val="C9A84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F39DAC43-D5A5-BB4C-9D88-8D10C25A0EA8}"/>
              </a:ext>
            </a:extLst>
          </p:cNvPr>
          <p:cNvSpPr/>
          <p:nvPr/>
        </p:nvSpPr>
        <p:spPr>
          <a:xfrm>
            <a:off x="0" y="1158240"/>
            <a:ext cx="12192000" cy="60960"/>
          </a:xfrm>
          <a:prstGeom prst="rect">
            <a:avLst/>
          </a:prstGeom>
          <a:solidFill>
            <a:srgbClr val="C9A84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DE58B844-BD08-7843-AE2C-BEA1BBA33725}"/>
              </a:ext>
            </a:extLst>
          </p:cNvPr>
          <p:cNvSpPr/>
          <p:nvPr/>
        </p:nvSpPr>
        <p:spPr>
          <a:xfrm>
            <a:off x="0" y="0"/>
            <a:ext cx="12192000" cy="1158240"/>
          </a:xfrm>
          <a:prstGeom prst="rect">
            <a:avLst/>
          </a:prstGeom>
          <a:solidFill>
            <a:srgbClr val="01142F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566928" y="459232"/>
            <a:ext cx="110617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3200" b="1" dirty="0">
                <a:solidFill>
                  <a:srgbClr val="FFFFF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Sem os dois sistemas, o crédito se apoia na nota</a:t>
            </a:r>
          </a:p>
        </p:txBody>
      </p:sp>
      <p:sp>
        <p:nvSpPr>
          <p:cNvPr id="5" name="Text 3"/>
          <p:cNvSpPr/>
          <p:nvPr/>
        </p:nvSpPr>
        <p:spPr>
          <a:xfrm>
            <a:off x="566928" y="1509386"/>
            <a:ext cx="1105783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24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Orientação prática enquanto split payment e RAD não estiverem operacionais.</a:t>
            </a:r>
          </a:p>
        </p:txBody>
      </p:sp>
      <p:sp>
        <p:nvSpPr>
          <p:cNvPr id="6" name="Shape 4"/>
          <p:cNvSpPr/>
          <p:nvPr/>
        </p:nvSpPr>
        <p:spPr>
          <a:xfrm rot="2700000">
            <a:off x="585216" y="2741286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7" name="Text 5"/>
          <p:cNvSpPr/>
          <p:nvPr/>
        </p:nvSpPr>
        <p:spPr>
          <a:xfrm>
            <a:off x="950976" y="2677786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sz="2000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falta:  </a:t>
            </a:r>
            <a:r>
              <a:rPr lang="pt-BR" sz="20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split payment e sem RAD em funcionamento, não há a sistemática digital da operação assistida para gerar o crédito.</a:t>
            </a:r>
          </a:p>
        </p:txBody>
      </p:sp>
      <p:sp>
        <p:nvSpPr>
          <p:cNvPr id="8" name="Shape 6"/>
          <p:cNvSpPr/>
          <p:nvPr/>
        </p:nvSpPr>
        <p:spPr>
          <a:xfrm rot="2700000">
            <a:off x="585216" y="4011286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9" name="Text 7"/>
          <p:cNvSpPr/>
          <p:nvPr/>
        </p:nvSpPr>
        <p:spPr>
          <a:xfrm>
            <a:off x="950976" y="3947786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sz="2000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proceder:  </a:t>
            </a:r>
            <a:r>
              <a:rPr lang="pt-BR" sz="20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crédito deve ser apurado pelos documentos fiscais da operação, com o destaque de IBS e CBS na nota.</a:t>
            </a:r>
          </a:p>
        </p:txBody>
      </p:sp>
      <p:sp>
        <p:nvSpPr>
          <p:cNvPr id="10" name="Shape 8"/>
          <p:cNvSpPr/>
          <p:nvPr/>
        </p:nvSpPr>
        <p:spPr>
          <a:xfrm rot="2700000">
            <a:off x="585216" y="5281286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11" name="Text 9"/>
          <p:cNvSpPr/>
          <p:nvPr/>
        </p:nvSpPr>
        <p:spPr>
          <a:xfrm>
            <a:off x="950976" y="5217786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sz="2000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Prova:  </a:t>
            </a:r>
            <a:r>
              <a:rPr lang="pt-BR" sz="20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guardar a nota e o comprovante de pagamento, que demonstram a extinção do débito exigida para o crédito.</a:t>
            </a:r>
          </a:p>
        </p:txBody>
      </p:sp>
      <p:sp>
        <p:nvSpPr>
          <p:cNvPr id="14" name="Shape 12"/>
          <p:cNvSpPr/>
          <p:nvPr/>
        </p:nvSpPr>
        <p:spPr>
          <a:xfrm>
            <a:off x="8110728" y="2233286"/>
            <a:ext cx="3514039" cy="3949700"/>
          </a:xfrm>
          <a:prstGeom prst="roundRect">
            <a:avLst>
              <a:gd name="adj" fmla="val 1821"/>
            </a:avLst>
          </a:prstGeom>
          <a:solidFill>
            <a:srgbClr val="F8F3E6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15" name="Text 13"/>
          <p:cNvSpPr/>
          <p:nvPr/>
        </p:nvSpPr>
        <p:spPr>
          <a:xfrm>
            <a:off x="8385048" y="2550786"/>
            <a:ext cx="30019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2000" b="1" dirty="0">
                <a:solidFill>
                  <a:srgbClr val="0A1F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que fazer agora</a:t>
            </a:r>
          </a:p>
        </p:txBody>
      </p:sp>
      <p:sp>
        <p:nvSpPr>
          <p:cNvPr id="16" name="Text 14"/>
          <p:cNvSpPr/>
          <p:nvPr/>
        </p:nvSpPr>
        <p:spPr>
          <a:xfrm>
            <a:off x="8385048" y="3084186"/>
            <a:ext cx="2983687" cy="299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pt-BR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Conferir o preenchimento dos campos de IBS e CBS em todas as notas.</a:t>
            </a:r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pt-BR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Manter o controle do crédito pela nota até a apuração assistida operar.</a:t>
            </a:r>
          </a:p>
        </p:txBody>
      </p:sp>
      <p:pic>
        <p:nvPicPr>
          <p:cNvPr id="23" name="Image 0" descr="/sessions/eager-nice-hamilton/mnt/outputs/logo_complete_transparent.png">
            <a:extLst>
              <a:ext uri="{FF2B5EF4-FFF2-40B4-BE49-F238E27FC236}">
                <a16:creationId xmlns:a16="http://schemas.microsoft.com/office/drawing/2014/main" id="{E417CF5A-B893-790A-43C4-4D89E9924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7576" y="80729"/>
            <a:ext cx="1860884" cy="864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3293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>
            <a:extLst>
              <a:ext uri="{FF2B5EF4-FFF2-40B4-BE49-F238E27FC236}">
                <a16:creationId xmlns:a16="http://schemas.microsoft.com/office/drawing/2014/main" id="{5DB7D494-293A-9548-9CA7-126ABD5A3442}"/>
              </a:ext>
            </a:extLst>
          </p:cNvPr>
          <p:cNvSpPr/>
          <p:nvPr/>
        </p:nvSpPr>
        <p:spPr>
          <a:xfrm>
            <a:off x="0" y="6797040"/>
            <a:ext cx="12192000" cy="60960"/>
          </a:xfrm>
          <a:prstGeom prst="rect">
            <a:avLst/>
          </a:prstGeom>
          <a:solidFill>
            <a:srgbClr val="C9A84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F39DAC43-D5A5-BB4C-9D88-8D10C25A0EA8}"/>
              </a:ext>
            </a:extLst>
          </p:cNvPr>
          <p:cNvSpPr/>
          <p:nvPr/>
        </p:nvSpPr>
        <p:spPr>
          <a:xfrm>
            <a:off x="0" y="1158240"/>
            <a:ext cx="12192000" cy="60960"/>
          </a:xfrm>
          <a:prstGeom prst="rect">
            <a:avLst/>
          </a:prstGeom>
          <a:solidFill>
            <a:srgbClr val="C9A84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DE58B844-BD08-7843-AE2C-BEA1BBA33725}"/>
              </a:ext>
            </a:extLst>
          </p:cNvPr>
          <p:cNvSpPr/>
          <p:nvPr/>
        </p:nvSpPr>
        <p:spPr>
          <a:xfrm>
            <a:off x="0" y="0"/>
            <a:ext cx="12192000" cy="1158240"/>
          </a:xfrm>
          <a:prstGeom prst="rect">
            <a:avLst/>
          </a:prstGeom>
          <a:solidFill>
            <a:srgbClr val="01142F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566928" y="459232"/>
            <a:ext cx="110617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3200" b="1" dirty="0">
                <a:solidFill>
                  <a:srgbClr val="FFFFF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O regulamento da CBS não reproduz o art. 48</a:t>
            </a:r>
          </a:p>
        </p:txBody>
      </p:sp>
      <p:sp>
        <p:nvSpPr>
          <p:cNvPr id="5" name="Text 3"/>
          <p:cNvSpPr/>
          <p:nvPr/>
        </p:nvSpPr>
        <p:spPr>
          <a:xfrm>
            <a:off x="566928" y="1521912"/>
            <a:ext cx="1105783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24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Consequência prática da omissão no Decreto nº 12.955/2026.</a:t>
            </a:r>
          </a:p>
        </p:txBody>
      </p:sp>
      <p:sp>
        <p:nvSpPr>
          <p:cNvPr id="6" name="Shape 4"/>
          <p:cNvSpPr/>
          <p:nvPr/>
        </p:nvSpPr>
        <p:spPr>
          <a:xfrm rot="2700000">
            <a:off x="585216" y="2753812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7" name="Text 5"/>
          <p:cNvSpPr/>
          <p:nvPr/>
        </p:nvSpPr>
        <p:spPr>
          <a:xfrm>
            <a:off x="950976" y="2690312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sz="2000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falta:  </a:t>
            </a:r>
            <a:r>
              <a:rPr lang="pt-BR" sz="20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Decreto reproduz a regra geral do art. 47, mas não traz a regra de transição do art. 48.</a:t>
            </a:r>
          </a:p>
        </p:txBody>
      </p:sp>
      <p:sp>
        <p:nvSpPr>
          <p:cNvPr id="8" name="Shape 6"/>
          <p:cNvSpPr/>
          <p:nvPr/>
        </p:nvSpPr>
        <p:spPr>
          <a:xfrm rot="2700000">
            <a:off x="585216" y="3896812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9" name="Text 7"/>
          <p:cNvSpPr/>
          <p:nvPr/>
        </p:nvSpPr>
        <p:spPr>
          <a:xfrm>
            <a:off x="950976" y="3833312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sz="2000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que a dispensa persiste:  </a:t>
            </a:r>
            <a:r>
              <a:rPr lang="pt-BR" sz="20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ela decorre da lei complementar, e o regulamento não pode restringir o que a lei concedeu.</a:t>
            </a:r>
          </a:p>
        </p:txBody>
      </p:sp>
      <p:sp>
        <p:nvSpPr>
          <p:cNvPr id="10" name="Shape 8"/>
          <p:cNvSpPr/>
          <p:nvPr/>
        </p:nvSpPr>
        <p:spPr>
          <a:xfrm rot="2700000">
            <a:off x="585216" y="5039812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11" name="Text 9"/>
          <p:cNvSpPr/>
          <p:nvPr/>
        </p:nvSpPr>
        <p:spPr>
          <a:xfrm>
            <a:off x="950976" y="4976312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sz="2000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 prática:  </a:t>
            </a:r>
            <a:r>
              <a:rPr lang="pt-BR" sz="20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vale o destaque na nota até o split payment ou o RAD entrar em operação; a partir daí, exige-se a extinção do débito.</a:t>
            </a:r>
          </a:p>
        </p:txBody>
      </p:sp>
      <p:sp>
        <p:nvSpPr>
          <p:cNvPr id="14" name="Shape 12"/>
          <p:cNvSpPr/>
          <p:nvPr/>
        </p:nvSpPr>
        <p:spPr>
          <a:xfrm>
            <a:off x="8110728" y="2245812"/>
            <a:ext cx="3514039" cy="3136900"/>
          </a:xfrm>
          <a:prstGeom prst="roundRect">
            <a:avLst>
              <a:gd name="adj" fmla="val 1821"/>
            </a:avLst>
          </a:prstGeom>
          <a:solidFill>
            <a:srgbClr val="F8F3E6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15" name="Text 13"/>
          <p:cNvSpPr/>
          <p:nvPr/>
        </p:nvSpPr>
        <p:spPr>
          <a:xfrm>
            <a:off x="8385048" y="2563312"/>
            <a:ext cx="30019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2000" b="1" dirty="0">
                <a:solidFill>
                  <a:srgbClr val="0A1F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Recomendação</a:t>
            </a:r>
          </a:p>
        </p:txBody>
      </p:sp>
      <p:sp>
        <p:nvSpPr>
          <p:cNvPr id="16" name="Text 14"/>
          <p:cNvSpPr/>
          <p:nvPr/>
        </p:nvSpPr>
        <p:spPr>
          <a:xfrm>
            <a:off x="8385048" y="3096712"/>
            <a:ext cx="2983687" cy="218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pt-BR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Documentar o destaque de IBS e CBS em cada nota do período de transição.</a:t>
            </a:r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pt-BR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Revisar os controles no momento em que o split payment ou o RAD começar a operar.</a:t>
            </a:r>
          </a:p>
        </p:txBody>
      </p:sp>
      <p:pic>
        <p:nvPicPr>
          <p:cNvPr id="23" name="Image 0" descr="/sessions/eager-nice-hamilton/mnt/outputs/logo_complete_transparent.png">
            <a:extLst>
              <a:ext uri="{FF2B5EF4-FFF2-40B4-BE49-F238E27FC236}">
                <a16:creationId xmlns:a16="http://schemas.microsoft.com/office/drawing/2014/main" id="{E417CF5A-B893-790A-43C4-4D89E9924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7576" y="80729"/>
            <a:ext cx="1860884" cy="864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3378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>
            <a:extLst>
              <a:ext uri="{FF2B5EF4-FFF2-40B4-BE49-F238E27FC236}">
                <a16:creationId xmlns:a16="http://schemas.microsoft.com/office/drawing/2014/main" id="{5DB7D494-293A-9548-9CA7-126ABD5A3442}"/>
              </a:ext>
            </a:extLst>
          </p:cNvPr>
          <p:cNvSpPr/>
          <p:nvPr/>
        </p:nvSpPr>
        <p:spPr>
          <a:xfrm>
            <a:off x="0" y="6797040"/>
            <a:ext cx="12192000" cy="60960"/>
          </a:xfrm>
          <a:prstGeom prst="rect">
            <a:avLst/>
          </a:prstGeom>
          <a:solidFill>
            <a:srgbClr val="C9A84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F39DAC43-D5A5-BB4C-9D88-8D10C25A0EA8}"/>
              </a:ext>
            </a:extLst>
          </p:cNvPr>
          <p:cNvSpPr/>
          <p:nvPr/>
        </p:nvSpPr>
        <p:spPr>
          <a:xfrm>
            <a:off x="0" y="1158240"/>
            <a:ext cx="12192000" cy="60960"/>
          </a:xfrm>
          <a:prstGeom prst="rect">
            <a:avLst/>
          </a:prstGeom>
          <a:solidFill>
            <a:srgbClr val="C9A84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DE58B844-BD08-7843-AE2C-BEA1BBA33725}"/>
              </a:ext>
            </a:extLst>
          </p:cNvPr>
          <p:cNvSpPr/>
          <p:nvPr/>
        </p:nvSpPr>
        <p:spPr>
          <a:xfrm>
            <a:off x="0" y="0"/>
            <a:ext cx="12192000" cy="1158240"/>
          </a:xfrm>
          <a:prstGeom prst="rect">
            <a:avLst/>
          </a:prstGeom>
          <a:solidFill>
            <a:srgbClr val="01142F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566928" y="459232"/>
            <a:ext cx="110617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2600" b="1" dirty="0">
                <a:solidFill>
                  <a:srgbClr val="FFFFF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O crédito nasce com a extinção do débito</a:t>
            </a:r>
          </a:p>
        </p:txBody>
      </p:sp>
      <p:sp>
        <p:nvSpPr>
          <p:cNvPr id="5" name="Text 3"/>
          <p:cNvSpPr/>
          <p:nvPr/>
        </p:nvSpPr>
        <p:spPr>
          <a:xfrm>
            <a:off x="566928" y="1371600"/>
            <a:ext cx="1105783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20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Arts. 47, 48 e 27 da LC 214/2025: quem tem direito, qual a condição e em que momento o crédito pode ser aproveitado.</a:t>
            </a:r>
          </a:p>
        </p:txBody>
      </p:sp>
      <p:sp>
        <p:nvSpPr>
          <p:cNvPr id="6" name="Shape 4"/>
          <p:cNvSpPr/>
          <p:nvPr/>
        </p:nvSpPr>
        <p:spPr>
          <a:xfrm rot="2700000">
            <a:off x="585216" y="2454881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950976" y="2393921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47 — quem credita: </a:t>
            </a:r>
            <a:r>
              <a:rPr lang="pt-BR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contribuinte do regime regular apropria o IBS/CBS destacado nas aquisições de bens e serviços usados na atividade econômica.</a:t>
            </a:r>
          </a:p>
        </p:txBody>
      </p:sp>
      <p:sp>
        <p:nvSpPr>
          <p:cNvPr id="8" name="Shape 6"/>
          <p:cNvSpPr/>
          <p:nvPr/>
        </p:nvSpPr>
        <p:spPr>
          <a:xfrm rot="2700000">
            <a:off x="585216" y="3415001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9" name="Text 7"/>
          <p:cNvSpPr/>
          <p:nvPr/>
        </p:nvSpPr>
        <p:spPr>
          <a:xfrm>
            <a:off x="950976" y="3354041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48 — a condição: </a:t>
            </a:r>
            <a:r>
              <a:rPr lang="pt-BR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crédito depende da extinção do débito correspondente na operação anterior; sem extinção, o direito não se perfaz.</a:t>
            </a:r>
          </a:p>
        </p:txBody>
      </p:sp>
      <p:sp>
        <p:nvSpPr>
          <p:cNvPr id="10" name="Shape 8"/>
          <p:cNvSpPr/>
          <p:nvPr/>
        </p:nvSpPr>
        <p:spPr>
          <a:xfrm rot="2700000">
            <a:off x="585216" y="4375121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1" name="Text 9"/>
          <p:cNvSpPr/>
          <p:nvPr/>
        </p:nvSpPr>
        <p:spPr>
          <a:xfrm>
            <a:off x="950976" y="4314161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27 — as vias de extinção: </a:t>
            </a:r>
            <a:r>
              <a:rPr lang="pt-BR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pagamento pelo fornecedor, recolhimento na liquidação financeira (split payment) ou compensação com créditos.</a:t>
            </a:r>
          </a:p>
        </p:txBody>
      </p:sp>
      <p:sp>
        <p:nvSpPr>
          <p:cNvPr id="12" name="Shape 10"/>
          <p:cNvSpPr/>
          <p:nvPr/>
        </p:nvSpPr>
        <p:spPr>
          <a:xfrm rot="2700000">
            <a:off x="585216" y="5335241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3" name="Text 11"/>
          <p:cNvSpPr/>
          <p:nvPr/>
        </p:nvSpPr>
        <p:spPr>
          <a:xfrm>
            <a:off x="950976" y="5274281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Momento do aproveitamento: </a:t>
            </a:r>
            <a:r>
              <a:rPr lang="pt-BR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data do crédito é a da extinção do débito, não a da emissão do documento fiscal — a diferença é custo de caixa.</a:t>
            </a:r>
          </a:p>
        </p:txBody>
      </p:sp>
      <p:sp>
        <p:nvSpPr>
          <p:cNvPr id="14" name="Shape 12"/>
          <p:cNvSpPr/>
          <p:nvPr/>
        </p:nvSpPr>
        <p:spPr>
          <a:xfrm>
            <a:off x="8110728" y="1920240"/>
            <a:ext cx="3514039" cy="4389120"/>
          </a:xfrm>
          <a:prstGeom prst="roundRect">
            <a:avLst>
              <a:gd name="adj" fmla="val 1821"/>
            </a:avLst>
          </a:prstGeom>
          <a:solidFill>
            <a:srgbClr val="F8F3E6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8385048" y="2365326"/>
            <a:ext cx="30019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2000" b="1" dirty="0">
                <a:solidFill>
                  <a:srgbClr val="0A1F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Como ler na prática</a:t>
            </a:r>
          </a:p>
        </p:txBody>
      </p:sp>
      <p:sp>
        <p:nvSpPr>
          <p:cNvPr id="16" name="Text 14"/>
          <p:cNvSpPr/>
          <p:nvPr/>
        </p:nvSpPr>
        <p:spPr>
          <a:xfrm>
            <a:off x="8385048" y="3218106"/>
            <a:ext cx="2983687" cy="342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pt-BR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Split payment adianta a extinção do débito e, com ela, o crédito.</a:t>
            </a:r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pt-BR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Recolhimento pelo fornecedor posterga o crédito do adquirente.</a:t>
            </a:r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pt-BR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Fornecedor inadimplente: sem extinção, o adquirente fica sem crédito.</a:t>
            </a:r>
          </a:p>
        </p:txBody>
      </p:sp>
      <p:pic>
        <p:nvPicPr>
          <p:cNvPr id="23" name="Image 0" descr="/sessions/eager-nice-hamilton/mnt/outputs/logo_complete_transparent.png">
            <a:extLst>
              <a:ext uri="{FF2B5EF4-FFF2-40B4-BE49-F238E27FC236}">
                <a16:creationId xmlns:a16="http://schemas.microsoft.com/office/drawing/2014/main" id="{E417CF5A-B893-790A-43C4-4D89E9924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7576" y="80729"/>
            <a:ext cx="1860884" cy="864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490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>
            <a:extLst>
              <a:ext uri="{FF2B5EF4-FFF2-40B4-BE49-F238E27FC236}">
                <a16:creationId xmlns:a16="http://schemas.microsoft.com/office/drawing/2014/main" id="{5DB7D494-293A-9548-9CA7-126ABD5A3442}"/>
              </a:ext>
            </a:extLst>
          </p:cNvPr>
          <p:cNvSpPr/>
          <p:nvPr/>
        </p:nvSpPr>
        <p:spPr>
          <a:xfrm>
            <a:off x="0" y="6797040"/>
            <a:ext cx="12192000" cy="60960"/>
          </a:xfrm>
          <a:prstGeom prst="rect">
            <a:avLst/>
          </a:prstGeom>
          <a:solidFill>
            <a:srgbClr val="C9A84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F39DAC43-D5A5-BB4C-9D88-8D10C25A0EA8}"/>
              </a:ext>
            </a:extLst>
          </p:cNvPr>
          <p:cNvSpPr/>
          <p:nvPr/>
        </p:nvSpPr>
        <p:spPr>
          <a:xfrm>
            <a:off x="0" y="1158240"/>
            <a:ext cx="12192000" cy="60960"/>
          </a:xfrm>
          <a:prstGeom prst="rect">
            <a:avLst/>
          </a:prstGeom>
          <a:solidFill>
            <a:srgbClr val="C9A84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DE58B844-BD08-7843-AE2C-BEA1BBA33725}"/>
              </a:ext>
            </a:extLst>
          </p:cNvPr>
          <p:cNvSpPr/>
          <p:nvPr/>
        </p:nvSpPr>
        <p:spPr>
          <a:xfrm>
            <a:off x="0" y="0"/>
            <a:ext cx="12192000" cy="1158240"/>
          </a:xfrm>
          <a:prstGeom prst="rect">
            <a:avLst/>
          </a:prstGeom>
          <a:solidFill>
            <a:srgbClr val="01142F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566928" y="459232"/>
            <a:ext cx="110617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3200" b="1" dirty="0">
                <a:solidFill>
                  <a:srgbClr val="FFFFF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Art. 47: crédito só com a extinção do débito</a:t>
            </a:r>
          </a:p>
        </p:txBody>
      </p:sp>
      <p:sp>
        <p:nvSpPr>
          <p:cNvPr id="5" name="Text 3"/>
          <p:cNvSpPr/>
          <p:nvPr/>
        </p:nvSpPr>
        <p:spPr>
          <a:xfrm>
            <a:off x="566928" y="1371600"/>
            <a:ext cx="1105783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20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Regra geral do crédito de IBS e CBS na Lei Complementar nº 214/2025.</a:t>
            </a:r>
          </a:p>
        </p:txBody>
      </p:sp>
      <p:sp>
        <p:nvSpPr>
          <p:cNvPr id="6" name="Shape 4"/>
          <p:cNvSpPr/>
          <p:nvPr/>
        </p:nvSpPr>
        <p:spPr>
          <a:xfrm rot="2700000">
            <a:off x="585216" y="2603500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950976" y="2540000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regra:  </a:t>
            </a:r>
            <a:r>
              <a:rPr lang="pt-BR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adquirente só se apropria do crédito depois de extinto o débito da operação de aquisição.</a:t>
            </a:r>
          </a:p>
        </p:txBody>
      </p:sp>
      <p:sp>
        <p:nvSpPr>
          <p:cNvPr id="8" name="Shape 6"/>
          <p:cNvSpPr/>
          <p:nvPr/>
        </p:nvSpPr>
        <p:spPr>
          <a:xfrm rot="2700000">
            <a:off x="585216" y="3746500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9" name="Text 7"/>
          <p:cNvSpPr/>
          <p:nvPr/>
        </p:nvSpPr>
        <p:spPr>
          <a:xfrm>
            <a:off x="950976" y="3683000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se extingue:  </a:t>
            </a:r>
            <a:r>
              <a:rPr lang="pt-BR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uma das modalidades do art. 27 — compensação, pagamento pelo contribuinte, split payment ou recolhimento pelo adquirente.</a:t>
            </a:r>
          </a:p>
        </p:txBody>
      </p:sp>
      <p:sp>
        <p:nvSpPr>
          <p:cNvPr id="10" name="Shape 8"/>
          <p:cNvSpPr/>
          <p:nvPr/>
        </p:nvSpPr>
        <p:spPr>
          <a:xfrm rot="2700000">
            <a:off x="585216" y="4889500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1" name="Text 9"/>
          <p:cNvSpPr/>
          <p:nvPr/>
        </p:nvSpPr>
        <p:spPr>
          <a:xfrm>
            <a:off x="950976" y="4826000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Requisito documental:  </a:t>
            </a:r>
            <a:r>
              <a:rPr lang="pt-BR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IBS e a CBS precisam estar destacados em documento fiscal eletrônico idôneo.</a:t>
            </a:r>
          </a:p>
        </p:txBody>
      </p:sp>
      <p:sp>
        <p:nvSpPr>
          <p:cNvPr id="14" name="Shape 12"/>
          <p:cNvSpPr/>
          <p:nvPr/>
        </p:nvSpPr>
        <p:spPr>
          <a:xfrm>
            <a:off x="8110728" y="2095500"/>
            <a:ext cx="3514039" cy="3136900"/>
          </a:xfrm>
          <a:prstGeom prst="roundRect">
            <a:avLst>
              <a:gd name="adj" fmla="val 1821"/>
            </a:avLst>
          </a:prstGeom>
          <a:solidFill>
            <a:srgbClr val="F8F3E6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8385048" y="2413000"/>
            <a:ext cx="30019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2000" b="1" dirty="0">
                <a:solidFill>
                  <a:srgbClr val="0A1F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Efeito prático</a:t>
            </a:r>
          </a:p>
        </p:txBody>
      </p:sp>
      <p:sp>
        <p:nvSpPr>
          <p:cNvPr id="16" name="Text 14"/>
          <p:cNvSpPr/>
          <p:nvPr/>
        </p:nvSpPr>
        <p:spPr>
          <a:xfrm>
            <a:off x="8385048" y="2946400"/>
            <a:ext cx="2983687" cy="218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pt-BR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crédito do comprador passa a depender do recolhimento na etapa anterior.</a:t>
            </a:r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pt-BR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Decreto nº 12.955/2026 reproduz essa regra no seu art. 47.</a:t>
            </a:r>
          </a:p>
        </p:txBody>
      </p:sp>
      <p:pic>
        <p:nvPicPr>
          <p:cNvPr id="23" name="Image 0" descr="/sessions/eager-nice-hamilton/mnt/outputs/logo_complete_transparent.png">
            <a:extLst>
              <a:ext uri="{FF2B5EF4-FFF2-40B4-BE49-F238E27FC236}">
                <a16:creationId xmlns:a16="http://schemas.microsoft.com/office/drawing/2014/main" id="{E417CF5A-B893-790A-43C4-4D89E9924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7576" y="80729"/>
            <a:ext cx="1860884" cy="864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4168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>
            <a:extLst>
              <a:ext uri="{FF2B5EF4-FFF2-40B4-BE49-F238E27FC236}">
                <a16:creationId xmlns:a16="http://schemas.microsoft.com/office/drawing/2014/main" id="{5DB7D494-293A-9548-9CA7-126ABD5A3442}"/>
              </a:ext>
            </a:extLst>
          </p:cNvPr>
          <p:cNvSpPr/>
          <p:nvPr/>
        </p:nvSpPr>
        <p:spPr>
          <a:xfrm>
            <a:off x="0" y="6797040"/>
            <a:ext cx="12192000" cy="60960"/>
          </a:xfrm>
          <a:prstGeom prst="rect">
            <a:avLst/>
          </a:prstGeom>
          <a:solidFill>
            <a:srgbClr val="C9A84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F39DAC43-D5A5-BB4C-9D88-8D10C25A0EA8}"/>
              </a:ext>
            </a:extLst>
          </p:cNvPr>
          <p:cNvSpPr/>
          <p:nvPr/>
        </p:nvSpPr>
        <p:spPr>
          <a:xfrm>
            <a:off x="0" y="1158240"/>
            <a:ext cx="12192000" cy="60960"/>
          </a:xfrm>
          <a:prstGeom prst="rect">
            <a:avLst/>
          </a:prstGeom>
          <a:solidFill>
            <a:srgbClr val="C9A84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DE58B844-BD08-7843-AE2C-BEA1BBA33725}"/>
              </a:ext>
            </a:extLst>
          </p:cNvPr>
          <p:cNvSpPr/>
          <p:nvPr/>
        </p:nvSpPr>
        <p:spPr>
          <a:xfrm>
            <a:off x="0" y="0"/>
            <a:ext cx="12192000" cy="1158240"/>
          </a:xfrm>
          <a:prstGeom prst="rect">
            <a:avLst/>
          </a:prstGeom>
          <a:solidFill>
            <a:srgbClr val="01142F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566928" y="459232"/>
            <a:ext cx="110617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3200" b="1" dirty="0">
                <a:solidFill>
                  <a:srgbClr val="FFFFF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Art. 48: dispensa enquanto não há split nem RAD</a:t>
            </a:r>
          </a:p>
        </p:txBody>
      </p:sp>
      <p:sp>
        <p:nvSpPr>
          <p:cNvPr id="5" name="Text 3"/>
          <p:cNvSpPr/>
          <p:nvPr/>
        </p:nvSpPr>
        <p:spPr>
          <a:xfrm>
            <a:off x="566928" y="1371600"/>
            <a:ext cx="1105783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2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Regra de transição da própria Lei Complementar nº 214/2025.</a:t>
            </a:r>
          </a:p>
        </p:txBody>
      </p:sp>
      <p:sp>
        <p:nvSpPr>
          <p:cNvPr id="6" name="Shape 4"/>
          <p:cNvSpPr/>
          <p:nvPr/>
        </p:nvSpPr>
        <p:spPr>
          <a:xfrm rot="2700000">
            <a:off x="585216" y="2603500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7" name="Text 5"/>
          <p:cNvSpPr/>
          <p:nvPr/>
        </p:nvSpPr>
        <p:spPr>
          <a:xfrm>
            <a:off x="950976" y="2540000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sz="2400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dispensa:  </a:t>
            </a:r>
            <a:r>
              <a:rPr lang="pt-BR" sz="24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requisito de extinção do débito do art. 47, exclusivamente enquanto não implementada nenhuma das duas modalidades.</a:t>
            </a:r>
          </a:p>
        </p:txBody>
      </p:sp>
      <p:sp>
        <p:nvSpPr>
          <p:cNvPr id="8" name="Shape 6"/>
          <p:cNvSpPr/>
          <p:nvPr/>
        </p:nvSpPr>
        <p:spPr>
          <a:xfrm rot="2700000">
            <a:off x="585216" y="3746500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9" name="Text 7"/>
          <p:cNvSpPr/>
          <p:nvPr/>
        </p:nvSpPr>
        <p:spPr>
          <a:xfrm>
            <a:off x="950976" y="3683000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sz="2400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Quais modalidades:  </a:t>
            </a:r>
            <a:r>
              <a:rPr lang="pt-BR" sz="36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split payment </a:t>
            </a:r>
            <a:r>
              <a:rPr lang="pt-BR" sz="24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 arts. 31 e 32 e o </a:t>
            </a:r>
            <a:r>
              <a:rPr lang="pt-BR" sz="32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recolhimento pelo adquirente </a:t>
            </a:r>
            <a:r>
              <a:rPr lang="pt-BR" sz="24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art. 36.</a:t>
            </a:r>
          </a:p>
        </p:txBody>
      </p:sp>
      <p:sp>
        <p:nvSpPr>
          <p:cNvPr id="10" name="Shape 8"/>
          <p:cNvSpPr/>
          <p:nvPr/>
        </p:nvSpPr>
        <p:spPr>
          <a:xfrm rot="2700000">
            <a:off x="585214" y="5293006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11" name="Text 9"/>
          <p:cNvSpPr/>
          <p:nvPr/>
        </p:nvSpPr>
        <p:spPr>
          <a:xfrm>
            <a:off x="950976" y="5167816"/>
            <a:ext cx="6839712" cy="618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sz="2400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Efeito:  </a:t>
            </a:r>
            <a:r>
              <a:rPr lang="pt-BR" sz="24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nesse intervalo, o crédito é escriturado com base no </a:t>
            </a:r>
            <a:r>
              <a:rPr lang="pt-BR" sz="32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destaque no documento fiscal.</a:t>
            </a:r>
          </a:p>
        </p:txBody>
      </p:sp>
      <p:sp>
        <p:nvSpPr>
          <p:cNvPr id="14" name="Shape 12"/>
          <p:cNvSpPr/>
          <p:nvPr/>
        </p:nvSpPr>
        <p:spPr>
          <a:xfrm>
            <a:off x="8110728" y="2095500"/>
            <a:ext cx="3514039" cy="3390900"/>
          </a:xfrm>
          <a:prstGeom prst="roundRect">
            <a:avLst>
              <a:gd name="adj" fmla="val 1821"/>
            </a:avLst>
          </a:prstGeom>
          <a:solidFill>
            <a:srgbClr val="F8F3E6"/>
          </a:solidFill>
          <a:ln/>
        </p:spPr>
        <p:txBody>
          <a:bodyPr/>
          <a:lstStyle/>
          <a:p>
            <a:endParaRPr lang="pt-BR" sz="2000"/>
          </a:p>
        </p:txBody>
      </p:sp>
      <p:sp>
        <p:nvSpPr>
          <p:cNvPr id="15" name="Text 13"/>
          <p:cNvSpPr/>
          <p:nvPr/>
        </p:nvSpPr>
        <p:spPr>
          <a:xfrm>
            <a:off x="8385048" y="2413000"/>
            <a:ext cx="30019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2400" b="1" dirty="0">
                <a:solidFill>
                  <a:srgbClr val="0A1F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Leitura</a:t>
            </a:r>
          </a:p>
        </p:txBody>
      </p:sp>
      <p:sp>
        <p:nvSpPr>
          <p:cNvPr id="16" name="Text 14"/>
          <p:cNvSpPr/>
          <p:nvPr/>
        </p:nvSpPr>
        <p:spPr>
          <a:xfrm>
            <a:off x="8385048" y="2946400"/>
            <a:ext cx="2983687" cy="218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pt-BR" sz="20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dispensa é transitória e cessa quando o split payment ou o RAD passar a operar.</a:t>
            </a:r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pt-BR" sz="20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partir daí, volta a valer integralmente a regra do art. 47.</a:t>
            </a:r>
          </a:p>
        </p:txBody>
      </p:sp>
      <p:pic>
        <p:nvPicPr>
          <p:cNvPr id="23" name="Image 0" descr="/sessions/eager-nice-hamilton/mnt/outputs/logo_complete_transparent.png">
            <a:extLst>
              <a:ext uri="{FF2B5EF4-FFF2-40B4-BE49-F238E27FC236}">
                <a16:creationId xmlns:a16="http://schemas.microsoft.com/office/drawing/2014/main" id="{E417CF5A-B893-790A-43C4-4D89E9924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7576" y="80729"/>
            <a:ext cx="1860884" cy="864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4792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>
            <a:extLst>
              <a:ext uri="{FF2B5EF4-FFF2-40B4-BE49-F238E27FC236}">
                <a16:creationId xmlns:a16="http://schemas.microsoft.com/office/drawing/2014/main" id="{5DB7D494-293A-9548-9CA7-126ABD5A3442}"/>
              </a:ext>
            </a:extLst>
          </p:cNvPr>
          <p:cNvSpPr/>
          <p:nvPr/>
        </p:nvSpPr>
        <p:spPr>
          <a:xfrm>
            <a:off x="0" y="6797040"/>
            <a:ext cx="12192000" cy="60960"/>
          </a:xfrm>
          <a:prstGeom prst="rect">
            <a:avLst/>
          </a:prstGeom>
          <a:solidFill>
            <a:srgbClr val="C9A84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F39DAC43-D5A5-BB4C-9D88-8D10C25A0EA8}"/>
              </a:ext>
            </a:extLst>
          </p:cNvPr>
          <p:cNvSpPr/>
          <p:nvPr/>
        </p:nvSpPr>
        <p:spPr>
          <a:xfrm>
            <a:off x="0" y="1158240"/>
            <a:ext cx="12192000" cy="60960"/>
          </a:xfrm>
          <a:prstGeom prst="rect">
            <a:avLst/>
          </a:prstGeom>
          <a:solidFill>
            <a:srgbClr val="C9A84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DE58B844-BD08-7843-AE2C-BEA1BBA33725}"/>
              </a:ext>
            </a:extLst>
          </p:cNvPr>
          <p:cNvSpPr/>
          <p:nvPr/>
        </p:nvSpPr>
        <p:spPr>
          <a:xfrm>
            <a:off x="0" y="0"/>
            <a:ext cx="12192000" cy="1158240"/>
          </a:xfrm>
          <a:prstGeom prst="rect">
            <a:avLst/>
          </a:prstGeom>
          <a:solidFill>
            <a:srgbClr val="01142F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566928" y="459232"/>
            <a:ext cx="110617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3200" b="1" dirty="0">
                <a:solidFill>
                  <a:srgbClr val="FFFFF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O que isso muda na escolha do regime?</a:t>
            </a:r>
          </a:p>
        </p:txBody>
      </p:sp>
      <p:sp>
        <p:nvSpPr>
          <p:cNvPr id="5" name="Text 3"/>
          <p:cNvSpPr/>
          <p:nvPr/>
        </p:nvSpPr>
        <p:spPr>
          <a:xfrm>
            <a:off x="566928" y="1597068"/>
            <a:ext cx="1105783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24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Efeito do RAD e do split payment sobre a decisão do prestador do Simples.</a:t>
            </a:r>
          </a:p>
        </p:txBody>
      </p:sp>
      <p:sp>
        <p:nvSpPr>
          <p:cNvPr id="6" name="Shape 4"/>
          <p:cNvSpPr/>
          <p:nvPr/>
        </p:nvSpPr>
        <p:spPr>
          <a:xfrm rot="2700000">
            <a:off x="585216" y="2828968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 sz="2800"/>
          </a:p>
        </p:txBody>
      </p:sp>
      <p:sp>
        <p:nvSpPr>
          <p:cNvPr id="7" name="Text 5"/>
          <p:cNvSpPr/>
          <p:nvPr/>
        </p:nvSpPr>
        <p:spPr>
          <a:xfrm>
            <a:off x="950976" y="2765468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sz="2000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Exigência do contratante:  </a:t>
            </a:r>
            <a:r>
              <a:rPr lang="pt-BR" sz="20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grandes tomadores podem passar a exigir o Simples híbrido, pela </a:t>
            </a:r>
            <a:r>
              <a:rPr lang="pt-BR" sz="20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garantia e pela assertividade do crédito de CBS.</a:t>
            </a:r>
          </a:p>
        </p:txBody>
      </p:sp>
      <p:sp>
        <p:nvSpPr>
          <p:cNvPr id="8" name="Shape 6"/>
          <p:cNvSpPr/>
          <p:nvPr/>
        </p:nvSpPr>
        <p:spPr>
          <a:xfrm rot="2700000">
            <a:off x="585216" y="3971968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 sz="2800"/>
          </a:p>
        </p:txBody>
      </p:sp>
      <p:sp>
        <p:nvSpPr>
          <p:cNvPr id="9" name="Text 7"/>
          <p:cNvSpPr/>
          <p:nvPr/>
        </p:nvSpPr>
        <p:spPr>
          <a:xfrm>
            <a:off x="950976" y="3908468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sz="2000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Peso na decisão:  </a:t>
            </a:r>
            <a:r>
              <a:rPr lang="pt-BR" sz="20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 exigência comercial pode ser definidora, </a:t>
            </a:r>
            <a:r>
              <a:rPr lang="pt-BR" sz="20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mais do que a própria comparação </a:t>
            </a:r>
            <a:r>
              <a:rPr lang="pt-BR" sz="20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carga tributária.</a:t>
            </a:r>
          </a:p>
        </p:txBody>
      </p:sp>
      <p:sp>
        <p:nvSpPr>
          <p:cNvPr id="10" name="Shape 8"/>
          <p:cNvSpPr/>
          <p:nvPr/>
        </p:nvSpPr>
        <p:spPr>
          <a:xfrm rot="2700000">
            <a:off x="585216" y="5114968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 sz="2800"/>
          </a:p>
        </p:txBody>
      </p:sp>
      <p:sp>
        <p:nvSpPr>
          <p:cNvPr id="11" name="Text 9"/>
          <p:cNvSpPr/>
          <p:nvPr/>
        </p:nvSpPr>
        <p:spPr>
          <a:xfrm>
            <a:off x="950976" y="5051468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sz="2000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Risco do adquirente:  </a:t>
            </a:r>
            <a:r>
              <a:rPr lang="pt-BR" sz="20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regime assistido, a inadimplência do fornecedor não gera crédito para quem já pagou o tributo no preço.</a:t>
            </a:r>
          </a:p>
        </p:txBody>
      </p:sp>
      <p:sp>
        <p:nvSpPr>
          <p:cNvPr id="14" name="Shape 12"/>
          <p:cNvSpPr/>
          <p:nvPr/>
        </p:nvSpPr>
        <p:spPr>
          <a:xfrm>
            <a:off x="8110728" y="2320968"/>
            <a:ext cx="3514039" cy="3714156"/>
          </a:xfrm>
          <a:prstGeom prst="roundRect">
            <a:avLst>
              <a:gd name="adj" fmla="val 1821"/>
            </a:avLst>
          </a:prstGeom>
          <a:solidFill>
            <a:srgbClr val="F8F3E6"/>
          </a:solidFill>
          <a:ln/>
        </p:spPr>
        <p:txBody>
          <a:bodyPr/>
          <a:lstStyle/>
          <a:p>
            <a:endParaRPr lang="pt-BR" sz="2800"/>
          </a:p>
        </p:txBody>
      </p:sp>
      <p:sp>
        <p:nvSpPr>
          <p:cNvPr id="15" name="Text 13"/>
          <p:cNvSpPr/>
          <p:nvPr/>
        </p:nvSpPr>
        <p:spPr>
          <a:xfrm>
            <a:off x="8385048" y="2638468"/>
            <a:ext cx="30019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2400" b="1" dirty="0">
                <a:solidFill>
                  <a:srgbClr val="0A1F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Leitura para o cliente</a:t>
            </a:r>
          </a:p>
        </p:txBody>
      </p:sp>
      <p:sp>
        <p:nvSpPr>
          <p:cNvPr id="16" name="Text 14"/>
          <p:cNvSpPr/>
          <p:nvPr/>
        </p:nvSpPr>
        <p:spPr>
          <a:xfrm>
            <a:off x="8385048" y="3171868"/>
            <a:ext cx="2983687" cy="218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pt-BR" sz="20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 RAD ou split payment, o crédito deixa de depender da conduta do fornecedor.</a:t>
            </a:r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pt-BR" sz="20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Estar no regime regular ou híbrido passa a ser condição de acesso a certos contratos.</a:t>
            </a:r>
          </a:p>
        </p:txBody>
      </p:sp>
      <p:pic>
        <p:nvPicPr>
          <p:cNvPr id="23" name="Image 0" descr="/sessions/eager-nice-hamilton/mnt/outputs/logo_complete_transparent.png">
            <a:extLst>
              <a:ext uri="{FF2B5EF4-FFF2-40B4-BE49-F238E27FC236}">
                <a16:creationId xmlns:a16="http://schemas.microsoft.com/office/drawing/2014/main" id="{E417CF5A-B893-790A-43C4-4D89E9924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7576" y="80729"/>
            <a:ext cx="1860884" cy="864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4943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>
            <a:extLst>
              <a:ext uri="{FF2B5EF4-FFF2-40B4-BE49-F238E27FC236}">
                <a16:creationId xmlns:a16="http://schemas.microsoft.com/office/drawing/2014/main" id="{5DB7D494-293A-9548-9CA7-126ABD5A3442}"/>
              </a:ext>
            </a:extLst>
          </p:cNvPr>
          <p:cNvSpPr/>
          <p:nvPr/>
        </p:nvSpPr>
        <p:spPr>
          <a:xfrm>
            <a:off x="0" y="6797040"/>
            <a:ext cx="12192000" cy="60960"/>
          </a:xfrm>
          <a:prstGeom prst="rect">
            <a:avLst/>
          </a:prstGeom>
          <a:solidFill>
            <a:srgbClr val="C9A84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F39DAC43-D5A5-BB4C-9D88-8D10C25A0EA8}"/>
              </a:ext>
            </a:extLst>
          </p:cNvPr>
          <p:cNvSpPr/>
          <p:nvPr/>
        </p:nvSpPr>
        <p:spPr>
          <a:xfrm>
            <a:off x="0" y="1158240"/>
            <a:ext cx="12192000" cy="60960"/>
          </a:xfrm>
          <a:prstGeom prst="rect">
            <a:avLst/>
          </a:prstGeom>
          <a:solidFill>
            <a:srgbClr val="C9A84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DE58B844-BD08-7843-AE2C-BEA1BBA33725}"/>
              </a:ext>
            </a:extLst>
          </p:cNvPr>
          <p:cNvSpPr/>
          <p:nvPr/>
        </p:nvSpPr>
        <p:spPr>
          <a:xfrm>
            <a:off x="0" y="0"/>
            <a:ext cx="12192000" cy="1158240"/>
          </a:xfrm>
          <a:prstGeom prst="rect">
            <a:avLst/>
          </a:prstGeom>
          <a:solidFill>
            <a:srgbClr val="01142F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566928" y="459232"/>
            <a:ext cx="110617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3200" b="1" dirty="0">
                <a:solidFill>
                  <a:srgbClr val="FFFFF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Ponto de dúvida: quando cessa a dispensa?</a:t>
            </a:r>
          </a:p>
        </p:txBody>
      </p:sp>
      <p:sp>
        <p:nvSpPr>
          <p:cNvPr id="5" name="Text 3"/>
          <p:cNvSpPr/>
          <p:nvPr/>
        </p:nvSpPr>
        <p:spPr>
          <a:xfrm>
            <a:off x="566928" y="1597068"/>
            <a:ext cx="1105783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24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lei fala em modalidade “implementada”; o Decreto prevê 1ª etapa facultativa e restrita a alguns arranjos de pagamento.</a:t>
            </a:r>
          </a:p>
        </p:txBody>
      </p:sp>
      <p:sp>
        <p:nvSpPr>
          <p:cNvPr id="6" name="Shape 4"/>
          <p:cNvSpPr/>
          <p:nvPr/>
        </p:nvSpPr>
        <p:spPr>
          <a:xfrm rot="2700000">
            <a:off x="585216" y="2828968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 sz="2800"/>
          </a:p>
        </p:txBody>
      </p:sp>
      <p:sp>
        <p:nvSpPr>
          <p:cNvPr id="7" name="Text 5"/>
          <p:cNvSpPr/>
          <p:nvPr/>
        </p:nvSpPr>
        <p:spPr>
          <a:xfrm>
            <a:off x="950976" y="2765468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sz="2000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Leitura literal:  </a:t>
            </a:r>
            <a:r>
              <a:rPr lang="pt-BR" sz="20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editado o ato conjunto, a dispensa cessa para todos, inclusive nas operações pagas fora do split; o crédito passa a depender da extinção sistêmica, com a imputação cronológica do art. 27, parágrafo único, I, na apuração assistida.</a:t>
            </a:r>
          </a:p>
        </p:txBody>
      </p:sp>
      <p:sp>
        <p:nvSpPr>
          <p:cNvPr id="8" name="Shape 6"/>
          <p:cNvSpPr/>
          <p:nvPr/>
        </p:nvSpPr>
        <p:spPr>
          <a:xfrm rot="2700000">
            <a:off x="538935" y="4213528"/>
            <a:ext cx="207505" cy="174264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 sz="2800"/>
          </a:p>
        </p:txBody>
      </p:sp>
      <p:sp>
        <p:nvSpPr>
          <p:cNvPr id="9" name="Text 7"/>
          <p:cNvSpPr/>
          <p:nvPr/>
        </p:nvSpPr>
        <p:spPr>
          <a:xfrm>
            <a:off x="950976" y="4155932"/>
            <a:ext cx="6839712" cy="712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sz="2000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Leitura finalística:  </a:t>
            </a:r>
            <a:r>
              <a:rPr lang="pt-BR" sz="20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dispensa persiste nas operações em que o split não esteja disponível ao adquirente.</a:t>
            </a:r>
          </a:p>
        </p:txBody>
      </p:sp>
      <p:sp>
        <p:nvSpPr>
          <p:cNvPr id="10" name="Shape 8"/>
          <p:cNvSpPr/>
          <p:nvPr/>
        </p:nvSpPr>
        <p:spPr>
          <a:xfrm rot="2700000">
            <a:off x="585216" y="5114968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 sz="2800"/>
          </a:p>
        </p:txBody>
      </p:sp>
      <p:sp>
        <p:nvSpPr>
          <p:cNvPr id="11" name="Text 9"/>
          <p:cNvSpPr/>
          <p:nvPr/>
        </p:nvSpPr>
        <p:spPr>
          <a:xfrm>
            <a:off x="950976" y="5051468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sz="2000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Nossa leitura:  </a:t>
            </a:r>
            <a:r>
              <a:rPr lang="pt-BR" sz="20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literal é a mais provável — publicado o ato conjunto, encerra-se a dispensa do art. 48.</a:t>
            </a:r>
          </a:p>
        </p:txBody>
      </p:sp>
      <p:sp>
        <p:nvSpPr>
          <p:cNvPr id="14" name="Shape 12"/>
          <p:cNvSpPr/>
          <p:nvPr/>
        </p:nvSpPr>
        <p:spPr>
          <a:xfrm>
            <a:off x="8110728" y="2320968"/>
            <a:ext cx="3514039" cy="3136900"/>
          </a:xfrm>
          <a:prstGeom prst="roundRect">
            <a:avLst>
              <a:gd name="adj" fmla="val 1821"/>
            </a:avLst>
          </a:prstGeom>
          <a:solidFill>
            <a:srgbClr val="F8F3E6"/>
          </a:solidFill>
          <a:ln/>
        </p:spPr>
        <p:txBody>
          <a:bodyPr/>
          <a:lstStyle/>
          <a:p>
            <a:endParaRPr lang="pt-BR" sz="2800"/>
          </a:p>
        </p:txBody>
      </p:sp>
      <p:sp>
        <p:nvSpPr>
          <p:cNvPr id="15" name="Text 13"/>
          <p:cNvSpPr/>
          <p:nvPr/>
        </p:nvSpPr>
        <p:spPr>
          <a:xfrm>
            <a:off x="8385048" y="2638468"/>
            <a:ext cx="30019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2400" b="1" dirty="0">
                <a:solidFill>
                  <a:srgbClr val="0A1F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Prudência</a:t>
            </a:r>
          </a:p>
        </p:txBody>
      </p:sp>
      <p:sp>
        <p:nvSpPr>
          <p:cNvPr id="16" name="Text 14"/>
          <p:cNvSpPr/>
          <p:nvPr/>
        </p:nvSpPr>
        <p:spPr>
          <a:xfrm>
            <a:off x="8385048" y="3171868"/>
            <a:ext cx="2983687" cy="218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pt-BR" sz="20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Acompanhar a publicação do ato conjunto do CGIBS e da Receita Federal.</a:t>
            </a:r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pt-BR" sz="20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Preparar, antes disso, a rotina de conciliação crédito × extinção no sistema de apuração.</a:t>
            </a:r>
          </a:p>
        </p:txBody>
      </p:sp>
      <p:pic>
        <p:nvPicPr>
          <p:cNvPr id="23" name="Image 0" descr="/sessions/eager-nice-hamilton/mnt/outputs/logo_complete_transparent.png">
            <a:extLst>
              <a:ext uri="{FF2B5EF4-FFF2-40B4-BE49-F238E27FC236}">
                <a16:creationId xmlns:a16="http://schemas.microsoft.com/office/drawing/2014/main" id="{E417CF5A-B893-790A-43C4-4D89E9924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7576" y="80729"/>
            <a:ext cx="1860884" cy="864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0792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B8F1AF1-686B-B623-1902-059CD5188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649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50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A7648FC-841C-BC25-3ED9-1D5A6AF7A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4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6289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8D70FD1-5340-096D-5A5A-26A83A623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649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4833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5994DA3-EB39-913B-A954-A2E248DB1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502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7245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10146DE-09EC-A5D5-DB43-B051FE244F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649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755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>
            <a:extLst>
              <a:ext uri="{FF2B5EF4-FFF2-40B4-BE49-F238E27FC236}">
                <a16:creationId xmlns:a16="http://schemas.microsoft.com/office/drawing/2014/main" id="{5DB7D494-293A-9548-9CA7-126ABD5A3442}"/>
              </a:ext>
            </a:extLst>
          </p:cNvPr>
          <p:cNvSpPr/>
          <p:nvPr/>
        </p:nvSpPr>
        <p:spPr>
          <a:xfrm>
            <a:off x="0" y="6797040"/>
            <a:ext cx="12192000" cy="60960"/>
          </a:xfrm>
          <a:prstGeom prst="rect">
            <a:avLst/>
          </a:prstGeom>
          <a:solidFill>
            <a:srgbClr val="C9A84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F39DAC43-D5A5-BB4C-9D88-8D10C25A0EA8}"/>
              </a:ext>
            </a:extLst>
          </p:cNvPr>
          <p:cNvSpPr/>
          <p:nvPr/>
        </p:nvSpPr>
        <p:spPr>
          <a:xfrm>
            <a:off x="0" y="1158240"/>
            <a:ext cx="12192000" cy="60960"/>
          </a:xfrm>
          <a:prstGeom prst="rect">
            <a:avLst/>
          </a:prstGeom>
          <a:solidFill>
            <a:srgbClr val="C9A84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DE58B844-BD08-7843-AE2C-BEA1BBA33725}"/>
              </a:ext>
            </a:extLst>
          </p:cNvPr>
          <p:cNvSpPr/>
          <p:nvPr/>
        </p:nvSpPr>
        <p:spPr>
          <a:xfrm>
            <a:off x="0" y="0"/>
            <a:ext cx="12192000" cy="1158240"/>
          </a:xfrm>
          <a:prstGeom prst="rect">
            <a:avLst/>
          </a:prstGeom>
          <a:solidFill>
            <a:srgbClr val="01142F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566928" y="459232"/>
            <a:ext cx="110617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3200" b="1" dirty="0">
                <a:solidFill>
                  <a:srgbClr val="FFFFF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Nos dois casos, o regime regular foi mais favorável</a:t>
            </a:r>
          </a:p>
        </p:txBody>
      </p:sp>
      <p:sp>
        <p:nvSpPr>
          <p:cNvPr id="5" name="Text 3"/>
          <p:cNvSpPr/>
          <p:nvPr/>
        </p:nvSpPr>
        <p:spPr>
          <a:xfrm>
            <a:off x="566928" y="1546964"/>
            <a:ext cx="1105783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24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caso B2B e um caso B2C, sem regra fechada para a decisão.</a:t>
            </a:r>
          </a:p>
        </p:txBody>
      </p:sp>
      <p:sp>
        <p:nvSpPr>
          <p:cNvPr id="6" name="Shape 4"/>
          <p:cNvSpPr/>
          <p:nvPr/>
        </p:nvSpPr>
        <p:spPr>
          <a:xfrm rot="2700000">
            <a:off x="585216" y="2778864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7" name="Text 5"/>
          <p:cNvSpPr/>
          <p:nvPr/>
        </p:nvSpPr>
        <p:spPr>
          <a:xfrm>
            <a:off x="950976" y="2715364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sz="2000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Escritório contábil (B2B):  </a:t>
            </a:r>
            <a:r>
              <a:rPr lang="pt-BR" sz="20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cliente se credita da CBS destacada, e a operação é neutra para ele.</a:t>
            </a:r>
          </a:p>
        </p:txBody>
      </p:sp>
      <p:sp>
        <p:nvSpPr>
          <p:cNvPr id="8" name="Shape 6"/>
          <p:cNvSpPr/>
          <p:nvPr/>
        </p:nvSpPr>
        <p:spPr>
          <a:xfrm rot="2700000">
            <a:off x="585216" y="3921864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9" name="Text 7"/>
          <p:cNvSpPr/>
          <p:nvPr/>
        </p:nvSpPr>
        <p:spPr>
          <a:xfrm>
            <a:off x="950976" y="3858364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sz="2000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Dentista (B2C):  </a:t>
            </a:r>
            <a:r>
              <a:rPr lang="pt-BR" sz="20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paciente não se credita, mas os créditos sobre insumos, aluguel e despesas derrubam a CBS líquida para 1,635% da receita, contra 3,180% de PIS/Cofins hoje.</a:t>
            </a:r>
          </a:p>
        </p:txBody>
      </p:sp>
      <p:sp>
        <p:nvSpPr>
          <p:cNvPr id="10" name="Shape 8"/>
          <p:cNvSpPr/>
          <p:nvPr/>
        </p:nvSpPr>
        <p:spPr>
          <a:xfrm rot="2700000">
            <a:off x="585216" y="5064864"/>
            <a:ext cx="152400" cy="152400"/>
          </a:xfrm>
          <a:prstGeom prst="rect">
            <a:avLst/>
          </a:prstGeom>
          <a:solidFill>
            <a:srgbClr val="B8933E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11" name="Text 9"/>
          <p:cNvSpPr/>
          <p:nvPr/>
        </p:nvSpPr>
        <p:spPr>
          <a:xfrm>
            <a:off x="950976" y="5001364"/>
            <a:ext cx="68397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pt-BR" sz="2000" b="1" dirty="0">
                <a:solidFill>
                  <a:srgbClr val="0A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regra fechada:  </a:t>
            </a:r>
            <a:r>
              <a:rPr lang="pt-BR" sz="20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caso depende da estrutura de custos, da folha e do perfil do tomador; a escolha exige simulação própria.</a:t>
            </a:r>
          </a:p>
        </p:txBody>
      </p:sp>
      <p:sp>
        <p:nvSpPr>
          <p:cNvPr id="14" name="Shape 12"/>
          <p:cNvSpPr/>
          <p:nvPr/>
        </p:nvSpPr>
        <p:spPr>
          <a:xfrm>
            <a:off x="8110728" y="2270864"/>
            <a:ext cx="3514039" cy="3136900"/>
          </a:xfrm>
          <a:prstGeom prst="roundRect">
            <a:avLst>
              <a:gd name="adj" fmla="val 1821"/>
            </a:avLst>
          </a:prstGeom>
          <a:solidFill>
            <a:srgbClr val="F8F3E6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15" name="Text 13"/>
          <p:cNvSpPr/>
          <p:nvPr/>
        </p:nvSpPr>
        <p:spPr>
          <a:xfrm>
            <a:off x="8385048" y="2588364"/>
            <a:ext cx="30019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2000" b="1" dirty="0">
                <a:solidFill>
                  <a:srgbClr val="0A1F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Recomendação</a:t>
            </a:r>
          </a:p>
        </p:txBody>
      </p:sp>
      <p:sp>
        <p:nvSpPr>
          <p:cNvPr id="16" name="Text 14"/>
          <p:cNvSpPr/>
          <p:nvPr/>
        </p:nvSpPr>
        <p:spPr>
          <a:xfrm>
            <a:off x="8385048" y="3121764"/>
            <a:ext cx="2983687" cy="218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pt-BR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Simular a opção pelo regime regular caso a caso, com a estrutura real de custos e o perfil dos tomadores.</a:t>
            </a:r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pt-BR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Refazer a simulação conforme o combate à informalidade alterar preços e concorrência no mercado.</a:t>
            </a:r>
          </a:p>
        </p:txBody>
      </p:sp>
      <p:pic>
        <p:nvPicPr>
          <p:cNvPr id="23" name="Image 0" descr="/sessions/eager-nice-hamilton/mnt/outputs/logo_complete_transparent.png">
            <a:extLst>
              <a:ext uri="{FF2B5EF4-FFF2-40B4-BE49-F238E27FC236}">
                <a16:creationId xmlns:a16="http://schemas.microsoft.com/office/drawing/2014/main" id="{E417CF5A-B893-790A-43C4-4D89E9924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7576" y="80729"/>
            <a:ext cx="1860884" cy="864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1993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E64CDCA-63DC-0087-4098-9DCCE4EEC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84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1625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8CD4384-5FFF-079C-9F98-E8F79F7AC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84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36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E012F77-E881-113C-AD21-C447044BF9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435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515B2377-AA2B-3513-8E7D-F1AD93806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2216" y="150744"/>
            <a:ext cx="2940027" cy="1081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175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>
            <a:extLst>
              <a:ext uri="{FF2B5EF4-FFF2-40B4-BE49-F238E27FC236}">
                <a16:creationId xmlns:a16="http://schemas.microsoft.com/office/drawing/2014/main" id="{3F3079BE-EAD1-B44C-81EE-5AD4EE50B2B6}"/>
              </a:ext>
            </a:extLst>
          </p:cNvPr>
          <p:cNvSpPr/>
          <p:nvPr/>
        </p:nvSpPr>
        <p:spPr>
          <a:xfrm>
            <a:off x="0" y="6797040"/>
            <a:ext cx="12192000" cy="60960"/>
          </a:xfrm>
          <a:prstGeom prst="rect">
            <a:avLst/>
          </a:prstGeom>
          <a:solidFill>
            <a:srgbClr val="C9A84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1116AA49-0BA9-ED4F-B46C-EB99001FC739}"/>
              </a:ext>
            </a:extLst>
          </p:cNvPr>
          <p:cNvSpPr/>
          <p:nvPr/>
        </p:nvSpPr>
        <p:spPr>
          <a:xfrm>
            <a:off x="0" y="1158240"/>
            <a:ext cx="12192000" cy="60960"/>
          </a:xfrm>
          <a:prstGeom prst="rect">
            <a:avLst/>
          </a:prstGeom>
          <a:solidFill>
            <a:srgbClr val="C9A84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DCE03230-DCC1-C44F-B6BB-D33F2D6996E5}"/>
              </a:ext>
            </a:extLst>
          </p:cNvPr>
          <p:cNvSpPr/>
          <p:nvPr/>
        </p:nvSpPr>
        <p:spPr>
          <a:xfrm>
            <a:off x="0" y="0"/>
            <a:ext cx="12192000" cy="1158240"/>
          </a:xfrm>
          <a:prstGeom prst="rect">
            <a:avLst/>
          </a:prstGeom>
          <a:solidFill>
            <a:srgbClr val="01142F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563067" y="473299"/>
            <a:ext cx="110617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Calendário da opção — Resolução CGSN 186/2026</a:t>
            </a:r>
            <a:endParaRPr lang="en-US" sz="3200" b="1" dirty="0">
              <a:solidFill>
                <a:srgbClr val="FFFFFF"/>
              </a:solidFill>
              <a:latin typeface="Aptos Display"/>
            </a:endParaRPr>
          </a:p>
        </p:txBody>
      </p:sp>
      <p:sp>
        <p:nvSpPr>
          <p:cNvPr id="5" name="Text 3"/>
          <p:cNvSpPr/>
          <p:nvPr/>
        </p:nvSpPr>
        <p:spPr>
          <a:xfrm>
            <a:off x="566928" y="1520951"/>
            <a:ext cx="1105783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escolha é semestral, mas se exerce com meses de antecedência.</a:t>
            </a: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1422400" y="3136900"/>
            <a:ext cx="9347200" cy="0"/>
          </a:xfrm>
          <a:prstGeom prst="line">
            <a:avLst/>
          </a:prstGeom>
          <a:noFill/>
          <a:ln w="25400">
            <a:solidFill>
              <a:srgbClr val="D8DF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Shape 5"/>
          <p:cNvSpPr/>
          <p:nvPr/>
        </p:nvSpPr>
        <p:spPr>
          <a:xfrm>
            <a:off x="1270000" y="2984500"/>
            <a:ext cx="304800" cy="304800"/>
          </a:xfrm>
          <a:prstGeom prst="ellipse">
            <a:avLst/>
          </a:prstGeom>
          <a:solidFill>
            <a:srgbClr val="B8933E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558800" y="2413000"/>
            <a:ext cx="17272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b="1" dirty="0">
                <a:solidFill>
                  <a:srgbClr val="B893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Set/2026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558800" y="3441700"/>
            <a:ext cx="1727200" cy="237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6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Janela de opção (1º a 30/09) pelo regime regular de IBS/CBS com efeitos para jan-jun/2027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008880" y="2984500"/>
            <a:ext cx="304800" cy="304800"/>
          </a:xfrm>
          <a:prstGeom prst="ellipse">
            <a:avLst/>
          </a:prstGeom>
          <a:solidFill>
            <a:srgbClr val="0A1F3C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9"/>
          <p:cNvSpPr/>
          <p:nvPr/>
        </p:nvSpPr>
        <p:spPr>
          <a:xfrm>
            <a:off x="4297680" y="2413000"/>
            <a:ext cx="17272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b="1" dirty="0">
                <a:solidFill>
                  <a:srgbClr val="0A1F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30/11/2026</a:t>
            </a: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4297680" y="3441700"/>
            <a:ext cx="1727200" cy="237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6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Prazo final para cancelar a opção feita em setembro (irretratável depois disso)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6878320" y="2984500"/>
            <a:ext cx="304800" cy="304800"/>
          </a:xfrm>
          <a:prstGeom prst="ellipse">
            <a:avLst/>
          </a:prstGeom>
          <a:solidFill>
            <a:srgbClr val="0A1F3C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6167120" y="2413000"/>
            <a:ext cx="17272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b="1" dirty="0">
                <a:solidFill>
                  <a:srgbClr val="0A1F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Jan/2027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6167120" y="3441700"/>
            <a:ext cx="1727200" cy="237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6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Início dos efeitos da 1ª opção; Simples/MEI passam a destacar IBS/CBS nos documentos fiscais (04/01)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8747760" y="2984500"/>
            <a:ext cx="304800" cy="304800"/>
          </a:xfrm>
          <a:prstGeom prst="ellipse">
            <a:avLst/>
          </a:prstGeom>
          <a:solidFill>
            <a:srgbClr val="0A1F3C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5"/>
          <p:cNvSpPr/>
          <p:nvPr/>
        </p:nvSpPr>
        <p:spPr>
          <a:xfrm>
            <a:off x="8036560" y="2413000"/>
            <a:ext cx="17272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b="1" dirty="0">
                <a:solidFill>
                  <a:srgbClr val="0A1F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Mar/2027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8036560" y="3441700"/>
            <a:ext cx="1727200" cy="237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6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Nova janela de opção, com efeitos para o 2º semestre/2027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10617200" y="2984500"/>
            <a:ext cx="304800" cy="304800"/>
          </a:xfrm>
          <a:prstGeom prst="ellipse">
            <a:avLst/>
          </a:prstGeom>
          <a:solidFill>
            <a:srgbClr val="0A1F3C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8"/>
          <p:cNvSpPr/>
          <p:nvPr/>
        </p:nvSpPr>
        <p:spPr>
          <a:xfrm>
            <a:off x="9906000" y="2413000"/>
            <a:ext cx="17272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b="1" dirty="0">
                <a:solidFill>
                  <a:srgbClr val="0A1F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Diante</a:t>
            </a: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9906000" y="3441700"/>
            <a:ext cx="1727200" cy="237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6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Padrão permanente: opção em setembro (efeitos em janeiro) e em março (efeitos em julho)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566928" y="5870448"/>
            <a:ext cx="1105783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B89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</a:t>
            </a:r>
            <a:r>
              <a:rPr lang="en-US" sz="16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opção anual pelo próprio Simples também mudou: passa a ser exercida em setembro do ano anterior (fim da opção retroativa de janeiro). Empresas abertas entre out-dez/2026 optam no ato da inscrição.</a:t>
            </a:r>
            <a:endParaRPr lang="en-US" sz="1600" dirty="0"/>
          </a:p>
        </p:txBody>
      </p:sp>
      <p:pic>
        <p:nvPicPr>
          <p:cNvPr id="29" name="Image 0" descr="/sessions/eager-nice-hamilton/mnt/outputs/logo_complete_transparent.png">
            <a:extLst>
              <a:ext uri="{FF2B5EF4-FFF2-40B4-BE49-F238E27FC236}">
                <a16:creationId xmlns:a16="http://schemas.microsoft.com/office/drawing/2014/main" id="{F4B0BBE1-BBAD-F2A1-7E91-585A596A15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7576" y="80729"/>
            <a:ext cx="1860884" cy="864918"/>
          </a:xfrm>
          <a:prstGeom prst="rect">
            <a:avLst/>
          </a:prstGeom>
        </p:spPr>
      </p:pic>
      <p:sp>
        <p:nvSpPr>
          <p:cNvPr id="40" name="Shape 8b"/>
          <p:cNvSpPr/>
          <p:nvPr/>
        </p:nvSpPr>
        <p:spPr>
          <a:xfrm>
            <a:off x="3139440" y="2984500"/>
            <a:ext cx="304800" cy="304800"/>
          </a:xfrm>
          <a:prstGeom prst="ellipse">
            <a:avLst/>
          </a:prstGeom>
          <a:solidFill>
            <a:srgbClr val="0A1F3C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1" name="Text 9b"/>
          <p:cNvSpPr/>
          <p:nvPr/>
        </p:nvSpPr>
        <p:spPr>
          <a:xfrm>
            <a:off x="2428240" y="2413000"/>
            <a:ext cx="17272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b="1" dirty="0">
                <a:solidFill>
                  <a:srgbClr val="0A1F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31/10/2026</a:t>
            </a:r>
            <a:endParaRPr lang="en-US" dirty="0"/>
          </a:p>
        </p:txBody>
      </p:sp>
      <p:sp>
        <p:nvSpPr>
          <p:cNvPr id="42" name="Text 10b"/>
          <p:cNvSpPr/>
          <p:nvPr/>
        </p:nvSpPr>
        <p:spPr>
          <a:xfrm>
            <a:off x="2428240" y="3441700"/>
            <a:ext cx="1727200" cy="237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60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Saberemos a alíquota de referência do IBS/CBS (após o 2º turno das eleições)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66641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9444B349-23B2-5DE1-CB74-95539AB45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77259" cy="68580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544BF20F-3C99-0B8F-8A30-6249E270F16A}"/>
              </a:ext>
            </a:extLst>
          </p:cNvPr>
          <p:cNvSpPr/>
          <p:nvPr/>
        </p:nvSpPr>
        <p:spPr>
          <a:xfrm>
            <a:off x="721896" y="128337"/>
            <a:ext cx="2181726" cy="1058779"/>
          </a:xfrm>
          <a:prstGeom prst="rect">
            <a:avLst/>
          </a:prstGeom>
          <a:solidFill>
            <a:srgbClr val="060F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 0" descr="/sessions/eager-nice-hamilton/mnt/outputs/logo_complete_transparent.png">
            <a:extLst>
              <a:ext uri="{FF2B5EF4-FFF2-40B4-BE49-F238E27FC236}">
                <a16:creationId xmlns:a16="http://schemas.microsoft.com/office/drawing/2014/main" id="{E503C03F-2745-AA63-AAEC-4E7D1A848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820" y="78436"/>
            <a:ext cx="2918359" cy="102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479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A96086D-1306-E77F-AC5F-633B20D3BB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954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3260ABA-1B1C-C002-BF62-AFD68EABD7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4074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158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82A7BB5-29B8-5B9C-C9E4-BA58F3787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77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2949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  <wetp:taskpane dockstate="right" visibility="0" width="350" row="0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40D2CFB8-B760-034C-B187-28D806656B9D}">
  <we:reference id="wa200010725" version="1.0.0.1" store="pt-BR" storeType="OMEX"/>
  <we:alternateReferences>
    <we:reference id="WA200010725" version="1.0.0.1" store="" storeType="OMEX"/>
  </we:alternateReferences>
  <we:properties>
    <we:property name="claude.fileId" value="&quot;14d13698-21f6-4eff-aad0-c3a884f8f79d&quot;"/>
  </we:properties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1A6ED0E1-9F5D-1C43-969C-8F9FFD8EEF51}">
  <we:reference id="wa200010001" version="1.0.0.1" store="pt-BR" storeType="OMEX"/>
  <we:alternateReferences>
    <we:reference id="wa200010001" version="1.0.0.1" store="pt-BR" storeType="OMEX"/>
  </we:alternateReferences>
  <we:properties>
    <we:property name="claude.fileId" value="&quot;97091ea8-285e-4395-b121-05a6488881dd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1099</TotalTime>
  <Words>1761</Words>
  <Application>Microsoft Macintosh PowerPoint</Application>
  <PresentationFormat>Widescreen</PresentationFormat>
  <Paragraphs>120</Paragraphs>
  <Slides>35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43" baseType="lpstr">
      <vt:lpstr>Aptos Display</vt:lpstr>
      <vt:lpstr>Arial</vt:lpstr>
      <vt:lpstr>Calibri</vt:lpstr>
      <vt:lpstr>Calibri Light</vt:lpstr>
      <vt:lpstr>Cambria</vt:lpstr>
      <vt:lpstr>Open Sans</vt:lpstr>
      <vt:lpstr>Open Sans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Janaina Oliveira</dc:creator>
  <cp:lastModifiedBy>Piraci Oliveira</cp:lastModifiedBy>
  <cp:revision>44</cp:revision>
  <dcterms:created xsi:type="dcterms:W3CDTF">2026-08-15T23:57:37Z</dcterms:created>
  <dcterms:modified xsi:type="dcterms:W3CDTF">2026-09-07T21:18:32Z</dcterms:modified>
</cp:coreProperties>
</file>