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502" r:id="rId2"/>
    <p:sldId id="1332" r:id="rId3"/>
    <p:sldId id="1324" r:id="rId4"/>
    <p:sldId id="1295" r:id="rId5"/>
    <p:sldId id="1328" r:id="rId6"/>
    <p:sldId id="1309" r:id="rId7"/>
    <p:sldId id="1310" r:id="rId8"/>
    <p:sldId id="1311" r:id="rId9"/>
    <p:sldId id="1312" r:id="rId10"/>
    <p:sldId id="1313" r:id="rId11"/>
    <p:sldId id="1314" r:id="rId12"/>
    <p:sldId id="1315" r:id="rId13"/>
    <p:sldId id="1316" r:id="rId14"/>
    <p:sldId id="1335" r:id="rId15"/>
    <p:sldId id="1347" r:id="rId16"/>
    <p:sldId id="1339" r:id="rId17"/>
    <p:sldId id="1348" r:id="rId18"/>
    <p:sldId id="1349" r:id="rId19"/>
    <p:sldId id="1320" r:id="rId20"/>
    <p:sldId id="1321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1632"/>
    <a:srgbClr val="00132C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60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224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56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048BC26-3FDD-0A62-622C-B89D4264B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A9AD-FC00-9041-BA4A-3E4F2D8628A7}" type="datetimeFigureOut">
              <a:rPr lang="pt-BR" smtClean="0"/>
              <a:t>22/09/2026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EA852F6-4975-C4EC-49B7-009498D1C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70A9BAE-6929-28D0-3C69-12754F639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19D56-DE86-884C-9307-568DCAA674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8105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>
  <p:cSld name="Slide de Título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ctrTitle"/>
          </p:nvPr>
        </p:nvSpPr>
        <p:spPr>
          <a:xfrm>
            <a:off x="479425" y="0"/>
            <a:ext cx="8989695" cy="780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2D41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1D2D4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ubTitle" idx="1"/>
          </p:nvPr>
        </p:nvSpPr>
        <p:spPr>
          <a:xfrm>
            <a:off x="479425" y="1304925"/>
            <a:ext cx="8989695" cy="57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 b="0" i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ftr" idx="11"/>
          </p:nvPr>
        </p:nvSpPr>
        <p:spPr>
          <a:xfrm>
            <a:off x="1" y="6417310"/>
            <a:ext cx="73355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0597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9FCC3B"/>
          </p15:clr>
        </p15:guide>
        <p15:guide id="2" orient="horz" pos="459">
          <p15:clr>
            <a:srgbClr val="5ACBF0"/>
          </p15:clr>
        </p15:guide>
        <p15:guide id="3" pos="302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F9BB20C-6439-C580-6744-77FD0D915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sp>
        <p:nvSpPr>
          <p:cNvPr id="3" name="PatchTitulo">
            <a:extLst>
              <a:ext uri="{FF2B5EF4-FFF2-40B4-BE49-F238E27FC236}">
                <a16:creationId xmlns:a16="http://schemas.microsoft.com/office/drawing/2014/main" id="{134D72FE-4A7C-8E4C-B7B3-F571489736BC}"/>
              </a:ext>
            </a:extLst>
          </p:cNvPr>
          <p:cNvSpPr/>
          <p:nvPr/>
        </p:nvSpPr>
        <p:spPr>
          <a:xfrm>
            <a:off x="431800" y="3327400"/>
            <a:ext cx="4191000" cy="787400"/>
          </a:xfrm>
          <a:prstGeom prst="rect">
            <a:avLst/>
          </a:prstGeom>
          <a:solidFill>
            <a:srgbClr val="08142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4" name="TituloLinha3">
            <a:extLst>
              <a:ext uri="{FF2B5EF4-FFF2-40B4-BE49-F238E27FC236}">
                <a16:creationId xmlns:a16="http://schemas.microsoft.com/office/drawing/2014/main" id="{AEA7618C-B3B9-094C-82C5-1CB7504E494C}"/>
              </a:ext>
            </a:extLst>
          </p:cNvPr>
          <p:cNvSpPr txBox="1"/>
          <p:nvPr/>
        </p:nvSpPr>
        <p:spPr>
          <a:xfrm>
            <a:off x="431800" y="3302000"/>
            <a:ext cx="5207000" cy="8128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pt-BR" sz="4600" b="1">
                <a:solidFill>
                  <a:srgbClr val="FFFFFF"/>
                </a:solidFill>
                <a:latin typeface="Georgia"/>
              </a:rPr>
              <a:t>do Consumo</a:t>
            </a:r>
          </a:p>
        </p:txBody>
      </p:sp>
      <p:sp>
        <p:nvSpPr>
          <p:cNvPr id="5" name="PatchRodape">
            <a:extLst>
              <a:ext uri="{FF2B5EF4-FFF2-40B4-BE49-F238E27FC236}">
                <a16:creationId xmlns:a16="http://schemas.microsoft.com/office/drawing/2014/main" id="{1A9CD9B3-8C16-3646-AA01-16CF6AE8378A}"/>
              </a:ext>
            </a:extLst>
          </p:cNvPr>
          <p:cNvSpPr/>
          <p:nvPr/>
        </p:nvSpPr>
        <p:spPr>
          <a:xfrm>
            <a:off x="558800" y="5257800"/>
            <a:ext cx="4978400" cy="965200"/>
          </a:xfrm>
          <a:prstGeom prst="rect">
            <a:avLst/>
          </a:prstGeom>
          <a:solidFill>
            <a:srgbClr val="050B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6" name="RodapeTexto">
            <a:extLst>
              <a:ext uri="{FF2B5EF4-FFF2-40B4-BE49-F238E27FC236}">
                <a16:creationId xmlns:a16="http://schemas.microsoft.com/office/drawing/2014/main" id="{C96B61C0-9DCA-3A41-9052-B50EA0E9055F}"/>
              </a:ext>
            </a:extLst>
          </p:cNvPr>
          <p:cNvSpPr txBox="1"/>
          <p:nvPr/>
        </p:nvSpPr>
        <p:spPr>
          <a:xfrm>
            <a:off x="558800" y="5381337"/>
            <a:ext cx="4927600" cy="939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pt-BR" sz="1050">
                <a:solidFill>
                  <a:srgbClr val="D5DCE6"/>
                </a:solidFill>
                <a:latin typeface="Segoe UI"/>
                <a:cs typeface="Segoe UI"/>
              </a:rPr>
              <a:t>Material técnico para empresários, advogados, contadores, administradores, investidores, profissionais do mercado imobiliário e gestores. Conteúdo atualizado com a legislação, os atos oficiais e a opinião do expositor vigentes nessa data.</a:t>
            </a:r>
          </a:p>
        </p:txBody>
      </p:sp>
    </p:spTree>
    <p:extLst>
      <p:ext uri="{BB962C8B-B14F-4D97-AF65-F5344CB8AC3E}">
        <p14:creationId xmlns:p14="http://schemas.microsoft.com/office/powerpoint/2010/main" val="1171899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9034FE9-A076-FE5D-DDA6-1CF5333029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6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3D2EEC8-FE72-B23A-7E1F-FA5CE65F2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1291" y="6087533"/>
            <a:ext cx="769185" cy="76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863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3721E7-45CD-8680-C939-250EC2073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A026D97-FF39-7EDE-658A-E0521CE201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9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B5846EC-0129-1EDB-D69B-E25755746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  <p:sp>
        <p:nvSpPr>
          <p:cNvPr id="50" name="Veil"/>
          <p:cNvSpPr txBox="1"/>
          <p:nvPr/>
        </p:nvSpPr>
        <p:spPr>
          <a:xfrm>
            <a:off x="0" y="0"/>
            <a:ext cx="6858000" cy="6172200"/>
          </a:xfrm>
          <a:prstGeom prst="rect">
            <a:avLst/>
          </a:prstGeom>
          <a:gradFill>
            <a:gsLst>
              <a:gs pos="0">
                <a:srgbClr val="0A1526">
                  <a:alpha val="100000"/>
                </a:srgbClr>
              </a:gs>
              <a:gs pos="90000">
                <a:srgbClr val="0A1526">
                  <a:alpha val="100000"/>
                </a:srgbClr>
              </a:gs>
              <a:gs pos="100000">
                <a:srgbClr val="0A1526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Rule"/>
          <p:cNvSpPr txBox="1"/>
          <p:nvPr/>
        </p:nvSpPr>
        <p:spPr>
          <a:xfrm>
            <a:off x="508000" y="2260600"/>
            <a:ext cx="1905000" cy="25400"/>
          </a:xfrm>
          <a:prstGeom prst="rect">
            <a:avLst/>
          </a:prstGeom>
          <a:solidFill>
            <a:srgbClr val="C9A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ulo"/>
          <p:cNvSpPr txBox="1"/>
          <p:nvPr/>
        </p:nvSpPr>
        <p:spPr>
          <a:xfrm>
            <a:off x="508000" y="2603500"/>
            <a:ext cx="5334000" cy="11043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  <a:spcAft>
                <a:spcPts val="600"/>
              </a:spcAft>
              <a:buNone/>
            </a:pPr>
            <a:r>
              <a:rPr lang="pt-BR" sz="2600" b="1" dirty="0">
                <a:solidFill>
                  <a:srgbClr val="FFFFFF"/>
                </a:solidFill>
                <a:latin typeface="Palatino Linotype"/>
              </a:rPr>
              <a:t>A REFORMA TRIBUTÁRIA E SEUS PRINCIPAIS ASPECTOS PRÁTICOS</a:t>
            </a:r>
          </a:p>
        </p:txBody>
      </p:sp>
      <p:sp>
        <p:nvSpPr>
          <p:cNvPr id="55" name="Subtitulo"/>
          <p:cNvSpPr txBox="1"/>
          <p:nvPr/>
        </p:nvSpPr>
        <p:spPr>
          <a:xfrm>
            <a:off x="508000" y="4889500"/>
            <a:ext cx="5334000" cy="487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lang="pt-BR" sz="1500" i="1" dirty="0">
                <a:solidFill>
                  <a:srgbClr val="D9C89A"/>
                </a:solidFill>
                <a:latin typeface="Segoe UI"/>
              </a:rPr>
              <a:t>Estrutura do IBS, da CBS e do Imposto Seletivo: princípios, competências e o cronograma de transição.</a:t>
            </a:r>
          </a:p>
        </p:txBody>
      </p:sp>
      <p:sp>
        <p:nvSpPr>
          <p:cNvPr id="60" name="PatchNum"/>
          <p:cNvSpPr/>
          <p:nvPr/>
        </p:nvSpPr>
        <p:spPr>
          <a:xfrm>
            <a:off x="11074400" y="6362700"/>
            <a:ext cx="1117600" cy="495300"/>
          </a:xfrm>
          <a:prstGeom prst="rect">
            <a:avLst/>
          </a:prstGeom>
          <a:gradFill>
            <a:gsLst>
              <a:gs pos="0">
                <a:srgbClr val="0A1526">
                  <a:alpha val="0"/>
                </a:srgbClr>
              </a:gs>
              <a:gs pos="22000">
                <a:srgbClr val="0A1526">
                  <a:alpha val="100000"/>
                </a:srgbClr>
              </a:gs>
              <a:gs pos="100000">
                <a:srgbClr val="0A1526">
                  <a:alpha val="100000"/>
                </a:srgb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6472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C874C73-58A2-872A-FEE8-732824546C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3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2FE2C04-5779-36B9-E2C9-3F55C1CB39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53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B32142C-7848-0326-8F64-ABC9A719CC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5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21BC9B2-1E2A-0082-B276-7448955F10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84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E56D46D-4302-6148-99D9-8AEDC65525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980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D2A73C4-5B58-EC93-5BD8-66FC25379A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40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446150F-5267-E88F-57F6-703F78A767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94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134DF89-F1D9-39D1-6191-2A6985BE31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063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BAE5B42-2C43-2F0B-7809-18DFD5F0AC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92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E29A647-8C1D-0918-9B33-31F62FF345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grpSp>
        <p:nvGrpSpPr>
          <p:cNvPr id="60" name="Novo titulo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61" name="Cobertura titulo"/>
            <p:cNvSpPr/>
            <p:nvPr/>
          </p:nvSpPr>
          <p:spPr>
            <a:xfrm>
              <a:off x="457200" y="2222500"/>
              <a:ext cx="8382000" cy="1193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softEdge rad="63500"/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62" name="Titulo texto"/>
            <p:cNvSpPr txBox="1"/>
            <p:nvPr/>
          </p:nvSpPr>
          <p:spPr>
            <a:xfrm>
              <a:off x="558800" y="2311400"/>
              <a:ext cx="8001000" cy="1041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pt-BR" sz="2600" b="1" dirty="0">
                  <a:solidFill>
                    <a:srgbClr val="1B2A4A"/>
                  </a:solidFill>
                  <a:latin typeface="Times New Roman"/>
                </a:rPr>
                <a:t>Excluir da base de cálculo do CBS e IBS o ISS, ICMS, PIS e Cofins lançados na composição do Simples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91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F2E09A2-8684-02CC-AAD8-075B3B7C37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0" name="Cobertura conteudo"/>
          <p:cNvSpPr/>
          <p:nvPr/>
        </p:nvSpPr>
        <p:spPr>
          <a:xfrm>
            <a:off x="0" y="1003300"/>
            <a:ext cx="12192000" cy="575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cxnSp>
        <p:nvCxnSpPr>
          <p:cNvPr id="71" name="Linha dourada"/>
          <p:cNvCxnSpPr/>
          <p:nvPr/>
        </p:nvCxnSpPr>
        <p:spPr>
          <a:xfrm>
            <a:off x="508000" y="2247900"/>
            <a:ext cx="1587500" cy="0"/>
          </a:xfrm>
          <a:prstGeom prst="line">
            <a:avLst/>
          </a:prstGeom>
          <a:ln w="25400">
            <a:solidFill>
              <a:srgbClr val="C39A33"/>
            </a:solidFill>
          </a:ln>
        </p:spPr>
      </p:cxnSp>
      <p:sp>
        <p:nvSpPr>
          <p:cNvPr id="72" name="Numero"/>
          <p:cNvSpPr txBox="1"/>
          <p:nvPr/>
        </p:nvSpPr>
        <p:spPr>
          <a:xfrm>
            <a:off x="482600" y="876300"/>
            <a:ext cx="2540000" cy="1219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9600" b="1" dirty="0">
                <a:solidFill>
                  <a:srgbClr val="C39A33"/>
                </a:solidFill>
                <a:latin typeface="Times New Roman"/>
              </a:rPr>
              <a:t>10</a:t>
            </a:r>
          </a:p>
        </p:txBody>
      </p:sp>
      <p:sp>
        <p:nvSpPr>
          <p:cNvPr id="73" name="Titulo"/>
          <p:cNvSpPr txBox="1"/>
          <p:nvPr/>
        </p:nvSpPr>
        <p:spPr>
          <a:xfrm>
            <a:off x="558800" y="2413000"/>
            <a:ext cx="10922000" cy="635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pt-BR" sz="3200" b="1" dirty="0">
                <a:solidFill>
                  <a:srgbClr val="1B2A4A"/>
                </a:solidFill>
                <a:latin typeface="Times New Roman"/>
              </a:rPr>
              <a:t>Tributação de Dividendos — Lei 15.270/2025</a:t>
            </a:r>
          </a:p>
        </p:txBody>
      </p:sp>
      <p:sp>
        <p:nvSpPr>
          <p:cNvPr id="90" name="Texto 91"/>
          <p:cNvSpPr txBox="1"/>
          <p:nvPr/>
        </p:nvSpPr>
        <p:spPr>
          <a:xfrm>
            <a:off x="558800" y="3251200"/>
            <a:ext cx="63500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pt-BR" sz="1400" b="1" dirty="0">
                <a:solidFill>
                  <a:srgbClr val="C39A33"/>
                </a:solidFill>
              </a:rPr>
              <a:t>O QUE MUDA</a:t>
            </a:r>
          </a:p>
        </p:txBody>
      </p:sp>
      <p:sp>
        <p:nvSpPr>
          <p:cNvPr id="91" name="Card 92"/>
          <p:cNvSpPr/>
          <p:nvPr/>
        </p:nvSpPr>
        <p:spPr>
          <a:xfrm>
            <a:off x="508000" y="3632200"/>
            <a:ext cx="11176000" cy="787400"/>
          </a:xfrm>
          <a:prstGeom prst="roundRect">
            <a:avLst>
              <a:gd name="adj" fmla="val 8000"/>
            </a:avLst>
          </a:prstGeom>
          <a:solidFill>
            <a:srgbClr val="F2F4F8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2" name="Card 93"/>
          <p:cNvSpPr/>
          <p:nvPr/>
        </p:nvSpPr>
        <p:spPr>
          <a:xfrm>
            <a:off x="736600" y="3733800"/>
            <a:ext cx="584200" cy="584200"/>
          </a:xfrm>
          <a:prstGeom prst="ellipse">
            <a:avLst/>
          </a:prstGeom>
          <a:solidFill>
            <a:srgbClr val="F1E6CC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3" name="Card 94"/>
          <p:cNvSpPr/>
          <p:nvPr/>
        </p:nvSpPr>
        <p:spPr>
          <a:xfrm>
            <a:off x="1549400" y="3784600"/>
            <a:ext cx="25400" cy="482600"/>
          </a:xfrm>
          <a:prstGeom prst="rect">
            <a:avLst/>
          </a:prstGeom>
          <a:solidFill>
            <a:srgbClr val="C39A3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4" name="Texto 95"/>
          <p:cNvSpPr txBox="1"/>
          <p:nvPr/>
        </p:nvSpPr>
        <p:spPr>
          <a:xfrm>
            <a:off x="1752600" y="3708400"/>
            <a:ext cx="9652000" cy="635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pt-BR" sz="1800" b="1" dirty="0">
                <a:solidFill>
                  <a:srgbClr val="1B2A4A"/>
                </a:solidFill>
              </a:rPr>
              <a:t>Tributação em bases mensais</a:t>
            </a:r>
          </a:p>
          <a:p>
            <a:r>
              <a:rPr lang="pt-BR" sz="1500" b="0" dirty="0">
                <a:solidFill>
                  <a:srgbClr val="4A5568"/>
                </a:solidFill>
              </a:rPr>
              <a:t>Se ultrapassar R$ 50 mil ao mês</a:t>
            </a:r>
          </a:p>
        </p:txBody>
      </p:sp>
      <p:sp>
        <p:nvSpPr>
          <p:cNvPr id="95" name="Card 96"/>
          <p:cNvSpPr/>
          <p:nvPr/>
        </p:nvSpPr>
        <p:spPr>
          <a:xfrm>
            <a:off x="508000" y="4635500"/>
            <a:ext cx="11176000" cy="787400"/>
          </a:xfrm>
          <a:prstGeom prst="roundRect">
            <a:avLst>
              <a:gd name="adj" fmla="val 8000"/>
            </a:avLst>
          </a:prstGeom>
          <a:solidFill>
            <a:srgbClr val="F2F4F8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6" name="Card 97"/>
          <p:cNvSpPr/>
          <p:nvPr/>
        </p:nvSpPr>
        <p:spPr>
          <a:xfrm>
            <a:off x="736600" y="4737100"/>
            <a:ext cx="584200" cy="584200"/>
          </a:xfrm>
          <a:prstGeom prst="ellipse">
            <a:avLst/>
          </a:prstGeom>
          <a:solidFill>
            <a:srgbClr val="F1E6CC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7" name="Card 98"/>
          <p:cNvSpPr/>
          <p:nvPr/>
        </p:nvSpPr>
        <p:spPr>
          <a:xfrm>
            <a:off x="1549400" y="4787900"/>
            <a:ext cx="25400" cy="482600"/>
          </a:xfrm>
          <a:prstGeom prst="rect">
            <a:avLst/>
          </a:prstGeom>
          <a:solidFill>
            <a:srgbClr val="C39A3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8" name="Texto 99"/>
          <p:cNvSpPr txBox="1"/>
          <p:nvPr/>
        </p:nvSpPr>
        <p:spPr>
          <a:xfrm>
            <a:off x="1752600" y="4711700"/>
            <a:ext cx="9652000" cy="635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pt-BR" sz="1800" b="1" dirty="0">
                <a:solidFill>
                  <a:srgbClr val="1B2A4A"/>
                </a:solidFill>
              </a:rPr>
              <a:t>Tributação na Declaração de Ajuste (abril de 2027)</a:t>
            </a:r>
          </a:p>
          <a:p>
            <a:r>
              <a:rPr lang="pt-BR" sz="1500" b="0" dirty="0">
                <a:solidFill>
                  <a:srgbClr val="4A5568"/>
                </a:solidFill>
              </a:rPr>
              <a:t>Se ultrapassar R$ 600 mil no ano</a:t>
            </a:r>
          </a:p>
        </p:txBody>
      </p:sp>
      <p:sp>
        <p:nvSpPr>
          <p:cNvPr id="99" name="Card 100"/>
          <p:cNvSpPr/>
          <p:nvPr/>
        </p:nvSpPr>
        <p:spPr>
          <a:xfrm>
            <a:off x="508000" y="5638800"/>
            <a:ext cx="11176000" cy="787400"/>
          </a:xfrm>
          <a:prstGeom prst="roundRect">
            <a:avLst>
              <a:gd name="adj" fmla="val 8000"/>
            </a:avLst>
          </a:prstGeom>
          <a:solidFill>
            <a:srgbClr val="F2F4F8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0" name="Card 101"/>
          <p:cNvSpPr/>
          <p:nvPr/>
        </p:nvSpPr>
        <p:spPr>
          <a:xfrm>
            <a:off x="736600" y="5740400"/>
            <a:ext cx="584200" cy="584200"/>
          </a:xfrm>
          <a:prstGeom prst="ellipse">
            <a:avLst/>
          </a:prstGeom>
          <a:solidFill>
            <a:srgbClr val="F1E6CC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1" name="Card 102"/>
          <p:cNvSpPr/>
          <p:nvPr/>
        </p:nvSpPr>
        <p:spPr>
          <a:xfrm>
            <a:off x="1549400" y="5791200"/>
            <a:ext cx="25400" cy="482600"/>
          </a:xfrm>
          <a:prstGeom prst="rect">
            <a:avLst/>
          </a:prstGeom>
          <a:solidFill>
            <a:srgbClr val="C39A3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2" name="Texto 103"/>
          <p:cNvSpPr txBox="1"/>
          <p:nvPr/>
        </p:nvSpPr>
        <p:spPr>
          <a:xfrm>
            <a:off x="1752600" y="5715000"/>
            <a:ext cx="9652000" cy="635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pt-BR" sz="1800" b="1" dirty="0">
                <a:solidFill>
                  <a:srgbClr val="1B2A4A"/>
                </a:solidFill>
              </a:rPr>
              <a:t>Nova realidade contábil</a:t>
            </a:r>
          </a:p>
        </p:txBody>
      </p:sp>
      <p:pic>
        <p:nvPicPr>
          <p:cNvPr id="103" name="Graphic 10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0900" y="3810000"/>
            <a:ext cx="355600" cy="355600"/>
          </a:xfrm>
          <a:prstGeom prst="rect">
            <a:avLst/>
          </a:prstGeom>
        </p:spPr>
      </p:pic>
      <p:pic>
        <p:nvPicPr>
          <p:cNvPr id="104" name="Graphic 10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900" y="4851400"/>
            <a:ext cx="355600" cy="355600"/>
          </a:xfrm>
          <a:prstGeom prst="rect">
            <a:avLst/>
          </a:prstGeom>
        </p:spPr>
      </p:pic>
      <p:pic>
        <p:nvPicPr>
          <p:cNvPr id="105" name="Graphic 10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0900" y="5854700"/>
            <a:ext cx="355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51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F2E09A2-8684-02CC-AAD8-075B3B7C37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0" name="Cobertura numero"/>
          <p:cNvSpPr/>
          <p:nvPr/>
        </p:nvSpPr>
        <p:spPr>
          <a:xfrm>
            <a:off x="355600" y="1117600"/>
            <a:ext cx="2413000" cy="1041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1" name="Numero"/>
          <p:cNvSpPr txBox="1"/>
          <p:nvPr/>
        </p:nvSpPr>
        <p:spPr>
          <a:xfrm>
            <a:off x="482600" y="876300"/>
            <a:ext cx="2540000" cy="1219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9600" b="1" dirty="0">
                <a:solidFill>
                  <a:srgbClr val="C39A33"/>
                </a:solidFill>
                <a:latin typeface="Times New Roman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223279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598A4B5-3BC9-EAC7-F8A6-95AEE6DB84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0" name="Cobertura numero"/>
          <p:cNvSpPr/>
          <p:nvPr/>
        </p:nvSpPr>
        <p:spPr>
          <a:xfrm>
            <a:off x="330200" y="1117600"/>
            <a:ext cx="2286000" cy="101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1" name="Numero"/>
          <p:cNvSpPr txBox="1"/>
          <p:nvPr/>
        </p:nvSpPr>
        <p:spPr>
          <a:xfrm>
            <a:off x="431800" y="876300"/>
            <a:ext cx="2794000" cy="1219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9600" b="1" dirty="0">
                <a:solidFill>
                  <a:srgbClr val="C39A33"/>
                </a:solidFill>
                <a:latin typeface="Times New Roman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88761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73896D1-A672-2409-83FF-D8FDB5C7DD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0" name="Cobertura numero"/>
          <p:cNvSpPr/>
          <p:nvPr/>
        </p:nvSpPr>
        <p:spPr>
          <a:xfrm>
            <a:off x="330200" y="1117600"/>
            <a:ext cx="2286000" cy="101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1" name="Numero"/>
          <p:cNvSpPr txBox="1"/>
          <p:nvPr/>
        </p:nvSpPr>
        <p:spPr>
          <a:xfrm>
            <a:off x="431800" y="876300"/>
            <a:ext cx="2794000" cy="1219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9600" b="1" dirty="0">
                <a:solidFill>
                  <a:srgbClr val="C39A33"/>
                </a:solidFill>
                <a:latin typeface="Times New Roman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502308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D16194B-CEC5-4C5B-E4E1-8108A0540F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32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D8F9CED-12B0-67DF-B699-92CBF2F593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64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B229B550-F04A-2144-B83D-F41F615AFCB2}">
  <we:reference id="wa200010725" version="1.0.0.1" store="pt-BR" storeType="OMEX"/>
  <we:alternateReferences>
    <we:reference id="WA200010725" version="1.0.0.1" store="" storeType="OMEX"/>
  </we:alternateReferences>
  <we:properties>
    <we:property name="claude.fileId" value="&quot;26db1866-063f-44c3-9b4a-0a6d8ed264bc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83CE730C-FE95-FF41-AFD7-DBB6B424CE6B}">
  <we:reference id="wa200010001" version="1.0.0.1" store="pt-BR" storeType="OMEX"/>
  <we:alternateReferences>
    <we:reference id="wa200010001" version="1.0.0.1" store="pt-BR" storeType="OMEX"/>
  </we:alternateReferences>
  <we:properties>
    <we:property name="claude.fileId" value="&quot;b6404372-f414-451f-9620-359a3a89dbd4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2111</TotalTime>
  <Words>136</Words>
  <Application>Microsoft Macintosh PowerPoint</Application>
  <PresentationFormat>Widescreen</PresentationFormat>
  <Paragraphs>16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8" baseType="lpstr">
      <vt:lpstr>Arial</vt:lpstr>
      <vt:lpstr>Georgia</vt:lpstr>
      <vt:lpstr>Open Sans</vt:lpstr>
      <vt:lpstr>Open Sans Light</vt:lpstr>
      <vt:lpstr>Palatino Linotype</vt:lpstr>
      <vt:lpstr>Segoe UI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Reforma Tributária no Brasil — 2026-2033</dc:title>
  <dc:subject>PptxGenJS Presentation</dc:subject>
  <dc:creator>Piraci Oliveira Sociedade de Advogados</dc:creator>
  <cp:lastModifiedBy>Piraci Oliveira</cp:lastModifiedBy>
  <cp:revision>95</cp:revision>
  <dcterms:created xsi:type="dcterms:W3CDTF">2026-08-11T21:29:13Z</dcterms:created>
  <dcterms:modified xsi:type="dcterms:W3CDTF">2026-09-22T17:55:52Z</dcterms:modified>
</cp:coreProperties>
</file>