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5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6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7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40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1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9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47"/>
  </p:notesMasterIdLst>
  <p:sldIdLst>
    <p:sldId id="941" r:id="rId2"/>
    <p:sldId id="942" r:id="rId3"/>
    <p:sldId id="694" r:id="rId4"/>
    <p:sldId id="898" r:id="rId5"/>
    <p:sldId id="659" r:id="rId6"/>
    <p:sldId id="269" r:id="rId7"/>
    <p:sldId id="271" r:id="rId8"/>
    <p:sldId id="675" r:id="rId9"/>
    <p:sldId id="899" r:id="rId10"/>
    <p:sldId id="900" r:id="rId11"/>
    <p:sldId id="285" r:id="rId12"/>
    <p:sldId id="901" r:id="rId13"/>
    <p:sldId id="661" r:id="rId14"/>
    <p:sldId id="715" r:id="rId15"/>
    <p:sldId id="678" r:id="rId16"/>
    <p:sldId id="902" r:id="rId17"/>
    <p:sldId id="903" r:id="rId18"/>
    <p:sldId id="720" r:id="rId19"/>
    <p:sldId id="763" r:id="rId20"/>
    <p:sldId id="724" r:id="rId21"/>
    <p:sldId id="389" r:id="rId22"/>
    <p:sldId id="727" r:id="rId23"/>
    <p:sldId id="687" r:id="rId24"/>
    <p:sldId id="684" r:id="rId25"/>
    <p:sldId id="742" r:id="rId26"/>
    <p:sldId id="710" r:id="rId27"/>
    <p:sldId id="943" r:id="rId28"/>
    <p:sldId id="946" r:id="rId29"/>
    <p:sldId id="944" r:id="rId30"/>
    <p:sldId id="905" r:id="rId31"/>
    <p:sldId id="906" r:id="rId32"/>
    <p:sldId id="945" r:id="rId33"/>
    <p:sldId id="728" r:id="rId34"/>
    <p:sldId id="947" r:id="rId35"/>
    <p:sldId id="948" r:id="rId36"/>
    <p:sldId id="392" r:id="rId37"/>
    <p:sldId id="688" r:id="rId38"/>
    <p:sldId id="907" r:id="rId39"/>
    <p:sldId id="394" r:id="rId40"/>
    <p:sldId id="395" r:id="rId41"/>
    <p:sldId id="714" r:id="rId42"/>
    <p:sldId id="743" r:id="rId43"/>
    <p:sldId id="922" r:id="rId44"/>
    <p:sldId id="731" r:id="rId45"/>
    <p:sldId id="423" r:id="rId46"/>
    <p:sldId id="434" r:id="rId47"/>
    <p:sldId id="435" r:id="rId48"/>
    <p:sldId id="734" r:id="rId49"/>
    <p:sldId id="949" r:id="rId50"/>
    <p:sldId id="702" r:id="rId51"/>
    <p:sldId id="701" r:id="rId52"/>
    <p:sldId id="700" r:id="rId53"/>
    <p:sldId id="379" r:id="rId54"/>
    <p:sldId id="380" r:id="rId55"/>
    <p:sldId id="381" r:id="rId56"/>
    <p:sldId id="382" r:id="rId57"/>
    <p:sldId id="908" r:id="rId58"/>
    <p:sldId id="384" r:id="rId59"/>
    <p:sldId id="385" r:id="rId60"/>
    <p:sldId id="909" r:id="rId61"/>
    <p:sldId id="910" r:id="rId62"/>
    <p:sldId id="765" r:id="rId63"/>
    <p:sldId id="969" r:id="rId64"/>
    <p:sldId id="814" r:id="rId65"/>
    <p:sldId id="831" r:id="rId66"/>
    <p:sldId id="912" r:id="rId67"/>
    <p:sldId id="776" r:id="rId68"/>
    <p:sldId id="950" r:id="rId69"/>
    <p:sldId id="766" r:id="rId70"/>
    <p:sldId id="951" r:id="rId71"/>
    <p:sldId id="779" r:id="rId72"/>
    <p:sldId id="952" r:id="rId73"/>
    <p:sldId id="953" r:id="rId74"/>
    <p:sldId id="954" r:id="rId75"/>
    <p:sldId id="955" r:id="rId76"/>
    <p:sldId id="956" r:id="rId77"/>
    <p:sldId id="957" r:id="rId78"/>
    <p:sldId id="958" r:id="rId79"/>
    <p:sldId id="959" r:id="rId80"/>
    <p:sldId id="960" r:id="rId81"/>
    <p:sldId id="919" r:id="rId82"/>
    <p:sldId id="920" r:id="rId83"/>
    <p:sldId id="787" r:id="rId84"/>
    <p:sldId id="767" r:id="rId85"/>
    <p:sldId id="923" r:id="rId86"/>
    <p:sldId id="768" r:id="rId87"/>
    <p:sldId id="961" r:id="rId88"/>
    <p:sldId id="968" r:id="rId89"/>
    <p:sldId id="769" r:id="rId90"/>
    <p:sldId id="926" r:id="rId91"/>
    <p:sldId id="796" r:id="rId92"/>
    <p:sldId id="797" r:id="rId93"/>
    <p:sldId id="963" r:id="rId94"/>
    <p:sldId id="964" r:id="rId95"/>
    <p:sldId id="965" r:id="rId96"/>
    <p:sldId id="799" r:id="rId97"/>
    <p:sldId id="930" r:id="rId98"/>
    <p:sldId id="966" r:id="rId99"/>
    <p:sldId id="770" r:id="rId100"/>
    <p:sldId id="931" r:id="rId101"/>
    <p:sldId id="821" r:id="rId102"/>
    <p:sldId id="804" r:id="rId103"/>
    <p:sldId id="932" r:id="rId104"/>
    <p:sldId id="933" r:id="rId105"/>
    <p:sldId id="830" r:id="rId106"/>
    <p:sldId id="825" r:id="rId107"/>
    <p:sldId id="771" r:id="rId108"/>
    <p:sldId id="934" r:id="rId109"/>
    <p:sldId id="827" r:id="rId110"/>
    <p:sldId id="813" r:id="rId111"/>
    <p:sldId id="838" r:id="rId112"/>
    <p:sldId id="815" r:id="rId113"/>
    <p:sldId id="817" r:id="rId114"/>
    <p:sldId id="839" r:id="rId115"/>
    <p:sldId id="840" r:id="rId116"/>
    <p:sldId id="967" r:id="rId117"/>
    <p:sldId id="935" r:id="rId118"/>
    <p:sldId id="822" r:id="rId119"/>
    <p:sldId id="823" r:id="rId120"/>
    <p:sldId id="824" r:id="rId121"/>
    <p:sldId id="880" r:id="rId122"/>
    <p:sldId id="936" r:id="rId123"/>
    <p:sldId id="937" r:id="rId124"/>
    <p:sldId id="881" r:id="rId125"/>
    <p:sldId id="938" r:id="rId126"/>
    <p:sldId id="870" r:id="rId127"/>
    <p:sldId id="878" r:id="rId128"/>
    <p:sldId id="885" r:id="rId129"/>
    <p:sldId id="886" r:id="rId130"/>
    <p:sldId id="857" r:id="rId131"/>
    <p:sldId id="858" r:id="rId132"/>
    <p:sldId id="860" r:id="rId133"/>
    <p:sldId id="861" r:id="rId134"/>
    <p:sldId id="862" r:id="rId135"/>
    <p:sldId id="872" r:id="rId136"/>
    <p:sldId id="874" r:id="rId137"/>
    <p:sldId id="882" r:id="rId138"/>
    <p:sldId id="939" r:id="rId139"/>
    <p:sldId id="826" r:id="rId140"/>
    <p:sldId id="940" r:id="rId141"/>
    <p:sldId id="889" r:id="rId142"/>
    <p:sldId id="890" r:id="rId143"/>
    <p:sldId id="891" r:id="rId144"/>
    <p:sldId id="892" r:id="rId145"/>
    <p:sldId id="470" r:id="rId146"/>
  </p:sldIdLst>
  <p:sldSz cx="12192000" cy="6858000"/>
  <p:notesSz cx="6858000" cy="9144000"/>
  <p:embeddedFontLst>
    <p:embeddedFont>
      <p:font typeface="Cambria" panose="02040503050406030204" pitchFamily="18" charset="0"/>
      <p:regular r:id="rId148"/>
      <p:bold r:id="rId149"/>
      <p:italic r:id="rId150"/>
      <p:boldItalic r:id="rId151"/>
    </p:embeddedFont>
    <p:embeddedFont>
      <p:font typeface="Garamond" panose="02020404030301010803" pitchFamily="18" charset="0"/>
      <p:regular r:id="rId152"/>
      <p:bold r:id="rId153"/>
      <p:italic r:id="rId154"/>
      <p:boldItalic r:id="rId155"/>
    </p:embeddedFont>
    <p:embeddedFont>
      <p:font typeface="Georgia" panose="02040502050405020303" pitchFamily="18" charset="0"/>
      <p:regular r:id="rId156"/>
      <p:bold r:id="rId157"/>
      <p:italic r:id="rId158"/>
      <p:boldItalic r:id="rId159"/>
    </p:embeddedFont>
    <p:embeddedFont>
      <p:font typeface="Open Sans" panose="020B0606030504020204" pitchFamily="34" charset="0"/>
      <p:regular r:id="rId160"/>
      <p:bold r:id="rId161"/>
      <p:italic r:id="rId162"/>
      <p:boldItalic r:id="rId163"/>
    </p:embeddedFont>
    <p:embeddedFont>
      <p:font typeface="Open Sans Light" panose="020B0306030504020204" pitchFamily="34" charset="0"/>
      <p:regular r:id="rId164"/>
      <p:italic r:id="rId165"/>
    </p:embeddedFont>
    <p:embeddedFont>
      <p:font typeface="Open Sans SemiBold" panose="020B0706030804020204" pitchFamily="34" charset="0"/>
      <p:regular r:id="rId166"/>
      <p:bold r:id="rId167"/>
      <p:italic r:id="rId168"/>
      <p:boldItalic r:id="rId1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18">
          <p15:clr>
            <a:srgbClr val="F26B43"/>
          </p15:clr>
        </p15:guide>
        <p15:guide id="2" pos="6153">
          <p15:clr>
            <a:srgbClr val="F26B43"/>
          </p15:clr>
        </p15:guide>
        <p15:guide id="3" orient="horz" pos="187">
          <p15:clr>
            <a:srgbClr val="9FCC3B"/>
          </p15:clr>
        </p15:guide>
        <p15:guide id="4" pos="302">
          <p15:clr>
            <a:srgbClr val="A4A3A4"/>
          </p15:clr>
        </p15:guide>
        <p15:guide id="5" pos="7378">
          <p15:clr>
            <a:srgbClr val="A4A3A4"/>
          </p15:clr>
        </p15:guide>
        <p15:guide id="6" orient="horz" pos="459">
          <p15:clr>
            <a:srgbClr val="5ACBF0"/>
          </p15:clr>
        </p15:guide>
        <p15:guide id="7" orient="horz" pos="822">
          <p15:clr>
            <a:srgbClr val="A4A3A4"/>
          </p15:clr>
        </p15:guide>
        <p15:guide id="8" orient="horz" pos="3816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6" roundtripDataSignature="AMtx7mjjw03o2ODqZaf+bErmbz3Hw4R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F42"/>
    <a:srgbClr val="BE8F39"/>
    <a:srgbClr val="1C2E41"/>
    <a:srgbClr val="1A7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6E54B9-B9B2-4DB8-AEBA-4FDB7E484E7A}">
  <a:tblStyle styleId="{576E54B9-B9B2-4DB8-AEBA-4FDB7E484E7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91"/>
    <p:restoredTop sz="94960"/>
  </p:normalViewPr>
  <p:slideViewPr>
    <p:cSldViewPr snapToGrid="0">
      <p:cViewPr varScale="1">
        <p:scale>
          <a:sx n="95" d="100"/>
          <a:sy n="95" d="100"/>
        </p:scale>
        <p:origin x="200" y="1728"/>
      </p:cViewPr>
      <p:guideLst>
        <p:guide orient="horz" pos="2818"/>
        <p:guide pos="6153"/>
        <p:guide orient="horz" pos="187"/>
        <p:guide pos="302"/>
        <p:guide pos="7378"/>
        <p:guide orient="horz" pos="459"/>
        <p:guide orient="horz" pos="822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font" Target="fonts/font12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font" Target="fonts/font2.fntdata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font" Target="fonts/font13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font" Target="fonts/font3.fntdata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font" Target="fonts/font4.fntdata"/><Relationship Id="rId156" Type="http://schemas.openxmlformats.org/officeDocument/2006/relationships/font" Target="fonts/font9.fntdata"/><Relationship Id="rId4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font" Target="fonts/font20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font" Target="fonts/font1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10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notesMaster" Target="notesMasters/notesMaster1.xml"/><Relationship Id="rId16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16.fntdata"/><Relationship Id="rId426" Type="http://customschemas.google.com/relationships/presentationmetadata" Target="meta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font" Target="fonts/font6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font" Target="fonts/font1.fntdata"/><Relationship Id="rId164" Type="http://schemas.openxmlformats.org/officeDocument/2006/relationships/font" Target="fonts/font17.fntdata"/><Relationship Id="rId169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427" Type="http://schemas.openxmlformats.org/officeDocument/2006/relationships/presProps" Target="pres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font" Target="fonts/font7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font" Target="fonts/font18.fntdata"/><Relationship Id="rId428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font" Target="fonts/font8.fntdata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font" Target="fonts/font19.fntdata"/><Relationship Id="rId42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1.svg"/><Relationship Id="rId5" Type="http://schemas.openxmlformats.org/officeDocument/2006/relationships/image" Target="../media/image11.svg"/><Relationship Id="rId4" Type="http://schemas.openxmlformats.org/officeDocument/2006/relationships/image" Target="../media/image26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4" Type="http://schemas.openxmlformats.org/officeDocument/2006/relationships/image" Target="../media/image37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38.sv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image" Target="../media/image41.svg"/><Relationship Id="rId4" Type="http://schemas.openxmlformats.org/officeDocument/2006/relationships/image" Target="../media/image35.sv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13.svg"/><Relationship Id="rId1" Type="http://schemas.openxmlformats.org/officeDocument/2006/relationships/image" Target="../media/image46.svg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diagrams/_rels/data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1.svg"/><Relationship Id="rId1" Type="http://schemas.openxmlformats.org/officeDocument/2006/relationships/image" Target="../media/image50.svg"/><Relationship Id="rId4" Type="http://schemas.openxmlformats.org/officeDocument/2006/relationships/image" Target="../media/image52.svg"/></Relationships>
</file>

<file path=ppt/diagrams/_rels/data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54.svg"/><Relationship Id="rId1" Type="http://schemas.openxmlformats.org/officeDocument/2006/relationships/image" Target="../media/image53.sv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1.svg"/><Relationship Id="rId5" Type="http://schemas.openxmlformats.org/officeDocument/2006/relationships/image" Target="../media/image11.svg"/><Relationship Id="rId4" Type="http://schemas.openxmlformats.org/officeDocument/2006/relationships/image" Target="../media/image26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4" Type="http://schemas.openxmlformats.org/officeDocument/2006/relationships/image" Target="../media/image37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38.sv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image" Target="../media/image41.svg"/><Relationship Id="rId4" Type="http://schemas.openxmlformats.org/officeDocument/2006/relationships/image" Target="../media/image35.sv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13.svg"/><Relationship Id="rId1" Type="http://schemas.openxmlformats.org/officeDocument/2006/relationships/image" Target="../media/image46.svg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diagrams/_rels/drawing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1.svg"/><Relationship Id="rId1" Type="http://schemas.openxmlformats.org/officeDocument/2006/relationships/image" Target="../media/image50.svg"/><Relationship Id="rId4" Type="http://schemas.openxmlformats.org/officeDocument/2006/relationships/image" Target="../media/image52.svg"/></Relationships>
</file>

<file path=ppt/diagrams/_rels/drawing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54.svg"/><Relationship Id="rId1" Type="http://schemas.openxmlformats.org/officeDocument/2006/relationships/image" Target="../media/image53.sv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#4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#4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#4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#4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#4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4CFA12-997C-4D96-BEE7-E1D97A9A05DF}" type="doc">
      <dgm:prSet loTypeId="urn:microsoft.com/office/officeart/2018/2/layout/IconVerticalSolidList" loCatId="icon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AF15F678-7B34-43E2-BFF3-AFD54BC8F6B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É o primeiro passo num empreendimento imobiliário</a:t>
          </a:r>
          <a:endParaRPr lang="en-US"/>
        </a:p>
      </dgm:t>
    </dgm:pt>
    <dgm:pt modelId="{B97C2CB9-52DF-49E7-A413-2279E4C0D68D}" type="parTrans" cxnId="{161CFA45-F0BA-4838-8E96-8DC753DF6780}">
      <dgm:prSet/>
      <dgm:spPr/>
      <dgm:t>
        <a:bodyPr/>
        <a:lstStyle/>
        <a:p>
          <a:endParaRPr lang="en-US"/>
        </a:p>
      </dgm:t>
    </dgm:pt>
    <dgm:pt modelId="{FA49BADB-B46C-42E5-873B-335247581E65}" type="sibTrans" cxnId="{161CFA45-F0BA-4838-8E96-8DC753DF6780}">
      <dgm:prSet/>
      <dgm:spPr/>
      <dgm:t>
        <a:bodyPr/>
        <a:lstStyle/>
        <a:p>
          <a:endParaRPr lang="en-US"/>
        </a:p>
      </dgm:t>
    </dgm:pt>
    <dgm:pt modelId="{5F42FB7E-E627-475F-86EC-652044496623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Como fazer de modo a pagar menos impostos? </a:t>
          </a:r>
          <a:endParaRPr lang="en-US"/>
        </a:p>
      </dgm:t>
    </dgm:pt>
    <dgm:pt modelId="{9688BCCD-CFE2-4F83-8ED2-21C355734365}" type="parTrans" cxnId="{A1C24D64-8278-494B-819B-15F2B22B4B30}">
      <dgm:prSet/>
      <dgm:spPr/>
      <dgm:t>
        <a:bodyPr/>
        <a:lstStyle/>
        <a:p>
          <a:endParaRPr lang="en-US"/>
        </a:p>
      </dgm:t>
    </dgm:pt>
    <dgm:pt modelId="{231096F3-5454-4EE0-A862-8D93CCF37617}" type="sibTrans" cxnId="{A1C24D64-8278-494B-819B-15F2B22B4B30}">
      <dgm:prSet/>
      <dgm:spPr/>
      <dgm:t>
        <a:bodyPr/>
        <a:lstStyle/>
        <a:p>
          <a:endParaRPr lang="en-US"/>
        </a:p>
      </dgm:t>
    </dgm:pt>
    <dgm:pt modelId="{7CC29A52-F8A2-4930-B16E-6CEFEE1947BC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Isso é planejamento tributário</a:t>
          </a:r>
          <a:endParaRPr lang="en-US"/>
        </a:p>
      </dgm:t>
    </dgm:pt>
    <dgm:pt modelId="{9CB11D45-144A-4E06-BD7E-72BB143135AA}" type="parTrans" cxnId="{75AF5528-5788-4A2A-908F-D0C704AEAC82}">
      <dgm:prSet/>
      <dgm:spPr/>
      <dgm:t>
        <a:bodyPr/>
        <a:lstStyle/>
        <a:p>
          <a:endParaRPr lang="en-US"/>
        </a:p>
      </dgm:t>
    </dgm:pt>
    <dgm:pt modelId="{0A208CD7-96B4-4E8F-9026-AFDAD73174D6}" type="sibTrans" cxnId="{75AF5528-5788-4A2A-908F-D0C704AEAC82}">
      <dgm:prSet/>
      <dgm:spPr/>
      <dgm:t>
        <a:bodyPr/>
        <a:lstStyle/>
        <a:p>
          <a:endParaRPr lang="en-US"/>
        </a:p>
      </dgm:t>
    </dgm:pt>
    <dgm:pt modelId="{F51A7686-C242-40D6-B8B2-8FCB6270239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A questão tributária é a mais relevante num empreendimento e o maior custo depois de insumo e mão de obra</a:t>
          </a:r>
          <a:endParaRPr lang="en-US"/>
        </a:p>
      </dgm:t>
    </dgm:pt>
    <dgm:pt modelId="{019EAAA9-E246-442A-8E8E-F65B9517D15C}" type="parTrans" cxnId="{94FC9890-C94D-49F9-B2FB-AF33E78E6DA1}">
      <dgm:prSet/>
      <dgm:spPr/>
      <dgm:t>
        <a:bodyPr/>
        <a:lstStyle/>
        <a:p>
          <a:endParaRPr lang="en-US"/>
        </a:p>
      </dgm:t>
    </dgm:pt>
    <dgm:pt modelId="{2CFE6E78-8C6C-46F2-9E5D-4973326394EE}" type="sibTrans" cxnId="{94FC9890-C94D-49F9-B2FB-AF33E78E6DA1}">
      <dgm:prSet/>
      <dgm:spPr/>
      <dgm:t>
        <a:bodyPr/>
        <a:lstStyle/>
        <a:p>
          <a:endParaRPr lang="en-US"/>
        </a:p>
      </dgm:t>
    </dgm:pt>
    <dgm:pt modelId="{E42A558D-BFEC-4F23-A90C-4A1137095A75}" type="pres">
      <dgm:prSet presAssocID="{FC4CFA12-997C-4D96-BEE7-E1D97A9A05DF}" presName="root" presStyleCnt="0">
        <dgm:presLayoutVars>
          <dgm:dir/>
          <dgm:resizeHandles val="exact"/>
        </dgm:presLayoutVars>
      </dgm:prSet>
      <dgm:spPr/>
    </dgm:pt>
    <dgm:pt modelId="{0C1D73C9-C829-4564-BAB6-39A38932A732}" type="pres">
      <dgm:prSet presAssocID="{AF15F678-7B34-43E2-BFF3-AFD54BC8F6B7}" presName="compNode" presStyleCnt="0"/>
      <dgm:spPr/>
    </dgm:pt>
    <dgm:pt modelId="{6CCD8EA6-C16A-48AE-9993-86A1BAEBB24F}" type="pres">
      <dgm:prSet presAssocID="{AF15F678-7B34-43E2-BFF3-AFD54BC8F6B7}" presName="bgRect" presStyleLbl="bgShp" presStyleIdx="0" presStyleCnt="4"/>
      <dgm:spPr/>
    </dgm:pt>
    <dgm:pt modelId="{A7EB70DF-84F6-4E31-B46F-25A13DDEEDBC}" type="pres">
      <dgm:prSet presAssocID="{AF15F678-7B34-43E2-BFF3-AFD54BC8F6B7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erto de mão"/>
        </a:ext>
      </dgm:extLst>
    </dgm:pt>
    <dgm:pt modelId="{A8035525-4F78-4F59-92A8-2FF95F00E4B7}" type="pres">
      <dgm:prSet presAssocID="{AF15F678-7B34-43E2-BFF3-AFD54BC8F6B7}" presName="spaceRect" presStyleCnt="0"/>
      <dgm:spPr/>
    </dgm:pt>
    <dgm:pt modelId="{7011A06E-5FA5-4CB2-AA0E-0336299D9D46}" type="pres">
      <dgm:prSet presAssocID="{AF15F678-7B34-43E2-BFF3-AFD54BC8F6B7}" presName="parTx" presStyleLbl="revTx" presStyleIdx="0" presStyleCnt="4">
        <dgm:presLayoutVars>
          <dgm:chMax val="0"/>
          <dgm:chPref val="0"/>
        </dgm:presLayoutVars>
      </dgm:prSet>
      <dgm:spPr/>
    </dgm:pt>
    <dgm:pt modelId="{7DFFCD05-FAE3-440D-AD84-35B1A67E5035}" type="pres">
      <dgm:prSet presAssocID="{FA49BADB-B46C-42E5-873B-335247581E65}" presName="sibTrans" presStyleCnt="0"/>
      <dgm:spPr/>
    </dgm:pt>
    <dgm:pt modelId="{3F74D01F-EDC6-42F8-B03E-BDFE30A12DF8}" type="pres">
      <dgm:prSet presAssocID="{5F42FB7E-E627-475F-86EC-652044496623}" presName="compNode" presStyleCnt="0"/>
      <dgm:spPr/>
    </dgm:pt>
    <dgm:pt modelId="{EBB0E49E-3CDB-4916-B064-0AC6AE583B47}" type="pres">
      <dgm:prSet presAssocID="{5F42FB7E-E627-475F-86EC-652044496623}" presName="bgRect" presStyleLbl="bgShp" presStyleIdx="1" presStyleCnt="4"/>
      <dgm:spPr/>
    </dgm:pt>
    <dgm:pt modelId="{CAB8BA75-5DB2-42C9-BF37-7B60F8E14499}" type="pres">
      <dgm:prSet presAssocID="{5F42FB7E-E627-475F-86EC-65204449662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D4272461-CC14-4CDB-97A9-50B4C8E3DD1F}" type="pres">
      <dgm:prSet presAssocID="{5F42FB7E-E627-475F-86EC-652044496623}" presName="spaceRect" presStyleCnt="0"/>
      <dgm:spPr/>
    </dgm:pt>
    <dgm:pt modelId="{9F2608D1-0963-44C6-B32D-129AA3A615DB}" type="pres">
      <dgm:prSet presAssocID="{5F42FB7E-E627-475F-86EC-652044496623}" presName="parTx" presStyleLbl="revTx" presStyleIdx="1" presStyleCnt="4">
        <dgm:presLayoutVars>
          <dgm:chMax val="0"/>
          <dgm:chPref val="0"/>
        </dgm:presLayoutVars>
      </dgm:prSet>
      <dgm:spPr/>
    </dgm:pt>
    <dgm:pt modelId="{3B8A3C7E-1BFC-44B9-A1F6-9AA47AAD1AF6}" type="pres">
      <dgm:prSet presAssocID="{231096F3-5454-4EE0-A862-8D93CCF37617}" presName="sibTrans" presStyleCnt="0"/>
      <dgm:spPr/>
    </dgm:pt>
    <dgm:pt modelId="{E961142B-7E23-4929-A4D0-43AEC5CB8DE5}" type="pres">
      <dgm:prSet presAssocID="{7CC29A52-F8A2-4930-B16E-6CEFEE1947BC}" presName="compNode" presStyleCnt="0"/>
      <dgm:spPr/>
    </dgm:pt>
    <dgm:pt modelId="{32C9DDBA-DCD2-484E-B1AB-11DF6A1F02D0}" type="pres">
      <dgm:prSet presAssocID="{7CC29A52-F8A2-4930-B16E-6CEFEE1947BC}" presName="bgRect" presStyleLbl="bgShp" presStyleIdx="2" presStyleCnt="4"/>
      <dgm:spPr/>
    </dgm:pt>
    <dgm:pt modelId="{CCA423BB-DB28-4EAD-AF79-CD71812ED7F1}" type="pres">
      <dgm:prSet presAssocID="{7CC29A52-F8A2-4930-B16E-6CEFEE1947BC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72C37E6F-BCDD-454F-AAAC-1040B7C422ED}" type="pres">
      <dgm:prSet presAssocID="{7CC29A52-F8A2-4930-B16E-6CEFEE1947BC}" presName="spaceRect" presStyleCnt="0"/>
      <dgm:spPr/>
    </dgm:pt>
    <dgm:pt modelId="{F2CFA581-B704-4FED-862A-553BB2F3D532}" type="pres">
      <dgm:prSet presAssocID="{7CC29A52-F8A2-4930-B16E-6CEFEE1947BC}" presName="parTx" presStyleLbl="revTx" presStyleIdx="2" presStyleCnt="4">
        <dgm:presLayoutVars>
          <dgm:chMax val="0"/>
          <dgm:chPref val="0"/>
        </dgm:presLayoutVars>
      </dgm:prSet>
      <dgm:spPr/>
    </dgm:pt>
    <dgm:pt modelId="{0DBEA6D5-CA64-46D7-999D-C742DE5EC06B}" type="pres">
      <dgm:prSet presAssocID="{0A208CD7-96B4-4E8F-9026-AFDAD73174D6}" presName="sibTrans" presStyleCnt="0"/>
      <dgm:spPr/>
    </dgm:pt>
    <dgm:pt modelId="{B041FE3D-8909-48A1-980F-03B2F8C2EC3B}" type="pres">
      <dgm:prSet presAssocID="{F51A7686-C242-40D6-B8B2-8FCB62702390}" presName="compNode" presStyleCnt="0"/>
      <dgm:spPr/>
    </dgm:pt>
    <dgm:pt modelId="{FA1E0DD2-464A-4022-B52F-5A837EBD3334}" type="pres">
      <dgm:prSet presAssocID="{F51A7686-C242-40D6-B8B2-8FCB62702390}" presName="bgRect" presStyleLbl="bgShp" presStyleIdx="3" presStyleCnt="4"/>
      <dgm:spPr/>
    </dgm:pt>
    <dgm:pt modelId="{56DBB895-B031-452C-9667-F6B72C1D0C2C}" type="pres">
      <dgm:prSet presAssocID="{F51A7686-C242-40D6-B8B2-8FCB62702390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7FF8780B-18F1-4112-9D24-E0E423781BD0}" type="pres">
      <dgm:prSet presAssocID="{F51A7686-C242-40D6-B8B2-8FCB62702390}" presName="spaceRect" presStyleCnt="0"/>
      <dgm:spPr/>
    </dgm:pt>
    <dgm:pt modelId="{B18C55BC-FFCD-4234-8D7E-822CDF1142C5}" type="pres">
      <dgm:prSet presAssocID="{F51A7686-C242-40D6-B8B2-8FCB62702390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425BD1C-024B-4F0A-BBD3-5FD49FF336C5}" type="presOf" srcId="{F51A7686-C242-40D6-B8B2-8FCB62702390}" destId="{B18C55BC-FFCD-4234-8D7E-822CDF1142C5}" srcOrd="0" destOrd="0" presId="urn:microsoft.com/office/officeart/2018/2/layout/IconVerticalSolidList"/>
    <dgm:cxn modelId="{32CEA424-0B21-4CBB-A80D-10F219908D09}" type="presOf" srcId="{7CC29A52-F8A2-4930-B16E-6CEFEE1947BC}" destId="{F2CFA581-B704-4FED-862A-553BB2F3D532}" srcOrd="0" destOrd="0" presId="urn:microsoft.com/office/officeart/2018/2/layout/IconVerticalSolidList"/>
    <dgm:cxn modelId="{75AF5528-5788-4A2A-908F-D0C704AEAC82}" srcId="{FC4CFA12-997C-4D96-BEE7-E1D97A9A05DF}" destId="{7CC29A52-F8A2-4930-B16E-6CEFEE1947BC}" srcOrd="2" destOrd="0" parTransId="{9CB11D45-144A-4E06-BD7E-72BB143135AA}" sibTransId="{0A208CD7-96B4-4E8F-9026-AFDAD73174D6}"/>
    <dgm:cxn modelId="{161CFA45-F0BA-4838-8E96-8DC753DF6780}" srcId="{FC4CFA12-997C-4D96-BEE7-E1D97A9A05DF}" destId="{AF15F678-7B34-43E2-BFF3-AFD54BC8F6B7}" srcOrd="0" destOrd="0" parTransId="{B97C2CB9-52DF-49E7-A413-2279E4C0D68D}" sibTransId="{FA49BADB-B46C-42E5-873B-335247581E65}"/>
    <dgm:cxn modelId="{A1C24D64-8278-494B-819B-15F2B22B4B30}" srcId="{FC4CFA12-997C-4D96-BEE7-E1D97A9A05DF}" destId="{5F42FB7E-E627-475F-86EC-652044496623}" srcOrd="1" destOrd="0" parTransId="{9688BCCD-CFE2-4F83-8ED2-21C355734365}" sibTransId="{231096F3-5454-4EE0-A862-8D93CCF37617}"/>
    <dgm:cxn modelId="{9EC5DA7E-C3B8-4E57-82E6-528082FDFC72}" type="presOf" srcId="{FC4CFA12-997C-4D96-BEE7-E1D97A9A05DF}" destId="{E42A558D-BFEC-4F23-A90C-4A1137095A75}" srcOrd="0" destOrd="0" presId="urn:microsoft.com/office/officeart/2018/2/layout/IconVerticalSolidList"/>
    <dgm:cxn modelId="{94FC9890-C94D-49F9-B2FB-AF33E78E6DA1}" srcId="{FC4CFA12-997C-4D96-BEE7-E1D97A9A05DF}" destId="{F51A7686-C242-40D6-B8B2-8FCB62702390}" srcOrd="3" destOrd="0" parTransId="{019EAAA9-E246-442A-8E8E-F65B9517D15C}" sibTransId="{2CFE6E78-8C6C-46F2-9E5D-4973326394EE}"/>
    <dgm:cxn modelId="{4F3714A6-1D48-47D0-BB92-819B85CF3EF7}" type="presOf" srcId="{5F42FB7E-E627-475F-86EC-652044496623}" destId="{9F2608D1-0963-44C6-B32D-129AA3A615DB}" srcOrd="0" destOrd="0" presId="urn:microsoft.com/office/officeart/2018/2/layout/IconVerticalSolidList"/>
    <dgm:cxn modelId="{44158CF0-B0F4-4418-B612-2C81D9972078}" type="presOf" srcId="{AF15F678-7B34-43E2-BFF3-AFD54BC8F6B7}" destId="{7011A06E-5FA5-4CB2-AA0E-0336299D9D46}" srcOrd="0" destOrd="0" presId="urn:microsoft.com/office/officeart/2018/2/layout/IconVerticalSolidList"/>
    <dgm:cxn modelId="{9666D3D1-9791-435F-AC1B-38D8671D4FA0}" type="presParOf" srcId="{E42A558D-BFEC-4F23-A90C-4A1137095A75}" destId="{0C1D73C9-C829-4564-BAB6-39A38932A732}" srcOrd="0" destOrd="0" presId="urn:microsoft.com/office/officeart/2018/2/layout/IconVerticalSolidList"/>
    <dgm:cxn modelId="{FC6C3CE4-B98F-4B97-BBC4-AA7C3B7379D2}" type="presParOf" srcId="{0C1D73C9-C829-4564-BAB6-39A38932A732}" destId="{6CCD8EA6-C16A-48AE-9993-86A1BAEBB24F}" srcOrd="0" destOrd="0" presId="urn:microsoft.com/office/officeart/2018/2/layout/IconVerticalSolidList"/>
    <dgm:cxn modelId="{94581CAF-415A-4416-B143-3019492F405D}" type="presParOf" srcId="{0C1D73C9-C829-4564-BAB6-39A38932A732}" destId="{A7EB70DF-84F6-4E31-B46F-25A13DDEEDBC}" srcOrd="1" destOrd="0" presId="urn:microsoft.com/office/officeart/2018/2/layout/IconVerticalSolidList"/>
    <dgm:cxn modelId="{A6924D3C-425A-4A73-A68F-8B606ACF5A3E}" type="presParOf" srcId="{0C1D73C9-C829-4564-BAB6-39A38932A732}" destId="{A8035525-4F78-4F59-92A8-2FF95F00E4B7}" srcOrd="2" destOrd="0" presId="urn:microsoft.com/office/officeart/2018/2/layout/IconVerticalSolidList"/>
    <dgm:cxn modelId="{809098FB-028F-4093-B204-9C63C25BB9D9}" type="presParOf" srcId="{0C1D73C9-C829-4564-BAB6-39A38932A732}" destId="{7011A06E-5FA5-4CB2-AA0E-0336299D9D46}" srcOrd="3" destOrd="0" presId="urn:microsoft.com/office/officeart/2018/2/layout/IconVerticalSolidList"/>
    <dgm:cxn modelId="{AF56CE5D-C671-40F6-A2C7-3D16EC04D691}" type="presParOf" srcId="{E42A558D-BFEC-4F23-A90C-4A1137095A75}" destId="{7DFFCD05-FAE3-440D-AD84-35B1A67E5035}" srcOrd="1" destOrd="0" presId="urn:microsoft.com/office/officeart/2018/2/layout/IconVerticalSolidList"/>
    <dgm:cxn modelId="{CDD1114A-97B7-4B1E-80FA-7E1178EA2134}" type="presParOf" srcId="{E42A558D-BFEC-4F23-A90C-4A1137095A75}" destId="{3F74D01F-EDC6-42F8-B03E-BDFE30A12DF8}" srcOrd="2" destOrd="0" presId="urn:microsoft.com/office/officeart/2018/2/layout/IconVerticalSolidList"/>
    <dgm:cxn modelId="{24725306-BFAC-4DB8-99D4-5EA922D00F28}" type="presParOf" srcId="{3F74D01F-EDC6-42F8-B03E-BDFE30A12DF8}" destId="{EBB0E49E-3CDB-4916-B064-0AC6AE583B47}" srcOrd="0" destOrd="0" presId="urn:microsoft.com/office/officeart/2018/2/layout/IconVerticalSolidList"/>
    <dgm:cxn modelId="{9C821949-9C4D-45FC-9133-C6C70BE845E1}" type="presParOf" srcId="{3F74D01F-EDC6-42F8-B03E-BDFE30A12DF8}" destId="{CAB8BA75-5DB2-42C9-BF37-7B60F8E14499}" srcOrd="1" destOrd="0" presId="urn:microsoft.com/office/officeart/2018/2/layout/IconVerticalSolidList"/>
    <dgm:cxn modelId="{56C0F551-C19B-486B-8EF2-1ED7475D8553}" type="presParOf" srcId="{3F74D01F-EDC6-42F8-B03E-BDFE30A12DF8}" destId="{D4272461-CC14-4CDB-97A9-50B4C8E3DD1F}" srcOrd="2" destOrd="0" presId="urn:microsoft.com/office/officeart/2018/2/layout/IconVerticalSolidList"/>
    <dgm:cxn modelId="{30FB404A-4244-474D-96A2-4D2AB4BD34E0}" type="presParOf" srcId="{3F74D01F-EDC6-42F8-B03E-BDFE30A12DF8}" destId="{9F2608D1-0963-44C6-B32D-129AA3A615DB}" srcOrd="3" destOrd="0" presId="urn:microsoft.com/office/officeart/2018/2/layout/IconVerticalSolidList"/>
    <dgm:cxn modelId="{A1F58885-E6FD-4140-9E52-D7E7ECC39285}" type="presParOf" srcId="{E42A558D-BFEC-4F23-A90C-4A1137095A75}" destId="{3B8A3C7E-1BFC-44B9-A1F6-9AA47AAD1AF6}" srcOrd="3" destOrd="0" presId="urn:microsoft.com/office/officeart/2018/2/layout/IconVerticalSolidList"/>
    <dgm:cxn modelId="{A858A92A-3D83-41CC-8987-097D54150884}" type="presParOf" srcId="{E42A558D-BFEC-4F23-A90C-4A1137095A75}" destId="{E961142B-7E23-4929-A4D0-43AEC5CB8DE5}" srcOrd="4" destOrd="0" presId="urn:microsoft.com/office/officeart/2018/2/layout/IconVerticalSolidList"/>
    <dgm:cxn modelId="{02F8F171-7CC4-4D2F-B01F-EFCA8534F6E3}" type="presParOf" srcId="{E961142B-7E23-4929-A4D0-43AEC5CB8DE5}" destId="{32C9DDBA-DCD2-484E-B1AB-11DF6A1F02D0}" srcOrd="0" destOrd="0" presId="urn:microsoft.com/office/officeart/2018/2/layout/IconVerticalSolidList"/>
    <dgm:cxn modelId="{14A65885-E61D-4D34-9856-1D1289B5FE76}" type="presParOf" srcId="{E961142B-7E23-4929-A4D0-43AEC5CB8DE5}" destId="{CCA423BB-DB28-4EAD-AF79-CD71812ED7F1}" srcOrd="1" destOrd="0" presId="urn:microsoft.com/office/officeart/2018/2/layout/IconVerticalSolidList"/>
    <dgm:cxn modelId="{25F74CCB-3171-42BC-BB54-24ED796C1EFE}" type="presParOf" srcId="{E961142B-7E23-4929-A4D0-43AEC5CB8DE5}" destId="{72C37E6F-BCDD-454F-AAAC-1040B7C422ED}" srcOrd="2" destOrd="0" presId="urn:microsoft.com/office/officeart/2018/2/layout/IconVerticalSolidList"/>
    <dgm:cxn modelId="{14E2D7BB-C9BF-434A-ABE1-2B50F815C264}" type="presParOf" srcId="{E961142B-7E23-4929-A4D0-43AEC5CB8DE5}" destId="{F2CFA581-B704-4FED-862A-553BB2F3D532}" srcOrd="3" destOrd="0" presId="urn:microsoft.com/office/officeart/2018/2/layout/IconVerticalSolidList"/>
    <dgm:cxn modelId="{990E08EE-03FC-4589-B7A2-A76C21FDEFDB}" type="presParOf" srcId="{E42A558D-BFEC-4F23-A90C-4A1137095A75}" destId="{0DBEA6D5-CA64-46D7-999D-C742DE5EC06B}" srcOrd="5" destOrd="0" presId="urn:microsoft.com/office/officeart/2018/2/layout/IconVerticalSolidList"/>
    <dgm:cxn modelId="{5F44F8E7-6701-4192-AF84-CE4CE2E0D9FD}" type="presParOf" srcId="{E42A558D-BFEC-4F23-A90C-4A1137095A75}" destId="{B041FE3D-8909-48A1-980F-03B2F8C2EC3B}" srcOrd="6" destOrd="0" presId="urn:microsoft.com/office/officeart/2018/2/layout/IconVerticalSolidList"/>
    <dgm:cxn modelId="{B0FF3436-3BED-476C-A1B3-8E006A1297FF}" type="presParOf" srcId="{B041FE3D-8909-48A1-980F-03B2F8C2EC3B}" destId="{FA1E0DD2-464A-4022-B52F-5A837EBD3334}" srcOrd="0" destOrd="0" presId="urn:microsoft.com/office/officeart/2018/2/layout/IconVerticalSolidList"/>
    <dgm:cxn modelId="{C9317538-1D54-4010-8FCA-5773EDF16742}" type="presParOf" srcId="{B041FE3D-8909-48A1-980F-03B2F8C2EC3B}" destId="{56DBB895-B031-452C-9667-F6B72C1D0C2C}" srcOrd="1" destOrd="0" presId="urn:microsoft.com/office/officeart/2018/2/layout/IconVerticalSolidList"/>
    <dgm:cxn modelId="{B1D1722C-54DC-4ADA-ACD2-D019E6266651}" type="presParOf" srcId="{B041FE3D-8909-48A1-980F-03B2F8C2EC3B}" destId="{7FF8780B-18F1-4112-9D24-E0E423781BD0}" srcOrd="2" destOrd="0" presId="urn:microsoft.com/office/officeart/2018/2/layout/IconVerticalSolidList"/>
    <dgm:cxn modelId="{2BD9D378-D760-49E1-8011-F7C95251A216}" type="presParOf" srcId="{B041FE3D-8909-48A1-980F-03B2F8C2EC3B}" destId="{B18C55BC-FFCD-4234-8D7E-822CDF1142C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E338F9-CD9A-4ECD-8802-79BD11A5FC79}" type="doc">
      <dgm:prSet loTypeId="urn:microsoft.com/office/officeart/2005/8/layout/vList2" loCatId="list" qsTypeId="urn:microsoft.com/office/officeart/2005/8/quickstyle/simple1#9" qsCatId="simple" csTypeId="urn:microsoft.com/office/officeart/2005/8/colors/accent1_2#9" csCatId="accent1"/>
      <dgm:spPr/>
      <dgm:t>
        <a:bodyPr/>
        <a:lstStyle/>
        <a:p>
          <a:endParaRPr lang="en-US"/>
        </a:p>
      </dgm:t>
    </dgm:pt>
    <dgm:pt modelId="{1F393A97-A3FC-4C2E-9891-4AA5160E5F52}">
      <dgm:prSet/>
      <dgm:spPr/>
      <dgm:t>
        <a:bodyPr/>
        <a:lstStyle/>
        <a:p>
          <a:r>
            <a:rPr lang="pt-BR" b="0" i="0"/>
            <a:t>O conceito de Planejamento Tributário é mutante e no Brasil apresenta algumas fases.</a:t>
          </a:r>
          <a:endParaRPr lang="en-US"/>
        </a:p>
      </dgm:t>
    </dgm:pt>
    <dgm:pt modelId="{CD1785B8-BDDD-4494-9F7C-A74862CCC3C2}" type="parTrans" cxnId="{7A6CB178-A959-407A-9977-EFE91C3F89F7}">
      <dgm:prSet/>
      <dgm:spPr/>
      <dgm:t>
        <a:bodyPr/>
        <a:lstStyle/>
        <a:p>
          <a:endParaRPr lang="en-US"/>
        </a:p>
      </dgm:t>
    </dgm:pt>
    <dgm:pt modelId="{891F4B9D-A31B-4C1D-B803-5553D5FB9C84}" type="sibTrans" cxnId="{7A6CB178-A959-407A-9977-EFE91C3F89F7}">
      <dgm:prSet/>
      <dgm:spPr/>
      <dgm:t>
        <a:bodyPr/>
        <a:lstStyle/>
        <a:p>
          <a:endParaRPr lang="en-US"/>
        </a:p>
      </dgm:t>
    </dgm:pt>
    <dgm:pt modelId="{B46B876E-4BAE-4CAD-B400-AC28007FA8CF}">
      <dgm:prSet/>
      <dgm:spPr/>
      <dgm:t>
        <a:bodyPr/>
        <a:lstStyle/>
        <a:p>
          <a:r>
            <a:rPr lang="pt-BR" b="1" i="0" u="sng"/>
            <a:t>A primeira </a:t>
          </a:r>
          <a:r>
            <a:rPr lang="pt-BR" b="0" i="0"/>
            <a:t>delas se dá até 2001. Nessa fase tudo o que não fosse vedado em lei seria lícito e, portanto, permitido. As barreiras eram o “dolo”, “fraude” e a “simulação”.</a:t>
          </a:r>
          <a:endParaRPr lang="en-US"/>
        </a:p>
      </dgm:t>
    </dgm:pt>
    <dgm:pt modelId="{2577119A-0A96-4A15-8547-11B59CB7D125}" type="parTrans" cxnId="{504673D8-F9D0-455F-ABB4-9C96A50E0BAB}">
      <dgm:prSet/>
      <dgm:spPr/>
      <dgm:t>
        <a:bodyPr/>
        <a:lstStyle/>
        <a:p>
          <a:endParaRPr lang="en-US"/>
        </a:p>
      </dgm:t>
    </dgm:pt>
    <dgm:pt modelId="{2306B1A9-A3BE-472D-ACED-DFD5B56F54E4}" type="sibTrans" cxnId="{504673D8-F9D0-455F-ABB4-9C96A50E0BAB}">
      <dgm:prSet/>
      <dgm:spPr/>
      <dgm:t>
        <a:bodyPr/>
        <a:lstStyle/>
        <a:p>
          <a:endParaRPr lang="en-US"/>
        </a:p>
      </dgm:t>
    </dgm:pt>
    <dgm:pt modelId="{5C264439-167F-4633-9349-FCFC90E0E47D}">
      <dgm:prSet/>
      <dgm:spPr/>
      <dgm:t>
        <a:bodyPr/>
        <a:lstStyle/>
        <a:p>
          <a:r>
            <a:rPr lang="pt-BR" b="0" i="0"/>
            <a:t>Não existindo essas características as operações eram consideradas “válidas”. </a:t>
          </a:r>
          <a:endParaRPr lang="en-US"/>
        </a:p>
      </dgm:t>
    </dgm:pt>
    <dgm:pt modelId="{49CE044F-AE17-4935-888D-F344969C61B1}" type="parTrans" cxnId="{D516E66F-676E-4923-B0BD-D152671426B8}">
      <dgm:prSet/>
      <dgm:spPr/>
      <dgm:t>
        <a:bodyPr/>
        <a:lstStyle/>
        <a:p>
          <a:endParaRPr lang="en-US"/>
        </a:p>
      </dgm:t>
    </dgm:pt>
    <dgm:pt modelId="{09687E11-CE13-4A1A-A393-A28FC3D4C998}" type="sibTrans" cxnId="{D516E66F-676E-4923-B0BD-D152671426B8}">
      <dgm:prSet/>
      <dgm:spPr/>
      <dgm:t>
        <a:bodyPr/>
        <a:lstStyle/>
        <a:p>
          <a:endParaRPr lang="en-US"/>
        </a:p>
      </dgm:t>
    </dgm:pt>
    <dgm:pt modelId="{373DD1F5-654A-4FA2-9E6F-EED33DBC00CC}">
      <dgm:prSet/>
      <dgm:spPr/>
      <dgm:t>
        <a:bodyPr/>
        <a:lstStyle/>
        <a:p>
          <a:r>
            <a:rPr lang="pt-BR" b="0" i="0"/>
            <a:t>Vigia o princípio da legalidade. Diante das possibilidades o empresário poderia adotar a de menor custo fiscal, desde que não contrária à lei.</a:t>
          </a:r>
          <a:endParaRPr lang="en-US"/>
        </a:p>
      </dgm:t>
    </dgm:pt>
    <dgm:pt modelId="{E596E636-9C6E-45ED-9C9F-C6E35C93AB2E}" type="parTrans" cxnId="{944DAE8B-6AD2-4A67-B46B-D5072AD803B2}">
      <dgm:prSet/>
      <dgm:spPr/>
      <dgm:t>
        <a:bodyPr/>
        <a:lstStyle/>
        <a:p>
          <a:endParaRPr lang="en-US"/>
        </a:p>
      </dgm:t>
    </dgm:pt>
    <dgm:pt modelId="{9955BEFE-BAFC-4B03-A847-DD678F77A030}" type="sibTrans" cxnId="{944DAE8B-6AD2-4A67-B46B-D5072AD803B2}">
      <dgm:prSet/>
      <dgm:spPr/>
      <dgm:t>
        <a:bodyPr/>
        <a:lstStyle/>
        <a:p>
          <a:endParaRPr lang="en-US"/>
        </a:p>
      </dgm:t>
    </dgm:pt>
    <dgm:pt modelId="{10E5AFF0-C9C1-1048-9F8D-960BB3B66247}" type="pres">
      <dgm:prSet presAssocID="{8BE338F9-CD9A-4ECD-8802-79BD11A5FC79}" presName="linear" presStyleCnt="0">
        <dgm:presLayoutVars>
          <dgm:animLvl val="lvl"/>
          <dgm:resizeHandles val="exact"/>
        </dgm:presLayoutVars>
      </dgm:prSet>
      <dgm:spPr/>
    </dgm:pt>
    <dgm:pt modelId="{BAE35CC1-35F1-C14F-A940-E8565E7667D8}" type="pres">
      <dgm:prSet presAssocID="{1F393A97-A3FC-4C2E-9891-4AA5160E5F5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9ADECC3-BC3C-1343-8258-BE082D2A0E87}" type="pres">
      <dgm:prSet presAssocID="{891F4B9D-A31B-4C1D-B803-5553D5FB9C84}" presName="spacer" presStyleCnt="0"/>
      <dgm:spPr/>
    </dgm:pt>
    <dgm:pt modelId="{ECE078D5-7A7A-C14F-A5D8-2A2515F96ACB}" type="pres">
      <dgm:prSet presAssocID="{B46B876E-4BAE-4CAD-B400-AC28007FA8C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B4D9CC9-4A25-3247-9B67-4ABB6983FFC5}" type="pres">
      <dgm:prSet presAssocID="{2306B1A9-A3BE-472D-ACED-DFD5B56F54E4}" presName="spacer" presStyleCnt="0"/>
      <dgm:spPr/>
    </dgm:pt>
    <dgm:pt modelId="{7D01BF44-7A47-E947-A1CB-87411D188DCD}" type="pres">
      <dgm:prSet presAssocID="{5C264439-167F-4633-9349-FCFC90E0E47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02346AC-8D83-AC49-8C2B-D6FEF4152789}" type="pres">
      <dgm:prSet presAssocID="{09687E11-CE13-4A1A-A393-A28FC3D4C998}" presName="spacer" presStyleCnt="0"/>
      <dgm:spPr/>
    </dgm:pt>
    <dgm:pt modelId="{8A8A59C9-D801-F244-84A6-EB1080B588EB}" type="pres">
      <dgm:prSet presAssocID="{373DD1F5-654A-4FA2-9E6F-EED33DBC00C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47A0C57-4553-9646-AE45-4A8376F6E569}" type="presOf" srcId="{373DD1F5-654A-4FA2-9E6F-EED33DBC00CC}" destId="{8A8A59C9-D801-F244-84A6-EB1080B588EB}" srcOrd="0" destOrd="0" presId="urn:microsoft.com/office/officeart/2005/8/layout/vList2"/>
    <dgm:cxn modelId="{D516E66F-676E-4923-B0BD-D152671426B8}" srcId="{8BE338F9-CD9A-4ECD-8802-79BD11A5FC79}" destId="{5C264439-167F-4633-9349-FCFC90E0E47D}" srcOrd="2" destOrd="0" parTransId="{49CE044F-AE17-4935-888D-F344969C61B1}" sibTransId="{09687E11-CE13-4A1A-A393-A28FC3D4C998}"/>
    <dgm:cxn modelId="{7A6CB178-A959-407A-9977-EFE91C3F89F7}" srcId="{8BE338F9-CD9A-4ECD-8802-79BD11A5FC79}" destId="{1F393A97-A3FC-4C2E-9891-4AA5160E5F52}" srcOrd="0" destOrd="0" parTransId="{CD1785B8-BDDD-4494-9F7C-A74862CCC3C2}" sibTransId="{891F4B9D-A31B-4C1D-B803-5553D5FB9C84}"/>
    <dgm:cxn modelId="{72474879-8616-BD49-BBFB-DC879AC3DC89}" type="presOf" srcId="{8BE338F9-CD9A-4ECD-8802-79BD11A5FC79}" destId="{10E5AFF0-C9C1-1048-9F8D-960BB3B66247}" srcOrd="0" destOrd="0" presId="urn:microsoft.com/office/officeart/2005/8/layout/vList2"/>
    <dgm:cxn modelId="{F473BA87-FDA2-CA4E-8F8B-B15001A71CDF}" type="presOf" srcId="{B46B876E-4BAE-4CAD-B400-AC28007FA8CF}" destId="{ECE078D5-7A7A-C14F-A5D8-2A2515F96ACB}" srcOrd="0" destOrd="0" presId="urn:microsoft.com/office/officeart/2005/8/layout/vList2"/>
    <dgm:cxn modelId="{944DAE8B-6AD2-4A67-B46B-D5072AD803B2}" srcId="{8BE338F9-CD9A-4ECD-8802-79BD11A5FC79}" destId="{373DD1F5-654A-4FA2-9E6F-EED33DBC00CC}" srcOrd="3" destOrd="0" parTransId="{E596E636-9C6E-45ED-9C9F-C6E35C93AB2E}" sibTransId="{9955BEFE-BAFC-4B03-A847-DD678F77A030}"/>
    <dgm:cxn modelId="{70031BC4-02EB-8E49-93B5-35ACB4151A7C}" type="presOf" srcId="{1F393A97-A3FC-4C2E-9891-4AA5160E5F52}" destId="{BAE35CC1-35F1-C14F-A940-E8565E7667D8}" srcOrd="0" destOrd="0" presId="urn:microsoft.com/office/officeart/2005/8/layout/vList2"/>
    <dgm:cxn modelId="{504673D8-F9D0-455F-ABB4-9C96A50E0BAB}" srcId="{8BE338F9-CD9A-4ECD-8802-79BD11A5FC79}" destId="{B46B876E-4BAE-4CAD-B400-AC28007FA8CF}" srcOrd="1" destOrd="0" parTransId="{2577119A-0A96-4A15-8547-11B59CB7D125}" sibTransId="{2306B1A9-A3BE-472D-ACED-DFD5B56F54E4}"/>
    <dgm:cxn modelId="{5E4905DC-8020-FD46-A318-A572818EED12}" type="presOf" srcId="{5C264439-167F-4633-9349-FCFC90E0E47D}" destId="{7D01BF44-7A47-E947-A1CB-87411D188DCD}" srcOrd="0" destOrd="0" presId="urn:microsoft.com/office/officeart/2005/8/layout/vList2"/>
    <dgm:cxn modelId="{0E660E49-B9FD-6D4A-A96E-F787ADDDC463}" type="presParOf" srcId="{10E5AFF0-C9C1-1048-9F8D-960BB3B66247}" destId="{BAE35CC1-35F1-C14F-A940-E8565E7667D8}" srcOrd="0" destOrd="0" presId="urn:microsoft.com/office/officeart/2005/8/layout/vList2"/>
    <dgm:cxn modelId="{27435155-C31A-FD49-836D-254C788F6C23}" type="presParOf" srcId="{10E5AFF0-C9C1-1048-9F8D-960BB3B66247}" destId="{29ADECC3-BC3C-1343-8258-BE082D2A0E87}" srcOrd="1" destOrd="0" presId="urn:microsoft.com/office/officeart/2005/8/layout/vList2"/>
    <dgm:cxn modelId="{725F0AE2-9207-7544-9330-1AED121BF096}" type="presParOf" srcId="{10E5AFF0-C9C1-1048-9F8D-960BB3B66247}" destId="{ECE078D5-7A7A-C14F-A5D8-2A2515F96ACB}" srcOrd="2" destOrd="0" presId="urn:microsoft.com/office/officeart/2005/8/layout/vList2"/>
    <dgm:cxn modelId="{55A1190F-E4DC-5347-956F-518D06FAC1DD}" type="presParOf" srcId="{10E5AFF0-C9C1-1048-9F8D-960BB3B66247}" destId="{AB4D9CC9-4A25-3247-9B67-4ABB6983FFC5}" srcOrd="3" destOrd="0" presId="urn:microsoft.com/office/officeart/2005/8/layout/vList2"/>
    <dgm:cxn modelId="{8B123420-6247-C44E-AA0A-26423979BCFD}" type="presParOf" srcId="{10E5AFF0-C9C1-1048-9F8D-960BB3B66247}" destId="{7D01BF44-7A47-E947-A1CB-87411D188DCD}" srcOrd="4" destOrd="0" presId="urn:microsoft.com/office/officeart/2005/8/layout/vList2"/>
    <dgm:cxn modelId="{93909175-8060-6D49-805C-5169C71AB391}" type="presParOf" srcId="{10E5AFF0-C9C1-1048-9F8D-960BB3B66247}" destId="{D02346AC-8D83-AC49-8C2B-D6FEF4152789}" srcOrd="5" destOrd="0" presId="urn:microsoft.com/office/officeart/2005/8/layout/vList2"/>
    <dgm:cxn modelId="{D2DC3D1E-2B97-C140-A33D-C46F1689817A}" type="presParOf" srcId="{10E5AFF0-C9C1-1048-9F8D-960BB3B66247}" destId="{8A8A59C9-D801-F244-84A6-EB1080B588E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7C131B-33E3-413B-99CC-FAF0461E9ECA}" type="doc">
      <dgm:prSet loTypeId="urn:microsoft.com/office/officeart/2008/layout/LinedList" loCatId="list" qsTypeId="urn:microsoft.com/office/officeart/2005/8/quickstyle/simple1#10" qsCatId="simple" csTypeId="urn:microsoft.com/office/officeart/2005/8/colors/accent1_2#10" csCatId="accent1"/>
      <dgm:spPr/>
      <dgm:t>
        <a:bodyPr/>
        <a:lstStyle/>
        <a:p>
          <a:endParaRPr lang="en-US"/>
        </a:p>
      </dgm:t>
    </dgm:pt>
    <dgm:pt modelId="{1831C689-58C1-4317-A961-B63AE7B7317D}">
      <dgm:prSet/>
      <dgm:spPr/>
      <dgm:t>
        <a:bodyPr/>
        <a:lstStyle/>
        <a:p>
          <a:r>
            <a:rPr lang="pt-BR"/>
            <a:t>A partir daí os negócios poderiam ser desfeitos se houvesse a caracterização de : </a:t>
          </a:r>
          <a:endParaRPr lang="en-US"/>
        </a:p>
      </dgm:t>
    </dgm:pt>
    <dgm:pt modelId="{7C322CF0-149B-4AA6-A0A4-4B54929E0351}" type="parTrans" cxnId="{95C813A5-BF3C-4C6B-BC3B-2F993E88B27C}">
      <dgm:prSet/>
      <dgm:spPr/>
      <dgm:t>
        <a:bodyPr/>
        <a:lstStyle/>
        <a:p>
          <a:endParaRPr lang="en-US"/>
        </a:p>
      </dgm:t>
    </dgm:pt>
    <dgm:pt modelId="{CAF0EDC5-2EE9-48DC-9BE9-2342EB048E91}" type="sibTrans" cxnId="{95C813A5-BF3C-4C6B-BC3B-2F993E88B27C}">
      <dgm:prSet/>
      <dgm:spPr/>
      <dgm:t>
        <a:bodyPr/>
        <a:lstStyle/>
        <a:p>
          <a:endParaRPr lang="en-US"/>
        </a:p>
      </dgm:t>
    </dgm:pt>
    <dgm:pt modelId="{C8C7A49A-7B19-4E3B-893C-1095D51C511C}">
      <dgm:prSet/>
      <dgm:spPr/>
      <dgm:t>
        <a:bodyPr/>
        <a:lstStyle/>
        <a:p>
          <a:r>
            <a:rPr lang="pt-BR" b="1" i="0"/>
            <a:t>Simulação</a:t>
          </a:r>
          <a:endParaRPr lang="en-US"/>
        </a:p>
      </dgm:t>
    </dgm:pt>
    <dgm:pt modelId="{92304534-A942-496C-94DA-34EB8C7AD858}" type="parTrans" cxnId="{1B42A250-2C15-4A67-8DFC-F73664DB974B}">
      <dgm:prSet/>
      <dgm:spPr/>
      <dgm:t>
        <a:bodyPr/>
        <a:lstStyle/>
        <a:p>
          <a:endParaRPr lang="en-US"/>
        </a:p>
      </dgm:t>
    </dgm:pt>
    <dgm:pt modelId="{C94489B7-E192-43B2-8905-2FA3F53C646D}" type="sibTrans" cxnId="{1B42A250-2C15-4A67-8DFC-F73664DB974B}">
      <dgm:prSet/>
      <dgm:spPr/>
      <dgm:t>
        <a:bodyPr/>
        <a:lstStyle/>
        <a:p>
          <a:endParaRPr lang="en-US"/>
        </a:p>
      </dgm:t>
    </dgm:pt>
    <dgm:pt modelId="{92EDCEC4-7715-45F2-8540-F73AD02524AC}">
      <dgm:prSet/>
      <dgm:spPr/>
      <dgm:t>
        <a:bodyPr/>
        <a:lstStyle/>
        <a:p>
          <a:r>
            <a:rPr lang="pt-BR" b="1" i="0"/>
            <a:t>Abuso de Direito </a:t>
          </a:r>
          <a:r>
            <a:rPr lang="pt-BR" b="0" i="0"/>
            <a:t>- Análise do real conteúdo e não do aspecto meramente formal (substância sobre a forma)</a:t>
          </a:r>
          <a:endParaRPr lang="en-US"/>
        </a:p>
      </dgm:t>
    </dgm:pt>
    <dgm:pt modelId="{23BB4A15-5958-4AB5-8CDA-1972002A9CDA}" type="parTrans" cxnId="{462ACA6D-0C0E-42EF-BC56-6C86C4F98BC9}">
      <dgm:prSet/>
      <dgm:spPr/>
      <dgm:t>
        <a:bodyPr/>
        <a:lstStyle/>
        <a:p>
          <a:endParaRPr lang="en-US"/>
        </a:p>
      </dgm:t>
    </dgm:pt>
    <dgm:pt modelId="{FFAB7C14-3E2A-4276-BF64-FF444AC39D5D}" type="sibTrans" cxnId="{462ACA6D-0C0E-42EF-BC56-6C86C4F98BC9}">
      <dgm:prSet/>
      <dgm:spPr/>
      <dgm:t>
        <a:bodyPr/>
        <a:lstStyle/>
        <a:p>
          <a:endParaRPr lang="en-US"/>
        </a:p>
      </dgm:t>
    </dgm:pt>
    <dgm:pt modelId="{DC9A8A6B-B54D-4AE2-9918-7533D310F980}">
      <dgm:prSet/>
      <dgm:spPr/>
      <dgm:t>
        <a:bodyPr/>
        <a:lstStyle/>
        <a:p>
          <a:r>
            <a:rPr lang="pt-BR" b="1" i="0"/>
            <a:t>Artificialismo</a:t>
          </a:r>
          <a:r>
            <a:rPr lang="pt-BR" b="0" i="0"/>
            <a:t>/objetivo único de economizar tributo</a:t>
          </a:r>
          <a:endParaRPr lang="en-US"/>
        </a:p>
      </dgm:t>
    </dgm:pt>
    <dgm:pt modelId="{BD87C0BC-7D84-4CB4-93EF-50DB9776165E}" type="parTrans" cxnId="{DAAF5A6D-EBC7-4064-897C-A044C4FE0271}">
      <dgm:prSet/>
      <dgm:spPr/>
      <dgm:t>
        <a:bodyPr/>
        <a:lstStyle/>
        <a:p>
          <a:endParaRPr lang="en-US"/>
        </a:p>
      </dgm:t>
    </dgm:pt>
    <dgm:pt modelId="{1DE2E5CB-315E-41DF-8B28-4FF24BDD5076}" type="sibTrans" cxnId="{DAAF5A6D-EBC7-4064-897C-A044C4FE0271}">
      <dgm:prSet/>
      <dgm:spPr/>
      <dgm:t>
        <a:bodyPr/>
        <a:lstStyle/>
        <a:p>
          <a:endParaRPr lang="en-US"/>
        </a:p>
      </dgm:t>
    </dgm:pt>
    <dgm:pt modelId="{71B71B54-7243-4EF3-BDC7-F528868BC43C}">
      <dgm:prSet/>
      <dgm:spPr/>
      <dgm:t>
        <a:bodyPr/>
        <a:lstStyle/>
        <a:p>
          <a:r>
            <a:rPr lang="pt-BR" b="1" i="0"/>
            <a:t>Ausência de substância econômica/propósito negocial</a:t>
          </a:r>
          <a:endParaRPr lang="en-US"/>
        </a:p>
      </dgm:t>
    </dgm:pt>
    <dgm:pt modelId="{381AD2B9-C2F5-4E8D-A406-BC3C0096AF2E}" type="parTrans" cxnId="{60EE0B1C-4177-4D43-91E5-BDCECF2D2FA6}">
      <dgm:prSet/>
      <dgm:spPr/>
      <dgm:t>
        <a:bodyPr/>
        <a:lstStyle/>
        <a:p>
          <a:endParaRPr lang="en-US"/>
        </a:p>
      </dgm:t>
    </dgm:pt>
    <dgm:pt modelId="{7D92A8CD-FDE6-435F-B64E-E73D2C203CC3}" type="sibTrans" cxnId="{60EE0B1C-4177-4D43-91E5-BDCECF2D2FA6}">
      <dgm:prSet/>
      <dgm:spPr/>
      <dgm:t>
        <a:bodyPr/>
        <a:lstStyle/>
        <a:p>
          <a:endParaRPr lang="en-US"/>
        </a:p>
      </dgm:t>
    </dgm:pt>
    <dgm:pt modelId="{D94E1B8A-83E8-8546-9BEE-4E9595956ECB}" type="pres">
      <dgm:prSet presAssocID="{AC7C131B-33E3-413B-99CC-FAF0461E9ECA}" presName="vert0" presStyleCnt="0">
        <dgm:presLayoutVars>
          <dgm:dir/>
          <dgm:animOne val="branch"/>
          <dgm:animLvl val="lvl"/>
        </dgm:presLayoutVars>
      </dgm:prSet>
      <dgm:spPr/>
    </dgm:pt>
    <dgm:pt modelId="{49FD464F-8CB2-8244-9001-356169472F6A}" type="pres">
      <dgm:prSet presAssocID="{1831C689-58C1-4317-A961-B63AE7B7317D}" presName="thickLine" presStyleLbl="alignNode1" presStyleIdx="0" presStyleCnt="1"/>
      <dgm:spPr/>
    </dgm:pt>
    <dgm:pt modelId="{DB4323DF-9810-F84A-BC23-68871E8090F2}" type="pres">
      <dgm:prSet presAssocID="{1831C689-58C1-4317-A961-B63AE7B7317D}" presName="horz1" presStyleCnt="0"/>
      <dgm:spPr/>
    </dgm:pt>
    <dgm:pt modelId="{B91F109E-9117-D449-859B-56F0C483F75E}" type="pres">
      <dgm:prSet presAssocID="{1831C689-58C1-4317-A961-B63AE7B7317D}" presName="tx1" presStyleLbl="revTx" presStyleIdx="0" presStyleCnt="5"/>
      <dgm:spPr/>
    </dgm:pt>
    <dgm:pt modelId="{8EBB5174-E00C-4642-8682-0DB44914C7A4}" type="pres">
      <dgm:prSet presAssocID="{1831C689-58C1-4317-A961-B63AE7B7317D}" presName="vert1" presStyleCnt="0"/>
      <dgm:spPr/>
    </dgm:pt>
    <dgm:pt modelId="{D946EE01-D742-FF49-B5A4-4BBD2F849073}" type="pres">
      <dgm:prSet presAssocID="{C8C7A49A-7B19-4E3B-893C-1095D51C511C}" presName="vertSpace2a" presStyleCnt="0"/>
      <dgm:spPr/>
    </dgm:pt>
    <dgm:pt modelId="{7EA5761C-7E88-4E4C-B45C-64441931AE67}" type="pres">
      <dgm:prSet presAssocID="{C8C7A49A-7B19-4E3B-893C-1095D51C511C}" presName="horz2" presStyleCnt="0"/>
      <dgm:spPr/>
    </dgm:pt>
    <dgm:pt modelId="{4BE46C1D-A9ED-B248-91AF-BFE758266F4D}" type="pres">
      <dgm:prSet presAssocID="{C8C7A49A-7B19-4E3B-893C-1095D51C511C}" presName="horzSpace2" presStyleCnt="0"/>
      <dgm:spPr/>
    </dgm:pt>
    <dgm:pt modelId="{3A0D1714-B7BA-BC49-BD29-2883E8EB452B}" type="pres">
      <dgm:prSet presAssocID="{C8C7A49A-7B19-4E3B-893C-1095D51C511C}" presName="tx2" presStyleLbl="revTx" presStyleIdx="1" presStyleCnt="5"/>
      <dgm:spPr/>
    </dgm:pt>
    <dgm:pt modelId="{80926227-E13C-1149-8EFE-B33599FD5B5E}" type="pres">
      <dgm:prSet presAssocID="{C8C7A49A-7B19-4E3B-893C-1095D51C511C}" presName="vert2" presStyleCnt="0"/>
      <dgm:spPr/>
    </dgm:pt>
    <dgm:pt modelId="{D65C596F-6A39-2F40-895A-153726171053}" type="pres">
      <dgm:prSet presAssocID="{C8C7A49A-7B19-4E3B-893C-1095D51C511C}" presName="thinLine2b" presStyleLbl="callout" presStyleIdx="0" presStyleCnt="4"/>
      <dgm:spPr/>
    </dgm:pt>
    <dgm:pt modelId="{9BA81CBE-D214-9F4F-BB2D-3BE54050BE2A}" type="pres">
      <dgm:prSet presAssocID="{C8C7A49A-7B19-4E3B-893C-1095D51C511C}" presName="vertSpace2b" presStyleCnt="0"/>
      <dgm:spPr/>
    </dgm:pt>
    <dgm:pt modelId="{E65E6E28-2CBD-DD48-92D1-8057FD01670B}" type="pres">
      <dgm:prSet presAssocID="{92EDCEC4-7715-45F2-8540-F73AD02524AC}" presName="horz2" presStyleCnt="0"/>
      <dgm:spPr/>
    </dgm:pt>
    <dgm:pt modelId="{26BA6BD8-E03F-554F-9DFE-D965831B7DAA}" type="pres">
      <dgm:prSet presAssocID="{92EDCEC4-7715-45F2-8540-F73AD02524AC}" presName="horzSpace2" presStyleCnt="0"/>
      <dgm:spPr/>
    </dgm:pt>
    <dgm:pt modelId="{A127264D-4AD3-584E-932A-1D85EB665A7A}" type="pres">
      <dgm:prSet presAssocID="{92EDCEC4-7715-45F2-8540-F73AD02524AC}" presName="tx2" presStyleLbl="revTx" presStyleIdx="2" presStyleCnt="5"/>
      <dgm:spPr/>
    </dgm:pt>
    <dgm:pt modelId="{BFC9AA4A-B2D6-124B-858E-97E84BE83090}" type="pres">
      <dgm:prSet presAssocID="{92EDCEC4-7715-45F2-8540-F73AD02524AC}" presName="vert2" presStyleCnt="0"/>
      <dgm:spPr/>
    </dgm:pt>
    <dgm:pt modelId="{AFEA8AEA-E664-714B-9D27-398FBDE54997}" type="pres">
      <dgm:prSet presAssocID="{92EDCEC4-7715-45F2-8540-F73AD02524AC}" presName="thinLine2b" presStyleLbl="callout" presStyleIdx="1" presStyleCnt="4"/>
      <dgm:spPr/>
    </dgm:pt>
    <dgm:pt modelId="{1976FC70-7995-CE4B-96DF-A6B881586723}" type="pres">
      <dgm:prSet presAssocID="{92EDCEC4-7715-45F2-8540-F73AD02524AC}" presName="vertSpace2b" presStyleCnt="0"/>
      <dgm:spPr/>
    </dgm:pt>
    <dgm:pt modelId="{6EAC4662-9DD1-3C47-85F8-3DCF1B4E8038}" type="pres">
      <dgm:prSet presAssocID="{DC9A8A6B-B54D-4AE2-9918-7533D310F980}" presName="horz2" presStyleCnt="0"/>
      <dgm:spPr/>
    </dgm:pt>
    <dgm:pt modelId="{3A160032-6834-4F49-B545-663DEEA67467}" type="pres">
      <dgm:prSet presAssocID="{DC9A8A6B-B54D-4AE2-9918-7533D310F980}" presName="horzSpace2" presStyleCnt="0"/>
      <dgm:spPr/>
    </dgm:pt>
    <dgm:pt modelId="{AB81EAE7-256C-AD49-8CE5-0106C07B0B5D}" type="pres">
      <dgm:prSet presAssocID="{DC9A8A6B-B54D-4AE2-9918-7533D310F980}" presName="tx2" presStyleLbl="revTx" presStyleIdx="3" presStyleCnt="5"/>
      <dgm:spPr/>
    </dgm:pt>
    <dgm:pt modelId="{D74549F7-6261-A64B-96B2-42243B4FCE12}" type="pres">
      <dgm:prSet presAssocID="{DC9A8A6B-B54D-4AE2-9918-7533D310F980}" presName="vert2" presStyleCnt="0"/>
      <dgm:spPr/>
    </dgm:pt>
    <dgm:pt modelId="{E11C6EFC-218C-4341-A70D-DEBB242C27AB}" type="pres">
      <dgm:prSet presAssocID="{DC9A8A6B-B54D-4AE2-9918-7533D310F980}" presName="thinLine2b" presStyleLbl="callout" presStyleIdx="2" presStyleCnt="4"/>
      <dgm:spPr/>
    </dgm:pt>
    <dgm:pt modelId="{8A8C1FBB-A0DC-A046-8F98-5078A1AA4CAF}" type="pres">
      <dgm:prSet presAssocID="{DC9A8A6B-B54D-4AE2-9918-7533D310F980}" presName="vertSpace2b" presStyleCnt="0"/>
      <dgm:spPr/>
    </dgm:pt>
    <dgm:pt modelId="{1924B838-40AD-FF4E-8A9A-2EEA9EAA0F03}" type="pres">
      <dgm:prSet presAssocID="{71B71B54-7243-4EF3-BDC7-F528868BC43C}" presName="horz2" presStyleCnt="0"/>
      <dgm:spPr/>
    </dgm:pt>
    <dgm:pt modelId="{4D17BBC3-3B0D-8E43-A023-4D387A3F0544}" type="pres">
      <dgm:prSet presAssocID="{71B71B54-7243-4EF3-BDC7-F528868BC43C}" presName="horzSpace2" presStyleCnt="0"/>
      <dgm:spPr/>
    </dgm:pt>
    <dgm:pt modelId="{96593E53-6316-7744-8B5C-5E7E63946D93}" type="pres">
      <dgm:prSet presAssocID="{71B71B54-7243-4EF3-BDC7-F528868BC43C}" presName="tx2" presStyleLbl="revTx" presStyleIdx="4" presStyleCnt="5"/>
      <dgm:spPr/>
    </dgm:pt>
    <dgm:pt modelId="{075FE1FF-E115-F640-A589-A60DD7166A08}" type="pres">
      <dgm:prSet presAssocID="{71B71B54-7243-4EF3-BDC7-F528868BC43C}" presName="vert2" presStyleCnt="0"/>
      <dgm:spPr/>
    </dgm:pt>
    <dgm:pt modelId="{44C4ACFA-789B-8A4C-8E1A-92F68CCA7F90}" type="pres">
      <dgm:prSet presAssocID="{71B71B54-7243-4EF3-BDC7-F528868BC43C}" presName="thinLine2b" presStyleLbl="callout" presStyleIdx="3" presStyleCnt="4"/>
      <dgm:spPr/>
    </dgm:pt>
    <dgm:pt modelId="{9C0B4D44-E168-B741-85B7-650AB73AF943}" type="pres">
      <dgm:prSet presAssocID="{71B71B54-7243-4EF3-BDC7-F528868BC43C}" presName="vertSpace2b" presStyleCnt="0"/>
      <dgm:spPr/>
    </dgm:pt>
  </dgm:ptLst>
  <dgm:cxnLst>
    <dgm:cxn modelId="{1D4A880B-D1F6-754F-B4C0-C4B83C35911F}" type="presOf" srcId="{DC9A8A6B-B54D-4AE2-9918-7533D310F980}" destId="{AB81EAE7-256C-AD49-8CE5-0106C07B0B5D}" srcOrd="0" destOrd="0" presId="urn:microsoft.com/office/officeart/2008/layout/LinedList"/>
    <dgm:cxn modelId="{0B249C13-7837-D64B-9A87-FAD235BA7270}" type="presOf" srcId="{C8C7A49A-7B19-4E3B-893C-1095D51C511C}" destId="{3A0D1714-B7BA-BC49-BD29-2883E8EB452B}" srcOrd="0" destOrd="0" presId="urn:microsoft.com/office/officeart/2008/layout/LinedList"/>
    <dgm:cxn modelId="{60EE0B1C-4177-4D43-91E5-BDCECF2D2FA6}" srcId="{1831C689-58C1-4317-A961-B63AE7B7317D}" destId="{71B71B54-7243-4EF3-BDC7-F528868BC43C}" srcOrd="3" destOrd="0" parTransId="{381AD2B9-C2F5-4E8D-A406-BC3C0096AF2E}" sibTransId="{7D92A8CD-FDE6-435F-B64E-E73D2C203CC3}"/>
    <dgm:cxn modelId="{80F8C037-6212-B84A-8B7C-484592685C92}" type="presOf" srcId="{1831C689-58C1-4317-A961-B63AE7B7317D}" destId="{B91F109E-9117-D449-859B-56F0C483F75E}" srcOrd="0" destOrd="0" presId="urn:microsoft.com/office/officeart/2008/layout/LinedList"/>
    <dgm:cxn modelId="{1B42A250-2C15-4A67-8DFC-F73664DB974B}" srcId="{1831C689-58C1-4317-A961-B63AE7B7317D}" destId="{C8C7A49A-7B19-4E3B-893C-1095D51C511C}" srcOrd="0" destOrd="0" parTransId="{92304534-A942-496C-94DA-34EB8C7AD858}" sibTransId="{C94489B7-E192-43B2-8905-2FA3F53C646D}"/>
    <dgm:cxn modelId="{B76C106A-D39C-D24A-9FF3-7885D7ED6ADE}" type="presOf" srcId="{92EDCEC4-7715-45F2-8540-F73AD02524AC}" destId="{A127264D-4AD3-584E-932A-1D85EB665A7A}" srcOrd="0" destOrd="0" presId="urn:microsoft.com/office/officeart/2008/layout/LinedList"/>
    <dgm:cxn modelId="{DAAF5A6D-EBC7-4064-897C-A044C4FE0271}" srcId="{1831C689-58C1-4317-A961-B63AE7B7317D}" destId="{DC9A8A6B-B54D-4AE2-9918-7533D310F980}" srcOrd="2" destOrd="0" parTransId="{BD87C0BC-7D84-4CB4-93EF-50DB9776165E}" sibTransId="{1DE2E5CB-315E-41DF-8B28-4FF24BDD5076}"/>
    <dgm:cxn modelId="{462ACA6D-0C0E-42EF-BC56-6C86C4F98BC9}" srcId="{1831C689-58C1-4317-A961-B63AE7B7317D}" destId="{92EDCEC4-7715-45F2-8540-F73AD02524AC}" srcOrd="1" destOrd="0" parTransId="{23BB4A15-5958-4AB5-8CDA-1972002A9CDA}" sibTransId="{FFAB7C14-3E2A-4276-BF64-FF444AC39D5D}"/>
    <dgm:cxn modelId="{95C813A5-BF3C-4C6B-BC3B-2F993E88B27C}" srcId="{AC7C131B-33E3-413B-99CC-FAF0461E9ECA}" destId="{1831C689-58C1-4317-A961-B63AE7B7317D}" srcOrd="0" destOrd="0" parTransId="{7C322CF0-149B-4AA6-A0A4-4B54929E0351}" sibTransId="{CAF0EDC5-2EE9-48DC-9BE9-2342EB048E91}"/>
    <dgm:cxn modelId="{7B7695D2-4AA4-D74B-BE3B-3C4E656551E7}" type="presOf" srcId="{71B71B54-7243-4EF3-BDC7-F528868BC43C}" destId="{96593E53-6316-7744-8B5C-5E7E63946D93}" srcOrd="0" destOrd="0" presId="urn:microsoft.com/office/officeart/2008/layout/LinedList"/>
    <dgm:cxn modelId="{C42C30D3-8C7E-F544-8B36-8DFC39E8D021}" type="presOf" srcId="{AC7C131B-33E3-413B-99CC-FAF0461E9ECA}" destId="{D94E1B8A-83E8-8546-9BEE-4E9595956ECB}" srcOrd="0" destOrd="0" presId="urn:microsoft.com/office/officeart/2008/layout/LinedList"/>
    <dgm:cxn modelId="{6ECC75A8-3582-8D46-9B84-9CC334A86073}" type="presParOf" srcId="{D94E1B8A-83E8-8546-9BEE-4E9595956ECB}" destId="{49FD464F-8CB2-8244-9001-356169472F6A}" srcOrd="0" destOrd="0" presId="urn:microsoft.com/office/officeart/2008/layout/LinedList"/>
    <dgm:cxn modelId="{D457A293-1603-8E41-B990-06D17E95AA76}" type="presParOf" srcId="{D94E1B8A-83E8-8546-9BEE-4E9595956ECB}" destId="{DB4323DF-9810-F84A-BC23-68871E8090F2}" srcOrd="1" destOrd="0" presId="urn:microsoft.com/office/officeart/2008/layout/LinedList"/>
    <dgm:cxn modelId="{A9F42800-7115-F840-8E0C-6AF03854340A}" type="presParOf" srcId="{DB4323DF-9810-F84A-BC23-68871E8090F2}" destId="{B91F109E-9117-D449-859B-56F0C483F75E}" srcOrd="0" destOrd="0" presId="urn:microsoft.com/office/officeart/2008/layout/LinedList"/>
    <dgm:cxn modelId="{93A78F07-5126-0242-A960-185A6E83B08C}" type="presParOf" srcId="{DB4323DF-9810-F84A-BC23-68871E8090F2}" destId="{8EBB5174-E00C-4642-8682-0DB44914C7A4}" srcOrd="1" destOrd="0" presId="urn:microsoft.com/office/officeart/2008/layout/LinedList"/>
    <dgm:cxn modelId="{268158D8-C9F9-9E44-A7AB-215A07F85ECD}" type="presParOf" srcId="{8EBB5174-E00C-4642-8682-0DB44914C7A4}" destId="{D946EE01-D742-FF49-B5A4-4BBD2F849073}" srcOrd="0" destOrd="0" presId="urn:microsoft.com/office/officeart/2008/layout/LinedList"/>
    <dgm:cxn modelId="{B50171CC-31CC-BA4C-9A63-7ECBDFAAE85C}" type="presParOf" srcId="{8EBB5174-E00C-4642-8682-0DB44914C7A4}" destId="{7EA5761C-7E88-4E4C-B45C-64441931AE67}" srcOrd="1" destOrd="0" presId="urn:microsoft.com/office/officeart/2008/layout/LinedList"/>
    <dgm:cxn modelId="{DEA0B259-1A38-3647-B42F-DEB0D3A4E038}" type="presParOf" srcId="{7EA5761C-7E88-4E4C-B45C-64441931AE67}" destId="{4BE46C1D-A9ED-B248-91AF-BFE758266F4D}" srcOrd="0" destOrd="0" presId="urn:microsoft.com/office/officeart/2008/layout/LinedList"/>
    <dgm:cxn modelId="{F5EE9C27-6175-6448-BCD0-ED4E4059FCEF}" type="presParOf" srcId="{7EA5761C-7E88-4E4C-B45C-64441931AE67}" destId="{3A0D1714-B7BA-BC49-BD29-2883E8EB452B}" srcOrd="1" destOrd="0" presId="urn:microsoft.com/office/officeart/2008/layout/LinedList"/>
    <dgm:cxn modelId="{00098AEA-FE53-DC49-9624-10446DF3D7E3}" type="presParOf" srcId="{7EA5761C-7E88-4E4C-B45C-64441931AE67}" destId="{80926227-E13C-1149-8EFE-B33599FD5B5E}" srcOrd="2" destOrd="0" presId="urn:microsoft.com/office/officeart/2008/layout/LinedList"/>
    <dgm:cxn modelId="{8ECC76DF-921F-A740-B9C9-80965EECBD30}" type="presParOf" srcId="{8EBB5174-E00C-4642-8682-0DB44914C7A4}" destId="{D65C596F-6A39-2F40-895A-153726171053}" srcOrd="2" destOrd="0" presId="urn:microsoft.com/office/officeart/2008/layout/LinedList"/>
    <dgm:cxn modelId="{4D106260-6186-D54B-B54E-DDBE503D58B2}" type="presParOf" srcId="{8EBB5174-E00C-4642-8682-0DB44914C7A4}" destId="{9BA81CBE-D214-9F4F-BB2D-3BE54050BE2A}" srcOrd="3" destOrd="0" presId="urn:microsoft.com/office/officeart/2008/layout/LinedList"/>
    <dgm:cxn modelId="{3C171AC3-FECE-4743-8FBE-EFE5CFC74FAE}" type="presParOf" srcId="{8EBB5174-E00C-4642-8682-0DB44914C7A4}" destId="{E65E6E28-2CBD-DD48-92D1-8057FD01670B}" srcOrd="4" destOrd="0" presId="urn:microsoft.com/office/officeart/2008/layout/LinedList"/>
    <dgm:cxn modelId="{CABE89A3-0ECB-B648-915A-965CBEF3AAD5}" type="presParOf" srcId="{E65E6E28-2CBD-DD48-92D1-8057FD01670B}" destId="{26BA6BD8-E03F-554F-9DFE-D965831B7DAA}" srcOrd="0" destOrd="0" presId="urn:microsoft.com/office/officeart/2008/layout/LinedList"/>
    <dgm:cxn modelId="{6C4B365A-9BB5-C746-86A7-03670932FAB7}" type="presParOf" srcId="{E65E6E28-2CBD-DD48-92D1-8057FD01670B}" destId="{A127264D-4AD3-584E-932A-1D85EB665A7A}" srcOrd="1" destOrd="0" presId="urn:microsoft.com/office/officeart/2008/layout/LinedList"/>
    <dgm:cxn modelId="{C72E5848-B36D-2044-94AA-36F436863E81}" type="presParOf" srcId="{E65E6E28-2CBD-DD48-92D1-8057FD01670B}" destId="{BFC9AA4A-B2D6-124B-858E-97E84BE83090}" srcOrd="2" destOrd="0" presId="urn:microsoft.com/office/officeart/2008/layout/LinedList"/>
    <dgm:cxn modelId="{FF2D91BD-982A-694A-9815-626670359057}" type="presParOf" srcId="{8EBB5174-E00C-4642-8682-0DB44914C7A4}" destId="{AFEA8AEA-E664-714B-9D27-398FBDE54997}" srcOrd="5" destOrd="0" presId="urn:microsoft.com/office/officeart/2008/layout/LinedList"/>
    <dgm:cxn modelId="{392F6576-ACBA-9F4D-918C-3D1938082C42}" type="presParOf" srcId="{8EBB5174-E00C-4642-8682-0DB44914C7A4}" destId="{1976FC70-7995-CE4B-96DF-A6B881586723}" srcOrd="6" destOrd="0" presId="urn:microsoft.com/office/officeart/2008/layout/LinedList"/>
    <dgm:cxn modelId="{196C104A-5846-5D46-8F97-50CF726D62B7}" type="presParOf" srcId="{8EBB5174-E00C-4642-8682-0DB44914C7A4}" destId="{6EAC4662-9DD1-3C47-85F8-3DCF1B4E8038}" srcOrd="7" destOrd="0" presId="urn:microsoft.com/office/officeart/2008/layout/LinedList"/>
    <dgm:cxn modelId="{0E45CA76-345A-E840-A532-E0F3535137BA}" type="presParOf" srcId="{6EAC4662-9DD1-3C47-85F8-3DCF1B4E8038}" destId="{3A160032-6834-4F49-B545-663DEEA67467}" srcOrd="0" destOrd="0" presId="urn:microsoft.com/office/officeart/2008/layout/LinedList"/>
    <dgm:cxn modelId="{445BD969-71D4-2940-AB7A-5E13931D19D1}" type="presParOf" srcId="{6EAC4662-9DD1-3C47-85F8-3DCF1B4E8038}" destId="{AB81EAE7-256C-AD49-8CE5-0106C07B0B5D}" srcOrd="1" destOrd="0" presId="urn:microsoft.com/office/officeart/2008/layout/LinedList"/>
    <dgm:cxn modelId="{C603E5F6-1471-DF49-84CD-5C1DFF25EE51}" type="presParOf" srcId="{6EAC4662-9DD1-3C47-85F8-3DCF1B4E8038}" destId="{D74549F7-6261-A64B-96B2-42243B4FCE12}" srcOrd="2" destOrd="0" presId="urn:microsoft.com/office/officeart/2008/layout/LinedList"/>
    <dgm:cxn modelId="{7A8187E2-AEE9-0E45-8120-E9E9549CA1A4}" type="presParOf" srcId="{8EBB5174-E00C-4642-8682-0DB44914C7A4}" destId="{E11C6EFC-218C-4341-A70D-DEBB242C27AB}" srcOrd="8" destOrd="0" presId="urn:microsoft.com/office/officeart/2008/layout/LinedList"/>
    <dgm:cxn modelId="{402F56CF-7815-434C-AD52-EACA28411554}" type="presParOf" srcId="{8EBB5174-E00C-4642-8682-0DB44914C7A4}" destId="{8A8C1FBB-A0DC-A046-8F98-5078A1AA4CAF}" srcOrd="9" destOrd="0" presId="urn:microsoft.com/office/officeart/2008/layout/LinedList"/>
    <dgm:cxn modelId="{0C09CF49-EF3D-7F44-8BB8-D6562C71B42B}" type="presParOf" srcId="{8EBB5174-E00C-4642-8682-0DB44914C7A4}" destId="{1924B838-40AD-FF4E-8A9A-2EEA9EAA0F03}" srcOrd="10" destOrd="0" presId="urn:microsoft.com/office/officeart/2008/layout/LinedList"/>
    <dgm:cxn modelId="{F7E677EC-4C00-7A4B-9102-0515CDAE8266}" type="presParOf" srcId="{1924B838-40AD-FF4E-8A9A-2EEA9EAA0F03}" destId="{4D17BBC3-3B0D-8E43-A023-4D387A3F0544}" srcOrd="0" destOrd="0" presId="urn:microsoft.com/office/officeart/2008/layout/LinedList"/>
    <dgm:cxn modelId="{59757C71-DE95-D343-A722-C98A181F240E}" type="presParOf" srcId="{1924B838-40AD-FF4E-8A9A-2EEA9EAA0F03}" destId="{96593E53-6316-7744-8B5C-5E7E63946D93}" srcOrd="1" destOrd="0" presId="urn:microsoft.com/office/officeart/2008/layout/LinedList"/>
    <dgm:cxn modelId="{B1DEFF57-6DF4-6245-95AE-9B9D46A5E5FD}" type="presParOf" srcId="{1924B838-40AD-FF4E-8A9A-2EEA9EAA0F03}" destId="{075FE1FF-E115-F640-A589-A60DD7166A08}" srcOrd="2" destOrd="0" presId="urn:microsoft.com/office/officeart/2008/layout/LinedList"/>
    <dgm:cxn modelId="{128BEDA7-9CE5-F146-991E-F90DF4D7C929}" type="presParOf" srcId="{8EBB5174-E00C-4642-8682-0DB44914C7A4}" destId="{44C4ACFA-789B-8A4C-8E1A-92F68CCA7F90}" srcOrd="11" destOrd="0" presId="urn:microsoft.com/office/officeart/2008/layout/LinedList"/>
    <dgm:cxn modelId="{C4721F19-23D4-2143-9C10-8F82A7747235}" type="presParOf" srcId="{8EBB5174-E00C-4642-8682-0DB44914C7A4}" destId="{9C0B4D44-E168-B741-85B7-650AB73AF943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2A445D-DD74-488A-8085-0C27AD4773C5}" type="doc">
      <dgm:prSet loTypeId="urn:microsoft.com/office/officeart/2018/2/layout/IconVerticalSolidList" loCatId="icon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4F310C82-5D58-4A7C-93DA-CBCD13CAFC3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As decisões começam a mudar depois da operação “Zelotes”</a:t>
          </a:r>
          <a:endParaRPr lang="en-US"/>
        </a:p>
      </dgm:t>
    </dgm:pt>
    <dgm:pt modelId="{8EE47705-4B88-4091-9878-E1BB4A9A5EB7}" type="parTrans" cxnId="{F3C0CF94-ADC2-47AC-8049-3CF909D43665}">
      <dgm:prSet/>
      <dgm:spPr/>
      <dgm:t>
        <a:bodyPr/>
        <a:lstStyle/>
        <a:p>
          <a:endParaRPr lang="en-US"/>
        </a:p>
      </dgm:t>
    </dgm:pt>
    <dgm:pt modelId="{CF69FE90-4177-485B-BEB1-37F710AEB377}" type="sibTrans" cxnId="{F3C0CF94-ADC2-47AC-8049-3CF909D43665}">
      <dgm:prSet/>
      <dgm:spPr/>
      <dgm:t>
        <a:bodyPr/>
        <a:lstStyle/>
        <a:p>
          <a:endParaRPr lang="en-US"/>
        </a:p>
      </dgm:t>
    </dgm:pt>
    <dgm:pt modelId="{9E5F7F28-5DCA-4CA6-AE57-84A660A355A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CARF – Fonte de juris</a:t>
          </a:r>
          <a:r>
            <a:rPr lang="pt-BR"/>
            <a:t>prudência administrativa – passa a ser mais flexível</a:t>
          </a:r>
          <a:endParaRPr lang="en-US"/>
        </a:p>
      </dgm:t>
    </dgm:pt>
    <dgm:pt modelId="{8BF2E6A9-FAA0-4F7E-8B28-A9233DFAA4B9}" type="parTrans" cxnId="{78E3C0B2-9EE0-479C-965C-B1F9C6C78214}">
      <dgm:prSet/>
      <dgm:spPr/>
      <dgm:t>
        <a:bodyPr/>
        <a:lstStyle/>
        <a:p>
          <a:endParaRPr lang="en-US"/>
        </a:p>
      </dgm:t>
    </dgm:pt>
    <dgm:pt modelId="{5DB2F0FF-28B7-448C-9C85-B9A988A31EC9}" type="sibTrans" cxnId="{78E3C0B2-9EE0-479C-965C-B1F9C6C78214}">
      <dgm:prSet/>
      <dgm:spPr/>
      <dgm:t>
        <a:bodyPr/>
        <a:lstStyle/>
        <a:p>
          <a:endParaRPr lang="en-US"/>
        </a:p>
      </dgm:t>
    </dgm:pt>
    <dgm:pt modelId="{11068FAE-081E-4983-8BE6-6BAC12269B8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Modificação do que pode e não pode;</a:t>
          </a:r>
          <a:endParaRPr lang="en-US"/>
        </a:p>
      </dgm:t>
    </dgm:pt>
    <dgm:pt modelId="{14CE095C-C1DF-4B9F-A830-90C7542E7CA8}" type="parTrans" cxnId="{6D9ACA16-BF68-4812-8CB5-329FDC349591}">
      <dgm:prSet/>
      <dgm:spPr/>
      <dgm:t>
        <a:bodyPr/>
        <a:lstStyle/>
        <a:p>
          <a:endParaRPr lang="en-US"/>
        </a:p>
      </dgm:t>
    </dgm:pt>
    <dgm:pt modelId="{DC6371D5-90B5-4891-B9C5-255583778019}" type="sibTrans" cxnId="{6D9ACA16-BF68-4812-8CB5-329FDC349591}">
      <dgm:prSet/>
      <dgm:spPr/>
      <dgm:t>
        <a:bodyPr/>
        <a:lstStyle/>
        <a:p>
          <a:endParaRPr lang="en-US"/>
        </a:p>
      </dgm:t>
    </dgm:pt>
    <dgm:pt modelId="{A72DED6D-DD99-4906-A1EA-E3FCF947606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Deixa de ser aplicado o “propósito negocial” como essencial para o negócio ser lícito;</a:t>
          </a:r>
          <a:endParaRPr lang="en-US"/>
        </a:p>
      </dgm:t>
    </dgm:pt>
    <dgm:pt modelId="{26BF161F-8FAA-4ED7-BD7A-7A6B84554590}" type="parTrans" cxnId="{E506FEE8-584B-4400-BC7E-A14571D9DE79}">
      <dgm:prSet/>
      <dgm:spPr/>
      <dgm:t>
        <a:bodyPr/>
        <a:lstStyle/>
        <a:p>
          <a:endParaRPr lang="en-US"/>
        </a:p>
      </dgm:t>
    </dgm:pt>
    <dgm:pt modelId="{27F8C552-D637-4B3D-9564-D3754F097C1B}" type="sibTrans" cxnId="{E506FEE8-584B-4400-BC7E-A14571D9DE79}">
      <dgm:prSet/>
      <dgm:spPr/>
      <dgm:t>
        <a:bodyPr/>
        <a:lstStyle/>
        <a:p>
          <a:endParaRPr lang="en-US"/>
        </a:p>
      </dgm:t>
    </dgm:pt>
    <dgm:pt modelId="{E491273F-B603-44DF-A299-35701EB4EA81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Passa a ser aceita a motivação exclusivamente tributária.</a:t>
          </a:r>
          <a:endParaRPr lang="en-US"/>
        </a:p>
      </dgm:t>
    </dgm:pt>
    <dgm:pt modelId="{348B1297-B55C-4887-8D35-B0566ABE0F98}" type="parTrans" cxnId="{9C9B8CA1-1A06-4272-B5F7-A2C25D4B7C14}">
      <dgm:prSet/>
      <dgm:spPr/>
      <dgm:t>
        <a:bodyPr/>
        <a:lstStyle/>
        <a:p>
          <a:endParaRPr lang="en-US"/>
        </a:p>
      </dgm:t>
    </dgm:pt>
    <dgm:pt modelId="{4DF339AB-C884-46AA-84FD-86004A354C2B}" type="sibTrans" cxnId="{9C9B8CA1-1A06-4272-B5F7-A2C25D4B7C14}">
      <dgm:prSet/>
      <dgm:spPr/>
      <dgm:t>
        <a:bodyPr/>
        <a:lstStyle/>
        <a:p>
          <a:endParaRPr lang="en-US"/>
        </a:p>
      </dgm:t>
    </dgm:pt>
    <dgm:pt modelId="{F7AEDBE9-1C32-4361-A93D-A4BEE70BFB14}" type="pres">
      <dgm:prSet presAssocID="{AF2A445D-DD74-488A-8085-0C27AD4773C5}" presName="root" presStyleCnt="0">
        <dgm:presLayoutVars>
          <dgm:dir/>
          <dgm:resizeHandles val="exact"/>
        </dgm:presLayoutVars>
      </dgm:prSet>
      <dgm:spPr/>
    </dgm:pt>
    <dgm:pt modelId="{2804EB9D-0D59-4F44-8A17-C9CA97987BF3}" type="pres">
      <dgm:prSet presAssocID="{4F310C82-5D58-4A7C-93DA-CBCD13CAFC3F}" presName="compNode" presStyleCnt="0"/>
      <dgm:spPr/>
    </dgm:pt>
    <dgm:pt modelId="{3F355A69-C01A-4311-9825-31295C6D5F17}" type="pres">
      <dgm:prSet presAssocID="{4F310C82-5D58-4A7C-93DA-CBCD13CAFC3F}" presName="bgRect" presStyleLbl="bgShp" presStyleIdx="0" presStyleCnt="5"/>
      <dgm:spPr/>
    </dgm:pt>
    <dgm:pt modelId="{0AD3A341-DDB3-4C95-B049-D8500570F9F0}" type="pres">
      <dgm:prSet presAssocID="{4F310C82-5D58-4A7C-93DA-CBCD13CAFC3F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7D5AEA93-7684-48F8-94E3-9CDE58F9B094}" type="pres">
      <dgm:prSet presAssocID="{4F310C82-5D58-4A7C-93DA-CBCD13CAFC3F}" presName="spaceRect" presStyleCnt="0"/>
      <dgm:spPr/>
    </dgm:pt>
    <dgm:pt modelId="{F9B8B6A5-2CB4-4EAA-9ECA-0E8A5AC3BB80}" type="pres">
      <dgm:prSet presAssocID="{4F310C82-5D58-4A7C-93DA-CBCD13CAFC3F}" presName="parTx" presStyleLbl="revTx" presStyleIdx="0" presStyleCnt="5">
        <dgm:presLayoutVars>
          <dgm:chMax val="0"/>
          <dgm:chPref val="0"/>
        </dgm:presLayoutVars>
      </dgm:prSet>
      <dgm:spPr/>
    </dgm:pt>
    <dgm:pt modelId="{62524B4A-9AA9-4BA8-A411-5870CFD4BF6D}" type="pres">
      <dgm:prSet presAssocID="{CF69FE90-4177-485B-BEB1-37F710AEB377}" presName="sibTrans" presStyleCnt="0"/>
      <dgm:spPr/>
    </dgm:pt>
    <dgm:pt modelId="{396675E7-C5EE-40F0-B724-F6206BBD4D76}" type="pres">
      <dgm:prSet presAssocID="{9E5F7F28-5DCA-4CA6-AE57-84A660A355A4}" presName="compNode" presStyleCnt="0"/>
      <dgm:spPr/>
    </dgm:pt>
    <dgm:pt modelId="{AB9D90F9-AE6F-42AD-B892-84F839F5655E}" type="pres">
      <dgm:prSet presAssocID="{9E5F7F28-5DCA-4CA6-AE57-84A660A355A4}" presName="bgRect" presStyleLbl="bgShp" presStyleIdx="1" presStyleCnt="5"/>
      <dgm:spPr/>
    </dgm:pt>
    <dgm:pt modelId="{07529AED-AE3C-4B33-9AF9-AC0018F367BE}" type="pres">
      <dgm:prSet presAssocID="{9E5F7F28-5DCA-4CA6-AE57-84A660A355A4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terfall scene"/>
        </a:ext>
      </dgm:extLst>
    </dgm:pt>
    <dgm:pt modelId="{427D1AD4-D4B1-427C-8F5F-73622FAFA25E}" type="pres">
      <dgm:prSet presAssocID="{9E5F7F28-5DCA-4CA6-AE57-84A660A355A4}" presName="spaceRect" presStyleCnt="0"/>
      <dgm:spPr/>
    </dgm:pt>
    <dgm:pt modelId="{BAD0D40E-1F91-4AC9-891A-381D8BB2E23F}" type="pres">
      <dgm:prSet presAssocID="{9E5F7F28-5DCA-4CA6-AE57-84A660A355A4}" presName="parTx" presStyleLbl="revTx" presStyleIdx="1" presStyleCnt="5">
        <dgm:presLayoutVars>
          <dgm:chMax val="0"/>
          <dgm:chPref val="0"/>
        </dgm:presLayoutVars>
      </dgm:prSet>
      <dgm:spPr/>
    </dgm:pt>
    <dgm:pt modelId="{1A3C737C-6E64-432D-8815-6DF822B50C6C}" type="pres">
      <dgm:prSet presAssocID="{5DB2F0FF-28B7-448C-9C85-B9A988A31EC9}" presName="sibTrans" presStyleCnt="0"/>
      <dgm:spPr/>
    </dgm:pt>
    <dgm:pt modelId="{E8325E6F-4AA3-4DD8-89DB-C2BDEA6741EF}" type="pres">
      <dgm:prSet presAssocID="{11068FAE-081E-4983-8BE6-6BAC12269B8E}" presName="compNode" presStyleCnt="0"/>
      <dgm:spPr/>
    </dgm:pt>
    <dgm:pt modelId="{5530215A-6E1C-444B-B37C-95684DADD611}" type="pres">
      <dgm:prSet presAssocID="{11068FAE-081E-4983-8BE6-6BAC12269B8E}" presName="bgRect" presStyleLbl="bgShp" presStyleIdx="2" presStyleCnt="5"/>
      <dgm:spPr/>
    </dgm:pt>
    <dgm:pt modelId="{FCCDFB4B-AC89-4059-A0BA-7653F8450910}" type="pres">
      <dgm:prSet presAssocID="{11068FAE-081E-4983-8BE6-6BAC12269B8E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299F3330-F0B2-4948-BA8D-EAE6D154963A}" type="pres">
      <dgm:prSet presAssocID="{11068FAE-081E-4983-8BE6-6BAC12269B8E}" presName="spaceRect" presStyleCnt="0"/>
      <dgm:spPr/>
    </dgm:pt>
    <dgm:pt modelId="{BE30566E-F741-4FC0-9418-F95B0F6D295B}" type="pres">
      <dgm:prSet presAssocID="{11068FAE-081E-4983-8BE6-6BAC12269B8E}" presName="parTx" presStyleLbl="revTx" presStyleIdx="2" presStyleCnt="5">
        <dgm:presLayoutVars>
          <dgm:chMax val="0"/>
          <dgm:chPref val="0"/>
        </dgm:presLayoutVars>
      </dgm:prSet>
      <dgm:spPr/>
    </dgm:pt>
    <dgm:pt modelId="{49279DDC-6383-45BB-8FDA-AF99EBDA29D2}" type="pres">
      <dgm:prSet presAssocID="{DC6371D5-90B5-4891-B9C5-255583778019}" presName="sibTrans" presStyleCnt="0"/>
      <dgm:spPr/>
    </dgm:pt>
    <dgm:pt modelId="{6A119E11-5EF6-42D5-A631-F6A856A40ADC}" type="pres">
      <dgm:prSet presAssocID="{A72DED6D-DD99-4906-A1EA-E3FCF947606B}" presName="compNode" presStyleCnt="0"/>
      <dgm:spPr/>
    </dgm:pt>
    <dgm:pt modelId="{91299A82-A375-4277-8EFF-6AA5EE4408A8}" type="pres">
      <dgm:prSet presAssocID="{A72DED6D-DD99-4906-A1EA-E3FCF947606B}" presName="bgRect" presStyleLbl="bgShp" presStyleIdx="3" presStyleCnt="5"/>
      <dgm:spPr/>
    </dgm:pt>
    <dgm:pt modelId="{F1A5BBB7-53AE-4A09-ABDE-F09010105A3C}" type="pres">
      <dgm:prSet presAssocID="{A72DED6D-DD99-4906-A1EA-E3FCF947606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elo"/>
        </a:ext>
      </dgm:extLst>
    </dgm:pt>
    <dgm:pt modelId="{01D1DBE2-1546-4C8B-9E1D-F730D76458F6}" type="pres">
      <dgm:prSet presAssocID="{A72DED6D-DD99-4906-A1EA-E3FCF947606B}" presName="spaceRect" presStyleCnt="0"/>
      <dgm:spPr/>
    </dgm:pt>
    <dgm:pt modelId="{620B1F46-8A9C-440F-AA97-D0FA02D0EAB5}" type="pres">
      <dgm:prSet presAssocID="{A72DED6D-DD99-4906-A1EA-E3FCF947606B}" presName="parTx" presStyleLbl="revTx" presStyleIdx="3" presStyleCnt="5">
        <dgm:presLayoutVars>
          <dgm:chMax val="0"/>
          <dgm:chPref val="0"/>
        </dgm:presLayoutVars>
      </dgm:prSet>
      <dgm:spPr/>
    </dgm:pt>
    <dgm:pt modelId="{3D45AEDC-8BB1-4533-A876-35BC5515E4EC}" type="pres">
      <dgm:prSet presAssocID="{27F8C552-D637-4B3D-9564-D3754F097C1B}" presName="sibTrans" presStyleCnt="0"/>
      <dgm:spPr/>
    </dgm:pt>
    <dgm:pt modelId="{10371F63-5D93-4334-BEB4-8CBCBE7E1FC9}" type="pres">
      <dgm:prSet presAssocID="{E491273F-B603-44DF-A299-35701EB4EA81}" presName="compNode" presStyleCnt="0"/>
      <dgm:spPr/>
    </dgm:pt>
    <dgm:pt modelId="{6EEA97AF-F694-4AA8-B629-1DF6904650D2}" type="pres">
      <dgm:prSet presAssocID="{E491273F-B603-44DF-A299-35701EB4EA81}" presName="bgRect" presStyleLbl="bgShp" presStyleIdx="4" presStyleCnt="5"/>
      <dgm:spPr/>
    </dgm:pt>
    <dgm:pt modelId="{C931089C-EAC9-47FC-8B13-6775EC0267A2}" type="pres">
      <dgm:prSet presAssocID="{E491273F-B603-44DF-A299-35701EB4EA81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tecting Hand"/>
        </a:ext>
      </dgm:extLst>
    </dgm:pt>
    <dgm:pt modelId="{D7EB5FEC-68F6-4415-9BDC-6A1765448202}" type="pres">
      <dgm:prSet presAssocID="{E491273F-B603-44DF-A299-35701EB4EA81}" presName="spaceRect" presStyleCnt="0"/>
      <dgm:spPr/>
    </dgm:pt>
    <dgm:pt modelId="{E7ABD587-355B-4C65-AED3-A12C478DD91C}" type="pres">
      <dgm:prSet presAssocID="{E491273F-B603-44DF-A299-35701EB4EA8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D9ACA16-BF68-4812-8CB5-329FDC349591}" srcId="{AF2A445D-DD74-488A-8085-0C27AD4773C5}" destId="{11068FAE-081E-4983-8BE6-6BAC12269B8E}" srcOrd="2" destOrd="0" parTransId="{14CE095C-C1DF-4B9F-A830-90C7542E7CA8}" sibTransId="{DC6371D5-90B5-4891-B9C5-255583778019}"/>
    <dgm:cxn modelId="{8D103938-4FC3-4D78-9CE7-D14BA5916BB8}" type="presOf" srcId="{11068FAE-081E-4983-8BE6-6BAC12269B8E}" destId="{BE30566E-F741-4FC0-9418-F95B0F6D295B}" srcOrd="0" destOrd="0" presId="urn:microsoft.com/office/officeart/2018/2/layout/IconVerticalSolidList"/>
    <dgm:cxn modelId="{B917A84D-FCF8-4C32-A789-7423EC792DAF}" type="presOf" srcId="{AF2A445D-DD74-488A-8085-0C27AD4773C5}" destId="{F7AEDBE9-1C32-4361-A93D-A4BEE70BFB14}" srcOrd="0" destOrd="0" presId="urn:microsoft.com/office/officeart/2018/2/layout/IconVerticalSolidList"/>
    <dgm:cxn modelId="{1A90046E-21AA-4D63-BB44-396B15808902}" type="presOf" srcId="{4F310C82-5D58-4A7C-93DA-CBCD13CAFC3F}" destId="{F9B8B6A5-2CB4-4EAA-9ECA-0E8A5AC3BB80}" srcOrd="0" destOrd="0" presId="urn:microsoft.com/office/officeart/2018/2/layout/IconVerticalSolidList"/>
    <dgm:cxn modelId="{C808ED88-FDFC-4A42-9328-85AD18C491EF}" type="presOf" srcId="{E491273F-B603-44DF-A299-35701EB4EA81}" destId="{E7ABD587-355B-4C65-AED3-A12C478DD91C}" srcOrd="0" destOrd="0" presId="urn:microsoft.com/office/officeart/2018/2/layout/IconVerticalSolidList"/>
    <dgm:cxn modelId="{68572392-54F6-4D74-A6F7-CABE39819B03}" type="presOf" srcId="{A72DED6D-DD99-4906-A1EA-E3FCF947606B}" destId="{620B1F46-8A9C-440F-AA97-D0FA02D0EAB5}" srcOrd="0" destOrd="0" presId="urn:microsoft.com/office/officeart/2018/2/layout/IconVerticalSolidList"/>
    <dgm:cxn modelId="{F3C0CF94-ADC2-47AC-8049-3CF909D43665}" srcId="{AF2A445D-DD74-488A-8085-0C27AD4773C5}" destId="{4F310C82-5D58-4A7C-93DA-CBCD13CAFC3F}" srcOrd="0" destOrd="0" parTransId="{8EE47705-4B88-4091-9878-E1BB4A9A5EB7}" sibTransId="{CF69FE90-4177-485B-BEB1-37F710AEB377}"/>
    <dgm:cxn modelId="{9C9B8CA1-1A06-4272-B5F7-A2C25D4B7C14}" srcId="{AF2A445D-DD74-488A-8085-0C27AD4773C5}" destId="{E491273F-B603-44DF-A299-35701EB4EA81}" srcOrd="4" destOrd="0" parTransId="{348B1297-B55C-4887-8D35-B0566ABE0F98}" sibTransId="{4DF339AB-C884-46AA-84FD-86004A354C2B}"/>
    <dgm:cxn modelId="{FD6116AB-29E2-4925-8947-F448B907D32A}" type="presOf" srcId="{9E5F7F28-5DCA-4CA6-AE57-84A660A355A4}" destId="{BAD0D40E-1F91-4AC9-891A-381D8BB2E23F}" srcOrd="0" destOrd="0" presId="urn:microsoft.com/office/officeart/2018/2/layout/IconVerticalSolidList"/>
    <dgm:cxn modelId="{78E3C0B2-9EE0-479C-965C-B1F9C6C78214}" srcId="{AF2A445D-DD74-488A-8085-0C27AD4773C5}" destId="{9E5F7F28-5DCA-4CA6-AE57-84A660A355A4}" srcOrd="1" destOrd="0" parTransId="{8BF2E6A9-FAA0-4F7E-8B28-A9233DFAA4B9}" sibTransId="{5DB2F0FF-28B7-448C-9C85-B9A988A31EC9}"/>
    <dgm:cxn modelId="{E506FEE8-584B-4400-BC7E-A14571D9DE79}" srcId="{AF2A445D-DD74-488A-8085-0C27AD4773C5}" destId="{A72DED6D-DD99-4906-A1EA-E3FCF947606B}" srcOrd="3" destOrd="0" parTransId="{26BF161F-8FAA-4ED7-BD7A-7A6B84554590}" sibTransId="{27F8C552-D637-4B3D-9564-D3754F097C1B}"/>
    <dgm:cxn modelId="{535E4102-9807-42EC-AE50-A5D6B1911B04}" type="presParOf" srcId="{F7AEDBE9-1C32-4361-A93D-A4BEE70BFB14}" destId="{2804EB9D-0D59-4F44-8A17-C9CA97987BF3}" srcOrd="0" destOrd="0" presId="urn:microsoft.com/office/officeart/2018/2/layout/IconVerticalSolidList"/>
    <dgm:cxn modelId="{CAF2C2B4-F752-4EC4-9CDC-2DCA7A7D9A2B}" type="presParOf" srcId="{2804EB9D-0D59-4F44-8A17-C9CA97987BF3}" destId="{3F355A69-C01A-4311-9825-31295C6D5F17}" srcOrd="0" destOrd="0" presId="urn:microsoft.com/office/officeart/2018/2/layout/IconVerticalSolidList"/>
    <dgm:cxn modelId="{1D57F5C0-B45E-4011-B5F9-550C9084DD0E}" type="presParOf" srcId="{2804EB9D-0D59-4F44-8A17-C9CA97987BF3}" destId="{0AD3A341-DDB3-4C95-B049-D8500570F9F0}" srcOrd="1" destOrd="0" presId="urn:microsoft.com/office/officeart/2018/2/layout/IconVerticalSolidList"/>
    <dgm:cxn modelId="{75773E0B-D134-4376-9CA1-59F917F7364D}" type="presParOf" srcId="{2804EB9D-0D59-4F44-8A17-C9CA97987BF3}" destId="{7D5AEA93-7684-48F8-94E3-9CDE58F9B094}" srcOrd="2" destOrd="0" presId="urn:microsoft.com/office/officeart/2018/2/layout/IconVerticalSolidList"/>
    <dgm:cxn modelId="{A489D7D3-610D-4E39-A6F2-64CF39CF11B2}" type="presParOf" srcId="{2804EB9D-0D59-4F44-8A17-C9CA97987BF3}" destId="{F9B8B6A5-2CB4-4EAA-9ECA-0E8A5AC3BB80}" srcOrd="3" destOrd="0" presId="urn:microsoft.com/office/officeart/2018/2/layout/IconVerticalSolidList"/>
    <dgm:cxn modelId="{E6BEFBE7-B5C7-4422-B008-291265CABEF8}" type="presParOf" srcId="{F7AEDBE9-1C32-4361-A93D-A4BEE70BFB14}" destId="{62524B4A-9AA9-4BA8-A411-5870CFD4BF6D}" srcOrd="1" destOrd="0" presId="urn:microsoft.com/office/officeart/2018/2/layout/IconVerticalSolidList"/>
    <dgm:cxn modelId="{68F944DE-AE35-45DA-82CB-245AC6692974}" type="presParOf" srcId="{F7AEDBE9-1C32-4361-A93D-A4BEE70BFB14}" destId="{396675E7-C5EE-40F0-B724-F6206BBD4D76}" srcOrd="2" destOrd="0" presId="urn:microsoft.com/office/officeart/2018/2/layout/IconVerticalSolidList"/>
    <dgm:cxn modelId="{A4CCB80F-ADF9-419B-9FA0-F21E2359D089}" type="presParOf" srcId="{396675E7-C5EE-40F0-B724-F6206BBD4D76}" destId="{AB9D90F9-AE6F-42AD-B892-84F839F5655E}" srcOrd="0" destOrd="0" presId="urn:microsoft.com/office/officeart/2018/2/layout/IconVerticalSolidList"/>
    <dgm:cxn modelId="{87C85688-BC78-4A96-B10A-BECB3CE5DA81}" type="presParOf" srcId="{396675E7-C5EE-40F0-B724-F6206BBD4D76}" destId="{07529AED-AE3C-4B33-9AF9-AC0018F367BE}" srcOrd="1" destOrd="0" presId="urn:microsoft.com/office/officeart/2018/2/layout/IconVerticalSolidList"/>
    <dgm:cxn modelId="{E8FE4909-226E-4B2E-A270-902BFB8F4DD8}" type="presParOf" srcId="{396675E7-C5EE-40F0-B724-F6206BBD4D76}" destId="{427D1AD4-D4B1-427C-8F5F-73622FAFA25E}" srcOrd="2" destOrd="0" presId="urn:microsoft.com/office/officeart/2018/2/layout/IconVerticalSolidList"/>
    <dgm:cxn modelId="{33A5BC39-C578-45C0-9842-1E7DB3B38172}" type="presParOf" srcId="{396675E7-C5EE-40F0-B724-F6206BBD4D76}" destId="{BAD0D40E-1F91-4AC9-891A-381D8BB2E23F}" srcOrd="3" destOrd="0" presId="urn:microsoft.com/office/officeart/2018/2/layout/IconVerticalSolidList"/>
    <dgm:cxn modelId="{D40296C9-EF26-4E68-9B4B-0CF52262AC02}" type="presParOf" srcId="{F7AEDBE9-1C32-4361-A93D-A4BEE70BFB14}" destId="{1A3C737C-6E64-432D-8815-6DF822B50C6C}" srcOrd="3" destOrd="0" presId="urn:microsoft.com/office/officeart/2018/2/layout/IconVerticalSolidList"/>
    <dgm:cxn modelId="{015BFDDE-D1CC-4D97-A04A-2621F0BF67DC}" type="presParOf" srcId="{F7AEDBE9-1C32-4361-A93D-A4BEE70BFB14}" destId="{E8325E6F-4AA3-4DD8-89DB-C2BDEA6741EF}" srcOrd="4" destOrd="0" presId="urn:microsoft.com/office/officeart/2018/2/layout/IconVerticalSolidList"/>
    <dgm:cxn modelId="{D17182AA-D478-4C34-9BED-C9278AD12F8E}" type="presParOf" srcId="{E8325E6F-4AA3-4DD8-89DB-C2BDEA6741EF}" destId="{5530215A-6E1C-444B-B37C-95684DADD611}" srcOrd="0" destOrd="0" presId="urn:microsoft.com/office/officeart/2018/2/layout/IconVerticalSolidList"/>
    <dgm:cxn modelId="{B1BCB8F6-7561-4F40-8419-9B46C294350C}" type="presParOf" srcId="{E8325E6F-4AA3-4DD8-89DB-C2BDEA6741EF}" destId="{FCCDFB4B-AC89-4059-A0BA-7653F8450910}" srcOrd="1" destOrd="0" presId="urn:microsoft.com/office/officeart/2018/2/layout/IconVerticalSolidList"/>
    <dgm:cxn modelId="{415DFF12-BEEF-475B-99DA-042CF1EB08D0}" type="presParOf" srcId="{E8325E6F-4AA3-4DD8-89DB-C2BDEA6741EF}" destId="{299F3330-F0B2-4948-BA8D-EAE6D154963A}" srcOrd="2" destOrd="0" presId="urn:microsoft.com/office/officeart/2018/2/layout/IconVerticalSolidList"/>
    <dgm:cxn modelId="{197475EC-BB4C-4273-8BDB-048CDE5E906F}" type="presParOf" srcId="{E8325E6F-4AA3-4DD8-89DB-C2BDEA6741EF}" destId="{BE30566E-F741-4FC0-9418-F95B0F6D295B}" srcOrd="3" destOrd="0" presId="urn:microsoft.com/office/officeart/2018/2/layout/IconVerticalSolidList"/>
    <dgm:cxn modelId="{0E142C8B-BDC1-4A3C-90CD-547DB75B3EFB}" type="presParOf" srcId="{F7AEDBE9-1C32-4361-A93D-A4BEE70BFB14}" destId="{49279DDC-6383-45BB-8FDA-AF99EBDA29D2}" srcOrd="5" destOrd="0" presId="urn:microsoft.com/office/officeart/2018/2/layout/IconVerticalSolidList"/>
    <dgm:cxn modelId="{1BDBF5D9-5CBD-409D-B89D-89C781466AE5}" type="presParOf" srcId="{F7AEDBE9-1C32-4361-A93D-A4BEE70BFB14}" destId="{6A119E11-5EF6-42D5-A631-F6A856A40ADC}" srcOrd="6" destOrd="0" presId="urn:microsoft.com/office/officeart/2018/2/layout/IconVerticalSolidList"/>
    <dgm:cxn modelId="{EB570A7A-8EC7-4A3D-8773-35BC225B21FE}" type="presParOf" srcId="{6A119E11-5EF6-42D5-A631-F6A856A40ADC}" destId="{91299A82-A375-4277-8EFF-6AA5EE4408A8}" srcOrd="0" destOrd="0" presId="urn:microsoft.com/office/officeart/2018/2/layout/IconVerticalSolidList"/>
    <dgm:cxn modelId="{5F3E2EF6-15A2-4955-A200-7E0BA496C34B}" type="presParOf" srcId="{6A119E11-5EF6-42D5-A631-F6A856A40ADC}" destId="{F1A5BBB7-53AE-4A09-ABDE-F09010105A3C}" srcOrd="1" destOrd="0" presId="urn:microsoft.com/office/officeart/2018/2/layout/IconVerticalSolidList"/>
    <dgm:cxn modelId="{9CF099F5-049B-4874-A656-AD823D3143C1}" type="presParOf" srcId="{6A119E11-5EF6-42D5-A631-F6A856A40ADC}" destId="{01D1DBE2-1546-4C8B-9E1D-F730D76458F6}" srcOrd="2" destOrd="0" presId="urn:microsoft.com/office/officeart/2018/2/layout/IconVerticalSolidList"/>
    <dgm:cxn modelId="{9F5DC15B-4F27-4B2C-904E-88E54155C9DB}" type="presParOf" srcId="{6A119E11-5EF6-42D5-A631-F6A856A40ADC}" destId="{620B1F46-8A9C-440F-AA97-D0FA02D0EAB5}" srcOrd="3" destOrd="0" presId="urn:microsoft.com/office/officeart/2018/2/layout/IconVerticalSolidList"/>
    <dgm:cxn modelId="{65445AEB-CFA7-4295-8FAD-C81D80C3A675}" type="presParOf" srcId="{F7AEDBE9-1C32-4361-A93D-A4BEE70BFB14}" destId="{3D45AEDC-8BB1-4533-A876-35BC5515E4EC}" srcOrd="7" destOrd="0" presId="urn:microsoft.com/office/officeart/2018/2/layout/IconVerticalSolidList"/>
    <dgm:cxn modelId="{533B6323-6EF8-4E20-A5CD-A3E2C8CE05F9}" type="presParOf" srcId="{F7AEDBE9-1C32-4361-A93D-A4BEE70BFB14}" destId="{10371F63-5D93-4334-BEB4-8CBCBE7E1FC9}" srcOrd="8" destOrd="0" presId="urn:microsoft.com/office/officeart/2018/2/layout/IconVerticalSolidList"/>
    <dgm:cxn modelId="{1FED6DFA-6A09-4744-BEC4-FDD8E68FDE5F}" type="presParOf" srcId="{10371F63-5D93-4334-BEB4-8CBCBE7E1FC9}" destId="{6EEA97AF-F694-4AA8-B629-1DF6904650D2}" srcOrd="0" destOrd="0" presId="urn:microsoft.com/office/officeart/2018/2/layout/IconVerticalSolidList"/>
    <dgm:cxn modelId="{2720DD4A-08A8-4561-9587-336440101FB5}" type="presParOf" srcId="{10371F63-5D93-4334-BEB4-8CBCBE7E1FC9}" destId="{C931089C-EAC9-47FC-8B13-6775EC0267A2}" srcOrd="1" destOrd="0" presId="urn:microsoft.com/office/officeart/2018/2/layout/IconVerticalSolidList"/>
    <dgm:cxn modelId="{4208C01E-98E9-41AA-87D7-88D1BF53D636}" type="presParOf" srcId="{10371F63-5D93-4334-BEB4-8CBCBE7E1FC9}" destId="{D7EB5FEC-68F6-4415-9BDC-6A1765448202}" srcOrd="2" destOrd="0" presId="urn:microsoft.com/office/officeart/2018/2/layout/IconVerticalSolidList"/>
    <dgm:cxn modelId="{7563B286-19DB-4408-84B5-72862F441DBC}" type="presParOf" srcId="{10371F63-5D93-4334-BEB4-8CBCBE7E1FC9}" destId="{E7ABD587-355B-4C65-AED3-A12C478DD91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232D99-C8D6-4E45-B8D0-3F5F612F0774}" type="doc">
      <dgm:prSet loTypeId="urn:microsoft.com/office/officeart/2018/2/layout/IconVerticalSolidList" loCatId="icon" qsTypeId="urn:microsoft.com/office/officeart/2005/8/quickstyle/simple1#12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74537BFD-A670-4073-ACF0-73E7166B9BC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Passamos a </a:t>
          </a:r>
          <a:r>
            <a:rPr lang="pt-BR"/>
            <a:t>conhecer as decisões do Judiciário que os REFISES impediam;</a:t>
          </a:r>
          <a:endParaRPr lang="en-US"/>
        </a:p>
      </dgm:t>
    </dgm:pt>
    <dgm:pt modelId="{F1505D84-70C5-46FE-B773-FE63AC09BF2C}" type="parTrans" cxnId="{5B37EE34-E1C0-46E3-8374-86B6BC459798}">
      <dgm:prSet/>
      <dgm:spPr/>
      <dgm:t>
        <a:bodyPr/>
        <a:lstStyle/>
        <a:p>
          <a:endParaRPr lang="en-US"/>
        </a:p>
      </dgm:t>
    </dgm:pt>
    <dgm:pt modelId="{EA634CCD-3A9A-4B56-8E6E-DD9207C69912}" type="sibTrans" cxnId="{5B37EE34-E1C0-46E3-8374-86B6BC459798}">
      <dgm:prSet/>
      <dgm:spPr/>
      <dgm:t>
        <a:bodyPr/>
        <a:lstStyle/>
        <a:p>
          <a:endParaRPr lang="en-US"/>
        </a:p>
      </dgm:t>
    </dgm:pt>
    <dgm:pt modelId="{DB57C6EF-59DA-40DC-B7F5-1B032A160A88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Fim e retorno do voto de qualidade (Bolsonaro x Lula);</a:t>
          </a:r>
          <a:endParaRPr lang="en-US"/>
        </a:p>
      </dgm:t>
    </dgm:pt>
    <dgm:pt modelId="{3BEA70F9-9128-48F9-827C-90377AB75ADE}" type="parTrans" cxnId="{DE38E79F-6DFF-4209-A057-B7A74C5BA330}">
      <dgm:prSet/>
      <dgm:spPr/>
      <dgm:t>
        <a:bodyPr/>
        <a:lstStyle/>
        <a:p>
          <a:endParaRPr lang="en-US"/>
        </a:p>
      </dgm:t>
    </dgm:pt>
    <dgm:pt modelId="{E1381959-4DA0-4EDC-8DF4-7FC61BB9E16E}" type="sibTrans" cxnId="{DE38E79F-6DFF-4209-A057-B7A74C5BA330}">
      <dgm:prSet/>
      <dgm:spPr/>
      <dgm:t>
        <a:bodyPr/>
        <a:lstStyle/>
        <a:p>
          <a:endParaRPr lang="en-US"/>
        </a:p>
      </dgm:t>
    </dgm:pt>
    <dgm:pt modelId="{46295E4E-1AE6-4EA9-88CB-0688D3732B2A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Flexibilidade muito maior;</a:t>
          </a:r>
          <a:endParaRPr lang="en-US"/>
        </a:p>
      </dgm:t>
    </dgm:pt>
    <dgm:pt modelId="{EE3BBACA-BC2E-42E6-994C-D5D6FAAAE95A}" type="parTrans" cxnId="{1947EB75-F79A-4F2E-B59C-C852575FB56C}">
      <dgm:prSet/>
      <dgm:spPr/>
      <dgm:t>
        <a:bodyPr/>
        <a:lstStyle/>
        <a:p>
          <a:endParaRPr lang="en-US"/>
        </a:p>
      </dgm:t>
    </dgm:pt>
    <dgm:pt modelId="{5513F201-CB97-4D09-A196-8A37621A5534}" type="sibTrans" cxnId="{1947EB75-F79A-4F2E-B59C-C852575FB56C}">
      <dgm:prSet/>
      <dgm:spPr/>
      <dgm:t>
        <a:bodyPr/>
        <a:lstStyle/>
        <a:p>
          <a:endParaRPr lang="en-US"/>
        </a:p>
      </dgm:t>
    </dgm:pt>
    <dgm:pt modelId="{1CDCCEFA-CF84-47C5-A0B3-125A4E363B3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Decisões favoráveis do STF e nova compreensão da norma ante elisiva (ADI 2.466/2022);</a:t>
          </a:r>
          <a:endParaRPr lang="en-US"/>
        </a:p>
      </dgm:t>
    </dgm:pt>
    <dgm:pt modelId="{B55509BA-773C-49EF-AF5B-9179E0EB107D}" type="parTrans" cxnId="{2BF27FA9-2B82-432E-A484-8989FE0F4123}">
      <dgm:prSet/>
      <dgm:spPr/>
      <dgm:t>
        <a:bodyPr/>
        <a:lstStyle/>
        <a:p>
          <a:endParaRPr lang="en-US"/>
        </a:p>
      </dgm:t>
    </dgm:pt>
    <dgm:pt modelId="{275B56FD-2549-4955-875D-793DF5BC656A}" type="sibTrans" cxnId="{2BF27FA9-2B82-432E-A484-8989FE0F4123}">
      <dgm:prSet/>
      <dgm:spPr/>
      <dgm:t>
        <a:bodyPr/>
        <a:lstStyle/>
        <a:p>
          <a:endParaRPr lang="en-US"/>
        </a:p>
      </dgm:t>
    </dgm:pt>
    <dgm:pt modelId="{BB2F72E6-099D-48B1-9265-956D32B543A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Apenas atos dissimulados ou com ocultação do fato gerador poderiam ser invalidados.</a:t>
          </a:r>
          <a:endParaRPr lang="en-US"/>
        </a:p>
      </dgm:t>
    </dgm:pt>
    <dgm:pt modelId="{DF02B3BC-F114-4001-979D-E7AE615F3045}" type="parTrans" cxnId="{5F51BAD6-B140-461E-8136-1C8FACDA7C78}">
      <dgm:prSet/>
      <dgm:spPr/>
      <dgm:t>
        <a:bodyPr/>
        <a:lstStyle/>
        <a:p>
          <a:endParaRPr lang="en-US"/>
        </a:p>
      </dgm:t>
    </dgm:pt>
    <dgm:pt modelId="{602E0E79-418F-4215-83B1-A2E110255BC2}" type="sibTrans" cxnId="{5F51BAD6-B140-461E-8136-1C8FACDA7C78}">
      <dgm:prSet/>
      <dgm:spPr/>
      <dgm:t>
        <a:bodyPr/>
        <a:lstStyle/>
        <a:p>
          <a:endParaRPr lang="en-US"/>
        </a:p>
      </dgm:t>
    </dgm:pt>
    <dgm:pt modelId="{DCE21554-731F-4B38-9B87-881B0C63C075}" type="pres">
      <dgm:prSet presAssocID="{B2232D99-C8D6-4E45-B8D0-3F5F612F0774}" presName="root" presStyleCnt="0">
        <dgm:presLayoutVars>
          <dgm:dir/>
          <dgm:resizeHandles val="exact"/>
        </dgm:presLayoutVars>
      </dgm:prSet>
      <dgm:spPr/>
    </dgm:pt>
    <dgm:pt modelId="{621D01E2-0628-442F-897C-D148B09A0228}" type="pres">
      <dgm:prSet presAssocID="{74537BFD-A670-4073-ACF0-73E7166B9BCB}" presName="compNode" presStyleCnt="0"/>
      <dgm:spPr/>
    </dgm:pt>
    <dgm:pt modelId="{93696D49-19CF-4728-A041-60EF9DBEE686}" type="pres">
      <dgm:prSet presAssocID="{74537BFD-A670-4073-ACF0-73E7166B9BCB}" presName="bgRect" presStyleLbl="bgShp" presStyleIdx="0" presStyleCnt="5"/>
      <dgm:spPr/>
    </dgm:pt>
    <dgm:pt modelId="{FA367615-BF2B-4272-A2F7-B026282B1789}" type="pres">
      <dgm:prSet presAssocID="{74537BFD-A670-4073-ACF0-73E7166B9BCB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iz"/>
        </a:ext>
      </dgm:extLst>
    </dgm:pt>
    <dgm:pt modelId="{872A7E76-8F27-4B40-951A-2246139D0CE7}" type="pres">
      <dgm:prSet presAssocID="{74537BFD-A670-4073-ACF0-73E7166B9BCB}" presName="spaceRect" presStyleCnt="0"/>
      <dgm:spPr/>
    </dgm:pt>
    <dgm:pt modelId="{D689E700-466B-4BF8-9F1C-C2665C7A070F}" type="pres">
      <dgm:prSet presAssocID="{74537BFD-A670-4073-ACF0-73E7166B9BCB}" presName="parTx" presStyleLbl="revTx" presStyleIdx="0" presStyleCnt="5">
        <dgm:presLayoutVars>
          <dgm:chMax val="0"/>
          <dgm:chPref val="0"/>
        </dgm:presLayoutVars>
      </dgm:prSet>
      <dgm:spPr/>
    </dgm:pt>
    <dgm:pt modelId="{7CD9ED54-E1F2-42A0-8E80-BC68C4FF8F18}" type="pres">
      <dgm:prSet presAssocID="{EA634CCD-3A9A-4B56-8E6E-DD9207C69912}" presName="sibTrans" presStyleCnt="0"/>
      <dgm:spPr/>
    </dgm:pt>
    <dgm:pt modelId="{9EDF4749-5B6E-4385-AB14-0CD91DF33265}" type="pres">
      <dgm:prSet presAssocID="{DB57C6EF-59DA-40DC-B7F5-1B032A160A88}" presName="compNode" presStyleCnt="0"/>
      <dgm:spPr/>
    </dgm:pt>
    <dgm:pt modelId="{FF0398DB-DCC1-4236-ADEF-C98B0F972037}" type="pres">
      <dgm:prSet presAssocID="{DB57C6EF-59DA-40DC-B7F5-1B032A160A88}" presName="bgRect" presStyleLbl="bgShp" presStyleIdx="1" presStyleCnt="5"/>
      <dgm:spPr/>
    </dgm:pt>
    <dgm:pt modelId="{FA73A0FB-78A2-48D8-8330-0A4577D0BA12}" type="pres">
      <dgm:prSet presAssocID="{DB57C6EF-59DA-40DC-B7F5-1B032A160A88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ubarão"/>
        </a:ext>
      </dgm:extLst>
    </dgm:pt>
    <dgm:pt modelId="{E0B49CEA-551F-431B-A1CD-97FD94D356EF}" type="pres">
      <dgm:prSet presAssocID="{DB57C6EF-59DA-40DC-B7F5-1B032A160A88}" presName="spaceRect" presStyleCnt="0"/>
      <dgm:spPr/>
    </dgm:pt>
    <dgm:pt modelId="{A6B86AAA-39C5-40E1-9E1D-E063B281D691}" type="pres">
      <dgm:prSet presAssocID="{DB57C6EF-59DA-40DC-B7F5-1B032A160A88}" presName="parTx" presStyleLbl="revTx" presStyleIdx="1" presStyleCnt="5">
        <dgm:presLayoutVars>
          <dgm:chMax val="0"/>
          <dgm:chPref val="0"/>
        </dgm:presLayoutVars>
      </dgm:prSet>
      <dgm:spPr/>
    </dgm:pt>
    <dgm:pt modelId="{F0E395BF-C46E-40C8-8E25-7BF4BE00C5D0}" type="pres">
      <dgm:prSet presAssocID="{E1381959-4DA0-4EDC-8DF4-7FC61BB9E16E}" presName="sibTrans" presStyleCnt="0"/>
      <dgm:spPr/>
    </dgm:pt>
    <dgm:pt modelId="{A1733309-DB1E-44D2-B07A-FDC79091584C}" type="pres">
      <dgm:prSet presAssocID="{46295E4E-1AE6-4EA9-88CB-0688D3732B2A}" presName="compNode" presStyleCnt="0"/>
      <dgm:spPr/>
    </dgm:pt>
    <dgm:pt modelId="{7F9088FA-04C1-4EF3-BA74-4C6B60D6A514}" type="pres">
      <dgm:prSet presAssocID="{46295E4E-1AE6-4EA9-88CB-0688D3732B2A}" presName="bgRect" presStyleLbl="bgShp" presStyleIdx="2" presStyleCnt="5"/>
      <dgm:spPr/>
    </dgm:pt>
    <dgm:pt modelId="{6E5D2BF2-3504-4BEA-95C7-93B019A8370E}" type="pres">
      <dgm:prSet presAssocID="{46295E4E-1AE6-4EA9-88CB-0688D3732B2A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scle Arm"/>
        </a:ext>
      </dgm:extLst>
    </dgm:pt>
    <dgm:pt modelId="{E2357C7C-7517-4165-BDBE-B032E59270C6}" type="pres">
      <dgm:prSet presAssocID="{46295E4E-1AE6-4EA9-88CB-0688D3732B2A}" presName="spaceRect" presStyleCnt="0"/>
      <dgm:spPr/>
    </dgm:pt>
    <dgm:pt modelId="{F7E5C648-B0BD-4C65-9554-352676D00318}" type="pres">
      <dgm:prSet presAssocID="{46295E4E-1AE6-4EA9-88CB-0688D3732B2A}" presName="parTx" presStyleLbl="revTx" presStyleIdx="2" presStyleCnt="5">
        <dgm:presLayoutVars>
          <dgm:chMax val="0"/>
          <dgm:chPref val="0"/>
        </dgm:presLayoutVars>
      </dgm:prSet>
      <dgm:spPr/>
    </dgm:pt>
    <dgm:pt modelId="{6DE8BDB6-2D9B-4801-80D6-BA6C0BB17E15}" type="pres">
      <dgm:prSet presAssocID="{5513F201-CB97-4D09-A196-8A37621A5534}" presName="sibTrans" presStyleCnt="0"/>
      <dgm:spPr/>
    </dgm:pt>
    <dgm:pt modelId="{64331276-5440-45E2-BBBD-FDD0B799E337}" type="pres">
      <dgm:prSet presAssocID="{1CDCCEFA-CF84-47C5-A0B3-125A4E363B34}" presName="compNode" presStyleCnt="0"/>
      <dgm:spPr/>
    </dgm:pt>
    <dgm:pt modelId="{7DEAF5A9-C529-4380-A693-AE277613B932}" type="pres">
      <dgm:prSet presAssocID="{1CDCCEFA-CF84-47C5-A0B3-125A4E363B34}" presName="bgRect" presStyleLbl="bgShp" presStyleIdx="3" presStyleCnt="5"/>
      <dgm:spPr/>
    </dgm:pt>
    <dgm:pt modelId="{07A78F3D-6010-4A51-A30B-AB19954F9EDE}" type="pres">
      <dgm:prSet presAssocID="{1CDCCEFA-CF84-47C5-A0B3-125A4E363B34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EFDE5100-2A30-4A90-8FFD-5CDEC143ADAA}" type="pres">
      <dgm:prSet presAssocID="{1CDCCEFA-CF84-47C5-A0B3-125A4E363B34}" presName="spaceRect" presStyleCnt="0"/>
      <dgm:spPr/>
    </dgm:pt>
    <dgm:pt modelId="{3FCEBDE5-3825-47DA-A952-C12C65BEFE8A}" type="pres">
      <dgm:prSet presAssocID="{1CDCCEFA-CF84-47C5-A0B3-125A4E363B34}" presName="parTx" presStyleLbl="revTx" presStyleIdx="3" presStyleCnt="5">
        <dgm:presLayoutVars>
          <dgm:chMax val="0"/>
          <dgm:chPref val="0"/>
        </dgm:presLayoutVars>
      </dgm:prSet>
      <dgm:spPr/>
    </dgm:pt>
    <dgm:pt modelId="{78C9D22F-FFAF-4A38-A128-CB8538C3CFB6}" type="pres">
      <dgm:prSet presAssocID="{275B56FD-2549-4955-875D-793DF5BC656A}" presName="sibTrans" presStyleCnt="0"/>
      <dgm:spPr/>
    </dgm:pt>
    <dgm:pt modelId="{1190D0DE-3068-4889-AEDB-23FB76D5173A}" type="pres">
      <dgm:prSet presAssocID="{BB2F72E6-099D-48B1-9265-956D32B543AF}" presName="compNode" presStyleCnt="0"/>
      <dgm:spPr/>
    </dgm:pt>
    <dgm:pt modelId="{519288C6-D21B-4479-98AA-292D0F69C6B8}" type="pres">
      <dgm:prSet presAssocID="{BB2F72E6-099D-48B1-9265-956D32B543AF}" presName="bgRect" presStyleLbl="bgShp" presStyleIdx="4" presStyleCnt="5"/>
      <dgm:spPr/>
    </dgm:pt>
    <dgm:pt modelId="{BB6BF6FD-12D3-4313-9585-3BAABF755E78}" type="pres">
      <dgm:prSet presAssocID="{BB2F72E6-099D-48B1-9265-956D32B543A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tricista"/>
        </a:ext>
      </dgm:extLst>
    </dgm:pt>
    <dgm:pt modelId="{7010BA8A-BFB2-4FEA-A357-C441AEF864F7}" type="pres">
      <dgm:prSet presAssocID="{BB2F72E6-099D-48B1-9265-956D32B543AF}" presName="spaceRect" presStyleCnt="0"/>
      <dgm:spPr/>
    </dgm:pt>
    <dgm:pt modelId="{7BA446A5-04DC-418F-A96C-244887BD6A56}" type="pres">
      <dgm:prSet presAssocID="{BB2F72E6-099D-48B1-9265-956D32B543A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8BC1418-FCF3-447C-B03A-002441BBFE84}" type="presOf" srcId="{BB2F72E6-099D-48B1-9265-956D32B543AF}" destId="{7BA446A5-04DC-418F-A96C-244887BD6A56}" srcOrd="0" destOrd="0" presId="urn:microsoft.com/office/officeart/2018/2/layout/IconVerticalSolidList"/>
    <dgm:cxn modelId="{11F23C25-826A-4901-A927-44C5ED125A63}" type="presOf" srcId="{74537BFD-A670-4073-ACF0-73E7166B9BCB}" destId="{D689E700-466B-4BF8-9F1C-C2665C7A070F}" srcOrd="0" destOrd="0" presId="urn:microsoft.com/office/officeart/2018/2/layout/IconVerticalSolidList"/>
    <dgm:cxn modelId="{5B37EE34-E1C0-46E3-8374-86B6BC459798}" srcId="{B2232D99-C8D6-4E45-B8D0-3F5F612F0774}" destId="{74537BFD-A670-4073-ACF0-73E7166B9BCB}" srcOrd="0" destOrd="0" parTransId="{F1505D84-70C5-46FE-B773-FE63AC09BF2C}" sibTransId="{EA634CCD-3A9A-4B56-8E6E-DD9207C69912}"/>
    <dgm:cxn modelId="{D5A07B40-00A4-46EF-80FD-2CAA35217940}" type="presOf" srcId="{1CDCCEFA-CF84-47C5-A0B3-125A4E363B34}" destId="{3FCEBDE5-3825-47DA-A952-C12C65BEFE8A}" srcOrd="0" destOrd="0" presId="urn:microsoft.com/office/officeart/2018/2/layout/IconVerticalSolidList"/>
    <dgm:cxn modelId="{4D226F48-9D9E-469A-B530-79D3385F12B3}" type="presOf" srcId="{B2232D99-C8D6-4E45-B8D0-3F5F612F0774}" destId="{DCE21554-731F-4B38-9B87-881B0C63C075}" srcOrd="0" destOrd="0" presId="urn:microsoft.com/office/officeart/2018/2/layout/IconVerticalSolidList"/>
    <dgm:cxn modelId="{1947EB75-F79A-4F2E-B59C-C852575FB56C}" srcId="{B2232D99-C8D6-4E45-B8D0-3F5F612F0774}" destId="{46295E4E-1AE6-4EA9-88CB-0688D3732B2A}" srcOrd="2" destOrd="0" parTransId="{EE3BBACA-BC2E-42E6-994C-D5D6FAAAE95A}" sibTransId="{5513F201-CB97-4D09-A196-8A37621A5534}"/>
    <dgm:cxn modelId="{5AC9F097-2CE8-4B56-808A-E701D11BB5BB}" type="presOf" srcId="{46295E4E-1AE6-4EA9-88CB-0688D3732B2A}" destId="{F7E5C648-B0BD-4C65-9554-352676D00318}" srcOrd="0" destOrd="0" presId="urn:microsoft.com/office/officeart/2018/2/layout/IconVerticalSolidList"/>
    <dgm:cxn modelId="{DE38E79F-6DFF-4209-A057-B7A74C5BA330}" srcId="{B2232D99-C8D6-4E45-B8D0-3F5F612F0774}" destId="{DB57C6EF-59DA-40DC-B7F5-1B032A160A88}" srcOrd="1" destOrd="0" parTransId="{3BEA70F9-9128-48F9-827C-90377AB75ADE}" sibTransId="{E1381959-4DA0-4EDC-8DF4-7FC61BB9E16E}"/>
    <dgm:cxn modelId="{E92D02A6-56F4-48F5-955D-013A34C6F127}" type="presOf" srcId="{DB57C6EF-59DA-40DC-B7F5-1B032A160A88}" destId="{A6B86AAA-39C5-40E1-9E1D-E063B281D691}" srcOrd="0" destOrd="0" presId="urn:microsoft.com/office/officeart/2018/2/layout/IconVerticalSolidList"/>
    <dgm:cxn modelId="{2BF27FA9-2B82-432E-A484-8989FE0F4123}" srcId="{B2232D99-C8D6-4E45-B8D0-3F5F612F0774}" destId="{1CDCCEFA-CF84-47C5-A0B3-125A4E363B34}" srcOrd="3" destOrd="0" parTransId="{B55509BA-773C-49EF-AF5B-9179E0EB107D}" sibTransId="{275B56FD-2549-4955-875D-793DF5BC656A}"/>
    <dgm:cxn modelId="{5F51BAD6-B140-461E-8136-1C8FACDA7C78}" srcId="{B2232D99-C8D6-4E45-B8D0-3F5F612F0774}" destId="{BB2F72E6-099D-48B1-9265-956D32B543AF}" srcOrd="4" destOrd="0" parTransId="{DF02B3BC-F114-4001-979D-E7AE615F3045}" sibTransId="{602E0E79-418F-4215-83B1-A2E110255BC2}"/>
    <dgm:cxn modelId="{D89236B3-D3E8-4384-9FD2-8A67953F2129}" type="presParOf" srcId="{DCE21554-731F-4B38-9B87-881B0C63C075}" destId="{621D01E2-0628-442F-897C-D148B09A0228}" srcOrd="0" destOrd="0" presId="urn:microsoft.com/office/officeart/2018/2/layout/IconVerticalSolidList"/>
    <dgm:cxn modelId="{36B6FCE8-F40D-4B16-966F-51066AF84384}" type="presParOf" srcId="{621D01E2-0628-442F-897C-D148B09A0228}" destId="{93696D49-19CF-4728-A041-60EF9DBEE686}" srcOrd="0" destOrd="0" presId="urn:microsoft.com/office/officeart/2018/2/layout/IconVerticalSolidList"/>
    <dgm:cxn modelId="{C252EAC5-EF4F-457E-938A-43344AE78FB9}" type="presParOf" srcId="{621D01E2-0628-442F-897C-D148B09A0228}" destId="{FA367615-BF2B-4272-A2F7-B026282B1789}" srcOrd="1" destOrd="0" presId="urn:microsoft.com/office/officeart/2018/2/layout/IconVerticalSolidList"/>
    <dgm:cxn modelId="{E98E89B5-76BA-4D22-AB0F-91C0488E85D8}" type="presParOf" srcId="{621D01E2-0628-442F-897C-D148B09A0228}" destId="{872A7E76-8F27-4B40-951A-2246139D0CE7}" srcOrd="2" destOrd="0" presId="urn:microsoft.com/office/officeart/2018/2/layout/IconVerticalSolidList"/>
    <dgm:cxn modelId="{16003FF8-5477-4E79-80B9-024408E8BC61}" type="presParOf" srcId="{621D01E2-0628-442F-897C-D148B09A0228}" destId="{D689E700-466B-4BF8-9F1C-C2665C7A070F}" srcOrd="3" destOrd="0" presId="urn:microsoft.com/office/officeart/2018/2/layout/IconVerticalSolidList"/>
    <dgm:cxn modelId="{C97C4606-8254-4B55-9AB8-49B373857092}" type="presParOf" srcId="{DCE21554-731F-4B38-9B87-881B0C63C075}" destId="{7CD9ED54-E1F2-42A0-8E80-BC68C4FF8F18}" srcOrd="1" destOrd="0" presId="urn:microsoft.com/office/officeart/2018/2/layout/IconVerticalSolidList"/>
    <dgm:cxn modelId="{7E43397C-98D4-4FAE-9457-F70FAFDA79DD}" type="presParOf" srcId="{DCE21554-731F-4B38-9B87-881B0C63C075}" destId="{9EDF4749-5B6E-4385-AB14-0CD91DF33265}" srcOrd="2" destOrd="0" presId="urn:microsoft.com/office/officeart/2018/2/layout/IconVerticalSolidList"/>
    <dgm:cxn modelId="{E857AB5C-DC84-471F-B4A9-BDDA207E6761}" type="presParOf" srcId="{9EDF4749-5B6E-4385-AB14-0CD91DF33265}" destId="{FF0398DB-DCC1-4236-ADEF-C98B0F972037}" srcOrd="0" destOrd="0" presId="urn:microsoft.com/office/officeart/2018/2/layout/IconVerticalSolidList"/>
    <dgm:cxn modelId="{18F217C5-A6C2-42D6-A762-483C9B3FA4FA}" type="presParOf" srcId="{9EDF4749-5B6E-4385-AB14-0CD91DF33265}" destId="{FA73A0FB-78A2-48D8-8330-0A4577D0BA12}" srcOrd="1" destOrd="0" presId="urn:microsoft.com/office/officeart/2018/2/layout/IconVerticalSolidList"/>
    <dgm:cxn modelId="{EF0A775C-1DEC-4C5D-91A4-D542F884BDD8}" type="presParOf" srcId="{9EDF4749-5B6E-4385-AB14-0CD91DF33265}" destId="{E0B49CEA-551F-431B-A1CD-97FD94D356EF}" srcOrd="2" destOrd="0" presId="urn:microsoft.com/office/officeart/2018/2/layout/IconVerticalSolidList"/>
    <dgm:cxn modelId="{113995A1-6399-4429-BF54-58C93642B335}" type="presParOf" srcId="{9EDF4749-5B6E-4385-AB14-0CD91DF33265}" destId="{A6B86AAA-39C5-40E1-9E1D-E063B281D691}" srcOrd="3" destOrd="0" presId="urn:microsoft.com/office/officeart/2018/2/layout/IconVerticalSolidList"/>
    <dgm:cxn modelId="{5862B4B4-FA45-4B9E-93FA-2BCB0E83FCF7}" type="presParOf" srcId="{DCE21554-731F-4B38-9B87-881B0C63C075}" destId="{F0E395BF-C46E-40C8-8E25-7BF4BE00C5D0}" srcOrd="3" destOrd="0" presId="urn:microsoft.com/office/officeart/2018/2/layout/IconVerticalSolidList"/>
    <dgm:cxn modelId="{4F0C28E2-FD5D-4A1E-9353-757D913A021D}" type="presParOf" srcId="{DCE21554-731F-4B38-9B87-881B0C63C075}" destId="{A1733309-DB1E-44D2-B07A-FDC79091584C}" srcOrd="4" destOrd="0" presId="urn:microsoft.com/office/officeart/2018/2/layout/IconVerticalSolidList"/>
    <dgm:cxn modelId="{AA91E617-DC9D-48BF-8EAD-3BFD3378937A}" type="presParOf" srcId="{A1733309-DB1E-44D2-B07A-FDC79091584C}" destId="{7F9088FA-04C1-4EF3-BA74-4C6B60D6A514}" srcOrd="0" destOrd="0" presId="urn:microsoft.com/office/officeart/2018/2/layout/IconVerticalSolidList"/>
    <dgm:cxn modelId="{465389A9-BF9E-4783-B81C-88C905021689}" type="presParOf" srcId="{A1733309-DB1E-44D2-B07A-FDC79091584C}" destId="{6E5D2BF2-3504-4BEA-95C7-93B019A8370E}" srcOrd="1" destOrd="0" presId="urn:microsoft.com/office/officeart/2018/2/layout/IconVerticalSolidList"/>
    <dgm:cxn modelId="{DC37580F-7FC1-4CE9-9A8D-79E6AB12D2A1}" type="presParOf" srcId="{A1733309-DB1E-44D2-B07A-FDC79091584C}" destId="{E2357C7C-7517-4165-BDBE-B032E59270C6}" srcOrd="2" destOrd="0" presId="urn:microsoft.com/office/officeart/2018/2/layout/IconVerticalSolidList"/>
    <dgm:cxn modelId="{422D6C64-A84B-4E85-A1B0-FA2097B0A6AC}" type="presParOf" srcId="{A1733309-DB1E-44D2-B07A-FDC79091584C}" destId="{F7E5C648-B0BD-4C65-9554-352676D00318}" srcOrd="3" destOrd="0" presId="urn:microsoft.com/office/officeart/2018/2/layout/IconVerticalSolidList"/>
    <dgm:cxn modelId="{74FFD643-A722-4399-A694-2C46E526DDA9}" type="presParOf" srcId="{DCE21554-731F-4B38-9B87-881B0C63C075}" destId="{6DE8BDB6-2D9B-4801-80D6-BA6C0BB17E15}" srcOrd="5" destOrd="0" presId="urn:microsoft.com/office/officeart/2018/2/layout/IconVerticalSolidList"/>
    <dgm:cxn modelId="{BD68F2E0-094D-4B8A-BA21-40C81A6726B8}" type="presParOf" srcId="{DCE21554-731F-4B38-9B87-881B0C63C075}" destId="{64331276-5440-45E2-BBBD-FDD0B799E337}" srcOrd="6" destOrd="0" presId="urn:microsoft.com/office/officeart/2018/2/layout/IconVerticalSolidList"/>
    <dgm:cxn modelId="{602C4C03-982B-49B4-AEE3-780B644DC3A0}" type="presParOf" srcId="{64331276-5440-45E2-BBBD-FDD0B799E337}" destId="{7DEAF5A9-C529-4380-A693-AE277613B932}" srcOrd="0" destOrd="0" presId="urn:microsoft.com/office/officeart/2018/2/layout/IconVerticalSolidList"/>
    <dgm:cxn modelId="{FD464260-BB8D-4101-9216-F7AFBDE23922}" type="presParOf" srcId="{64331276-5440-45E2-BBBD-FDD0B799E337}" destId="{07A78F3D-6010-4A51-A30B-AB19954F9EDE}" srcOrd="1" destOrd="0" presId="urn:microsoft.com/office/officeart/2018/2/layout/IconVerticalSolidList"/>
    <dgm:cxn modelId="{315497C7-8FE8-4676-B2CA-EC23FBD5A4BE}" type="presParOf" srcId="{64331276-5440-45E2-BBBD-FDD0B799E337}" destId="{EFDE5100-2A30-4A90-8FFD-5CDEC143ADAA}" srcOrd="2" destOrd="0" presId="urn:microsoft.com/office/officeart/2018/2/layout/IconVerticalSolidList"/>
    <dgm:cxn modelId="{F7B77F4E-2AD0-481D-9E1C-D1504C9BE0AC}" type="presParOf" srcId="{64331276-5440-45E2-BBBD-FDD0B799E337}" destId="{3FCEBDE5-3825-47DA-A952-C12C65BEFE8A}" srcOrd="3" destOrd="0" presId="urn:microsoft.com/office/officeart/2018/2/layout/IconVerticalSolidList"/>
    <dgm:cxn modelId="{5D8D05CE-CFFF-40BD-A523-1BDA53F8D2FC}" type="presParOf" srcId="{DCE21554-731F-4B38-9B87-881B0C63C075}" destId="{78C9D22F-FFAF-4A38-A128-CB8538C3CFB6}" srcOrd="7" destOrd="0" presId="urn:microsoft.com/office/officeart/2018/2/layout/IconVerticalSolidList"/>
    <dgm:cxn modelId="{E361F5DE-8985-487B-BAC1-94E4B6050E91}" type="presParOf" srcId="{DCE21554-731F-4B38-9B87-881B0C63C075}" destId="{1190D0DE-3068-4889-AEDB-23FB76D5173A}" srcOrd="8" destOrd="0" presId="urn:microsoft.com/office/officeart/2018/2/layout/IconVerticalSolidList"/>
    <dgm:cxn modelId="{DD4EAAE0-0BAD-48BD-8DBD-C685A7873BB7}" type="presParOf" srcId="{1190D0DE-3068-4889-AEDB-23FB76D5173A}" destId="{519288C6-D21B-4479-98AA-292D0F69C6B8}" srcOrd="0" destOrd="0" presId="urn:microsoft.com/office/officeart/2018/2/layout/IconVerticalSolidList"/>
    <dgm:cxn modelId="{E03A80F7-554E-49E8-82D2-0775BDD39A30}" type="presParOf" srcId="{1190D0DE-3068-4889-AEDB-23FB76D5173A}" destId="{BB6BF6FD-12D3-4313-9585-3BAABF755E78}" srcOrd="1" destOrd="0" presId="urn:microsoft.com/office/officeart/2018/2/layout/IconVerticalSolidList"/>
    <dgm:cxn modelId="{AB2ED1CA-66F1-485F-989F-C82FC2CE0FD0}" type="presParOf" srcId="{1190D0DE-3068-4889-AEDB-23FB76D5173A}" destId="{7010BA8A-BFB2-4FEA-A357-C441AEF864F7}" srcOrd="2" destOrd="0" presId="urn:microsoft.com/office/officeart/2018/2/layout/IconVerticalSolidList"/>
    <dgm:cxn modelId="{AD1FD05E-DC69-40A9-931C-C96BCC291FBE}" type="presParOf" srcId="{1190D0DE-3068-4889-AEDB-23FB76D5173A}" destId="{7BA446A5-04DC-418F-A96C-244887BD6A5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B52563-D2C0-42F0-A4C8-F7E29F15FE9B}" type="doc">
      <dgm:prSet loTypeId="urn:microsoft.com/office/officeart/2018/5/layout/IconCircleLabelList" loCatId="icon" qsTypeId="urn:microsoft.com/office/officeart/2005/8/quickstyle/simple1#13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371CBAB-B03C-4316-98FC-7FF2060870A0}">
      <dgm:prSet/>
      <dgm:spPr/>
      <dgm:t>
        <a:bodyPr/>
        <a:lstStyle/>
        <a:p>
          <a:pPr>
            <a:defRPr cap="all"/>
          </a:pPr>
          <a:r>
            <a:rPr lang="pt-BR"/>
            <a:t>Esta nova posição, abertamente “pró-contribuinte”, cresce com decisões provenientes do Poder Judiciário que vem se mostrando favorável ao princípio da legalidade em contra ponto da norma ante elisiva (art. 163);</a:t>
          </a:r>
          <a:endParaRPr lang="en-US"/>
        </a:p>
      </dgm:t>
    </dgm:pt>
    <dgm:pt modelId="{0665BD9D-B064-4C00-8E9D-C2F4D2B9F7E4}" type="parTrans" cxnId="{601F30BE-A357-4700-A00B-680B95ADB72E}">
      <dgm:prSet/>
      <dgm:spPr/>
      <dgm:t>
        <a:bodyPr/>
        <a:lstStyle/>
        <a:p>
          <a:endParaRPr lang="en-US"/>
        </a:p>
      </dgm:t>
    </dgm:pt>
    <dgm:pt modelId="{1FC0F961-8654-4BC7-BA6D-0C7E3F16A55E}" type="sibTrans" cxnId="{601F30BE-A357-4700-A00B-680B95ADB72E}">
      <dgm:prSet/>
      <dgm:spPr/>
      <dgm:t>
        <a:bodyPr/>
        <a:lstStyle/>
        <a:p>
          <a:endParaRPr lang="en-US"/>
        </a:p>
      </dgm:t>
    </dgm:pt>
    <dgm:pt modelId="{44E0E4FE-918E-49C7-8BA9-041915EC4498}">
      <dgm:prSet/>
      <dgm:spPr/>
      <dgm:t>
        <a:bodyPr/>
        <a:lstStyle/>
        <a:p>
          <a:pPr>
            <a:defRPr cap="all"/>
          </a:pPr>
          <a:r>
            <a:rPr lang="pt-BR"/>
            <a:t>Aos poucos a linha do “propósito negocial” perde força, como no exemplo da ‘pejotização’;</a:t>
          </a:r>
          <a:endParaRPr lang="en-US"/>
        </a:p>
      </dgm:t>
    </dgm:pt>
    <dgm:pt modelId="{7562C045-B2D2-47B8-BE32-A87D216EFA7D}" type="parTrans" cxnId="{A5729C46-E768-48D1-B2D0-5EF8C5179C89}">
      <dgm:prSet/>
      <dgm:spPr/>
      <dgm:t>
        <a:bodyPr/>
        <a:lstStyle/>
        <a:p>
          <a:endParaRPr lang="en-US"/>
        </a:p>
      </dgm:t>
    </dgm:pt>
    <dgm:pt modelId="{90C608F2-CC37-424F-B540-FFAC24F4B2BB}" type="sibTrans" cxnId="{A5729C46-E768-48D1-B2D0-5EF8C5179C89}">
      <dgm:prSet/>
      <dgm:spPr/>
      <dgm:t>
        <a:bodyPr/>
        <a:lstStyle/>
        <a:p>
          <a:endParaRPr lang="en-US"/>
        </a:p>
      </dgm:t>
    </dgm:pt>
    <dgm:pt modelId="{C7D3813B-25C2-4576-9CAF-BF014031F10D}">
      <dgm:prSet/>
      <dgm:spPr/>
      <dgm:t>
        <a:bodyPr/>
        <a:lstStyle/>
        <a:p>
          <a:pPr>
            <a:defRPr cap="all"/>
          </a:pPr>
          <a:r>
            <a:rPr lang="pt-BR"/>
            <a:t>No momento vivemos esta fase, ou seja, mais liberdade para a atividade de “planejamento”, mas sempre com muita cautela.</a:t>
          </a:r>
          <a:endParaRPr lang="en-US"/>
        </a:p>
      </dgm:t>
    </dgm:pt>
    <dgm:pt modelId="{B07AFA83-BBE4-4C95-8847-73B3D9F06022}" type="parTrans" cxnId="{4DC83EF9-FED4-4775-8DE4-A8E15DC752AF}">
      <dgm:prSet/>
      <dgm:spPr/>
      <dgm:t>
        <a:bodyPr/>
        <a:lstStyle/>
        <a:p>
          <a:endParaRPr lang="en-US"/>
        </a:p>
      </dgm:t>
    </dgm:pt>
    <dgm:pt modelId="{D2F6521D-BD56-4D09-AE8A-9CF63FC2C96F}" type="sibTrans" cxnId="{4DC83EF9-FED4-4775-8DE4-A8E15DC752AF}">
      <dgm:prSet/>
      <dgm:spPr/>
      <dgm:t>
        <a:bodyPr/>
        <a:lstStyle/>
        <a:p>
          <a:endParaRPr lang="en-US"/>
        </a:p>
      </dgm:t>
    </dgm:pt>
    <dgm:pt modelId="{DBD28E98-C00E-42F2-883C-56D70FB248B8}" type="pres">
      <dgm:prSet presAssocID="{B7B52563-D2C0-42F0-A4C8-F7E29F15FE9B}" presName="root" presStyleCnt="0">
        <dgm:presLayoutVars>
          <dgm:dir/>
          <dgm:resizeHandles val="exact"/>
        </dgm:presLayoutVars>
      </dgm:prSet>
      <dgm:spPr/>
    </dgm:pt>
    <dgm:pt modelId="{2882422B-7A5E-46D4-A4CE-F3E0B56607C1}" type="pres">
      <dgm:prSet presAssocID="{B371CBAB-B03C-4316-98FC-7FF2060870A0}" presName="compNode" presStyleCnt="0"/>
      <dgm:spPr/>
    </dgm:pt>
    <dgm:pt modelId="{C14F8C78-33C7-4C87-A3EC-EE0CC71C40A6}" type="pres">
      <dgm:prSet presAssocID="{B371CBAB-B03C-4316-98FC-7FF2060870A0}" presName="iconBgRect" presStyleLbl="bgShp" presStyleIdx="0" presStyleCnt="3"/>
      <dgm:spPr/>
    </dgm:pt>
    <dgm:pt modelId="{0B44A423-D647-4547-86E5-2A1B6FC824CF}" type="pres">
      <dgm:prSet presAssocID="{B371CBAB-B03C-4316-98FC-7FF2060870A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605EAF57-207E-41DD-988C-4F40E90D23A7}" type="pres">
      <dgm:prSet presAssocID="{B371CBAB-B03C-4316-98FC-7FF2060870A0}" presName="spaceRect" presStyleCnt="0"/>
      <dgm:spPr/>
    </dgm:pt>
    <dgm:pt modelId="{E17EBF74-A28C-4FB3-84E4-4FD5B8929EBE}" type="pres">
      <dgm:prSet presAssocID="{B371CBAB-B03C-4316-98FC-7FF2060870A0}" presName="textRect" presStyleLbl="revTx" presStyleIdx="0" presStyleCnt="3">
        <dgm:presLayoutVars>
          <dgm:chMax val="1"/>
          <dgm:chPref val="1"/>
        </dgm:presLayoutVars>
      </dgm:prSet>
      <dgm:spPr/>
    </dgm:pt>
    <dgm:pt modelId="{35CE48D8-54EF-4074-9D4D-14BCC047679F}" type="pres">
      <dgm:prSet presAssocID="{1FC0F961-8654-4BC7-BA6D-0C7E3F16A55E}" presName="sibTrans" presStyleCnt="0"/>
      <dgm:spPr/>
    </dgm:pt>
    <dgm:pt modelId="{DE7FC8B1-C199-49FE-A6B8-09DBB560B3E3}" type="pres">
      <dgm:prSet presAssocID="{44E0E4FE-918E-49C7-8BA9-041915EC4498}" presName="compNode" presStyleCnt="0"/>
      <dgm:spPr/>
    </dgm:pt>
    <dgm:pt modelId="{FB84B868-7FFF-4BAB-8D12-32243BA05818}" type="pres">
      <dgm:prSet presAssocID="{44E0E4FE-918E-49C7-8BA9-041915EC4498}" presName="iconBgRect" presStyleLbl="bgShp" presStyleIdx="1" presStyleCnt="3"/>
      <dgm:spPr/>
    </dgm:pt>
    <dgm:pt modelId="{872E62F8-0FA2-484E-9FEA-0C2CED9F92AE}" type="pres">
      <dgm:prSet presAssocID="{44E0E4FE-918E-49C7-8BA9-041915EC449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sconectado"/>
        </a:ext>
      </dgm:extLst>
    </dgm:pt>
    <dgm:pt modelId="{F3BBCE43-6C7E-4A66-BB40-791AD2458D0F}" type="pres">
      <dgm:prSet presAssocID="{44E0E4FE-918E-49C7-8BA9-041915EC4498}" presName="spaceRect" presStyleCnt="0"/>
      <dgm:spPr/>
    </dgm:pt>
    <dgm:pt modelId="{6519B832-E333-43DB-B967-554E516A9986}" type="pres">
      <dgm:prSet presAssocID="{44E0E4FE-918E-49C7-8BA9-041915EC4498}" presName="textRect" presStyleLbl="revTx" presStyleIdx="1" presStyleCnt="3">
        <dgm:presLayoutVars>
          <dgm:chMax val="1"/>
          <dgm:chPref val="1"/>
        </dgm:presLayoutVars>
      </dgm:prSet>
      <dgm:spPr/>
    </dgm:pt>
    <dgm:pt modelId="{213EF3BE-2AEF-48B8-B860-A350907E97FE}" type="pres">
      <dgm:prSet presAssocID="{90C608F2-CC37-424F-B540-FFAC24F4B2BB}" presName="sibTrans" presStyleCnt="0"/>
      <dgm:spPr/>
    </dgm:pt>
    <dgm:pt modelId="{8A16BA50-74AC-46F0-A068-523E1C3C05FE}" type="pres">
      <dgm:prSet presAssocID="{C7D3813B-25C2-4576-9CAF-BF014031F10D}" presName="compNode" presStyleCnt="0"/>
      <dgm:spPr/>
    </dgm:pt>
    <dgm:pt modelId="{E8FED1AE-6572-4811-8DBA-F2D750B79448}" type="pres">
      <dgm:prSet presAssocID="{C7D3813B-25C2-4576-9CAF-BF014031F10D}" presName="iconBgRect" presStyleLbl="bgShp" presStyleIdx="2" presStyleCnt="3"/>
      <dgm:spPr/>
    </dgm:pt>
    <dgm:pt modelId="{F552E297-24DF-46D4-9D3F-F20165C7990B}" type="pres">
      <dgm:prSet presAssocID="{C7D3813B-25C2-4576-9CAF-BF014031F10D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iz"/>
        </a:ext>
      </dgm:extLst>
    </dgm:pt>
    <dgm:pt modelId="{47764D29-3DE8-498E-A3BD-03FABDA46C27}" type="pres">
      <dgm:prSet presAssocID="{C7D3813B-25C2-4576-9CAF-BF014031F10D}" presName="spaceRect" presStyleCnt="0"/>
      <dgm:spPr/>
    </dgm:pt>
    <dgm:pt modelId="{9954AA13-D971-44D3-99E8-649420406559}" type="pres">
      <dgm:prSet presAssocID="{C7D3813B-25C2-4576-9CAF-BF014031F10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FD17227-32BA-4397-A8F0-E58DF820DDCC}" type="presOf" srcId="{B371CBAB-B03C-4316-98FC-7FF2060870A0}" destId="{E17EBF74-A28C-4FB3-84E4-4FD5B8929EBE}" srcOrd="0" destOrd="0" presId="urn:microsoft.com/office/officeart/2018/5/layout/IconCircleLabelList"/>
    <dgm:cxn modelId="{A5729C46-E768-48D1-B2D0-5EF8C5179C89}" srcId="{B7B52563-D2C0-42F0-A4C8-F7E29F15FE9B}" destId="{44E0E4FE-918E-49C7-8BA9-041915EC4498}" srcOrd="1" destOrd="0" parTransId="{7562C045-B2D2-47B8-BE32-A87D216EFA7D}" sibTransId="{90C608F2-CC37-424F-B540-FFAC24F4B2BB}"/>
    <dgm:cxn modelId="{FC9F1854-A885-4660-AC7F-6F33CCCCE0A5}" type="presOf" srcId="{C7D3813B-25C2-4576-9CAF-BF014031F10D}" destId="{9954AA13-D971-44D3-99E8-649420406559}" srcOrd="0" destOrd="0" presId="urn:microsoft.com/office/officeart/2018/5/layout/IconCircleLabelList"/>
    <dgm:cxn modelId="{68106AB9-52F9-4DB7-AD20-A9B2A2D1BE71}" type="presOf" srcId="{44E0E4FE-918E-49C7-8BA9-041915EC4498}" destId="{6519B832-E333-43DB-B967-554E516A9986}" srcOrd="0" destOrd="0" presId="urn:microsoft.com/office/officeart/2018/5/layout/IconCircleLabelList"/>
    <dgm:cxn modelId="{601F30BE-A357-4700-A00B-680B95ADB72E}" srcId="{B7B52563-D2C0-42F0-A4C8-F7E29F15FE9B}" destId="{B371CBAB-B03C-4316-98FC-7FF2060870A0}" srcOrd="0" destOrd="0" parTransId="{0665BD9D-B064-4C00-8E9D-C2F4D2B9F7E4}" sibTransId="{1FC0F961-8654-4BC7-BA6D-0C7E3F16A55E}"/>
    <dgm:cxn modelId="{396A0BD8-FD41-410E-A546-CD6D1FFE7FF6}" type="presOf" srcId="{B7B52563-D2C0-42F0-A4C8-F7E29F15FE9B}" destId="{DBD28E98-C00E-42F2-883C-56D70FB248B8}" srcOrd="0" destOrd="0" presId="urn:microsoft.com/office/officeart/2018/5/layout/IconCircleLabelList"/>
    <dgm:cxn modelId="{4DC83EF9-FED4-4775-8DE4-A8E15DC752AF}" srcId="{B7B52563-D2C0-42F0-A4C8-F7E29F15FE9B}" destId="{C7D3813B-25C2-4576-9CAF-BF014031F10D}" srcOrd="2" destOrd="0" parTransId="{B07AFA83-BBE4-4C95-8847-73B3D9F06022}" sibTransId="{D2F6521D-BD56-4D09-AE8A-9CF63FC2C96F}"/>
    <dgm:cxn modelId="{C1E3F99B-3DCF-41A8-A6DC-0EB3DEC8ADDF}" type="presParOf" srcId="{DBD28E98-C00E-42F2-883C-56D70FB248B8}" destId="{2882422B-7A5E-46D4-A4CE-F3E0B56607C1}" srcOrd="0" destOrd="0" presId="urn:microsoft.com/office/officeart/2018/5/layout/IconCircleLabelList"/>
    <dgm:cxn modelId="{5D16DC20-BD5F-4BB7-8194-874A892F2FDB}" type="presParOf" srcId="{2882422B-7A5E-46D4-A4CE-F3E0B56607C1}" destId="{C14F8C78-33C7-4C87-A3EC-EE0CC71C40A6}" srcOrd="0" destOrd="0" presId="urn:microsoft.com/office/officeart/2018/5/layout/IconCircleLabelList"/>
    <dgm:cxn modelId="{AC3DD8BE-A0F1-45BE-A7E6-EDD8AFEA7E25}" type="presParOf" srcId="{2882422B-7A5E-46D4-A4CE-F3E0B56607C1}" destId="{0B44A423-D647-4547-86E5-2A1B6FC824CF}" srcOrd="1" destOrd="0" presId="urn:microsoft.com/office/officeart/2018/5/layout/IconCircleLabelList"/>
    <dgm:cxn modelId="{27F17672-C33F-4EA0-BCD5-FD589BB5C2F9}" type="presParOf" srcId="{2882422B-7A5E-46D4-A4CE-F3E0B56607C1}" destId="{605EAF57-207E-41DD-988C-4F40E90D23A7}" srcOrd="2" destOrd="0" presId="urn:microsoft.com/office/officeart/2018/5/layout/IconCircleLabelList"/>
    <dgm:cxn modelId="{8BFCB627-4459-461C-B4CE-1F3CF9928798}" type="presParOf" srcId="{2882422B-7A5E-46D4-A4CE-F3E0B56607C1}" destId="{E17EBF74-A28C-4FB3-84E4-4FD5B8929EBE}" srcOrd="3" destOrd="0" presId="urn:microsoft.com/office/officeart/2018/5/layout/IconCircleLabelList"/>
    <dgm:cxn modelId="{DC1EE51F-8F66-4DFB-8E07-7BC22B4B0FAD}" type="presParOf" srcId="{DBD28E98-C00E-42F2-883C-56D70FB248B8}" destId="{35CE48D8-54EF-4074-9D4D-14BCC047679F}" srcOrd="1" destOrd="0" presId="urn:microsoft.com/office/officeart/2018/5/layout/IconCircleLabelList"/>
    <dgm:cxn modelId="{C632AAEC-65B2-47D5-B248-CBB66C6C28A3}" type="presParOf" srcId="{DBD28E98-C00E-42F2-883C-56D70FB248B8}" destId="{DE7FC8B1-C199-49FE-A6B8-09DBB560B3E3}" srcOrd="2" destOrd="0" presId="urn:microsoft.com/office/officeart/2018/5/layout/IconCircleLabelList"/>
    <dgm:cxn modelId="{9FB51DF6-8DD2-4973-B034-B3C8097E24EB}" type="presParOf" srcId="{DE7FC8B1-C199-49FE-A6B8-09DBB560B3E3}" destId="{FB84B868-7FFF-4BAB-8D12-32243BA05818}" srcOrd="0" destOrd="0" presId="urn:microsoft.com/office/officeart/2018/5/layout/IconCircleLabelList"/>
    <dgm:cxn modelId="{B9CAB71F-5CCA-4A02-B78B-F799914676FB}" type="presParOf" srcId="{DE7FC8B1-C199-49FE-A6B8-09DBB560B3E3}" destId="{872E62F8-0FA2-484E-9FEA-0C2CED9F92AE}" srcOrd="1" destOrd="0" presId="urn:microsoft.com/office/officeart/2018/5/layout/IconCircleLabelList"/>
    <dgm:cxn modelId="{0D783423-60C9-46C4-B724-45D937C74A95}" type="presParOf" srcId="{DE7FC8B1-C199-49FE-A6B8-09DBB560B3E3}" destId="{F3BBCE43-6C7E-4A66-BB40-791AD2458D0F}" srcOrd="2" destOrd="0" presId="urn:microsoft.com/office/officeart/2018/5/layout/IconCircleLabelList"/>
    <dgm:cxn modelId="{28C6F078-1935-441D-8808-14330ABECE98}" type="presParOf" srcId="{DE7FC8B1-C199-49FE-A6B8-09DBB560B3E3}" destId="{6519B832-E333-43DB-B967-554E516A9986}" srcOrd="3" destOrd="0" presId="urn:microsoft.com/office/officeart/2018/5/layout/IconCircleLabelList"/>
    <dgm:cxn modelId="{4EC65461-4CD7-4F3D-9530-0E1B904C4A82}" type="presParOf" srcId="{DBD28E98-C00E-42F2-883C-56D70FB248B8}" destId="{213EF3BE-2AEF-48B8-B860-A350907E97FE}" srcOrd="3" destOrd="0" presId="urn:microsoft.com/office/officeart/2018/5/layout/IconCircleLabelList"/>
    <dgm:cxn modelId="{0C774A72-2496-4EB9-9A2D-1EAF75BAC77A}" type="presParOf" srcId="{DBD28E98-C00E-42F2-883C-56D70FB248B8}" destId="{8A16BA50-74AC-46F0-A068-523E1C3C05FE}" srcOrd="4" destOrd="0" presId="urn:microsoft.com/office/officeart/2018/5/layout/IconCircleLabelList"/>
    <dgm:cxn modelId="{66FB38BC-1710-4340-BA65-59E6B11CFA4F}" type="presParOf" srcId="{8A16BA50-74AC-46F0-A068-523E1C3C05FE}" destId="{E8FED1AE-6572-4811-8DBA-F2D750B79448}" srcOrd="0" destOrd="0" presId="urn:microsoft.com/office/officeart/2018/5/layout/IconCircleLabelList"/>
    <dgm:cxn modelId="{DE2D3735-0F4F-4521-BF33-89864A77E66D}" type="presParOf" srcId="{8A16BA50-74AC-46F0-A068-523E1C3C05FE}" destId="{F552E297-24DF-46D4-9D3F-F20165C7990B}" srcOrd="1" destOrd="0" presId="urn:microsoft.com/office/officeart/2018/5/layout/IconCircleLabelList"/>
    <dgm:cxn modelId="{6960F067-91D0-4DAC-9327-9D880E2CB160}" type="presParOf" srcId="{8A16BA50-74AC-46F0-A068-523E1C3C05FE}" destId="{47764D29-3DE8-498E-A3BD-03FABDA46C27}" srcOrd="2" destOrd="0" presId="urn:microsoft.com/office/officeart/2018/5/layout/IconCircleLabelList"/>
    <dgm:cxn modelId="{629E375A-B424-419F-A3BC-E82229C2B469}" type="presParOf" srcId="{8A16BA50-74AC-46F0-A068-523E1C3C05FE}" destId="{9954AA13-D971-44D3-99E8-64942040655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7BC107-C2D2-42A0-9845-A6532FD5E1B7}" type="doc">
      <dgm:prSet loTypeId="urn:microsoft.com/office/officeart/2018/2/layout/IconVerticalSolidList" loCatId="icon" qsTypeId="urn:microsoft.com/office/officeart/2005/8/quickstyle/simple1#15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9B35A051-B205-4845-B9CC-C76D4207DBF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Como </a:t>
          </a:r>
          <a:r>
            <a:rPr lang="pt-BR"/>
            <a:t>em todas as atividades, o imposto de renda deve ser apurado com base “... no montante, real, arbitrado ou presumido da renda ou dos proventos tributáveis.”</a:t>
          </a:r>
          <a:endParaRPr lang="en-US"/>
        </a:p>
      </dgm:t>
    </dgm:pt>
    <dgm:pt modelId="{CC483083-3741-494D-A0AD-545DB57E9A64}" type="parTrans" cxnId="{4A79A04B-0671-4114-BE93-6B7FAC3CC868}">
      <dgm:prSet/>
      <dgm:spPr/>
      <dgm:t>
        <a:bodyPr/>
        <a:lstStyle/>
        <a:p>
          <a:endParaRPr lang="en-US"/>
        </a:p>
      </dgm:t>
    </dgm:pt>
    <dgm:pt modelId="{8D331609-D424-412E-B401-41C68BD58E92}" type="sibTrans" cxnId="{4A79A04B-0671-4114-BE93-6B7FAC3CC868}">
      <dgm:prSet/>
      <dgm:spPr/>
      <dgm:t>
        <a:bodyPr/>
        <a:lstStyle/>
        <a:p>
          <a:endParaRPr lang="en-US"/>
        </a:p>
      </dgm:t>
    </dgm:pt>
    <dgm:pt modelId="{F1D829DA-CC39-4D3A-83B6-F5EEB038BEE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IRPJ – Lucro Real x Lucro Presumido</a:t>
          </a:r>
          <a:endParaRPr lang="en-US"/>
        </a:p>
      </dgm:t>
    </dgm:pt>
    <dgm:pt modelId="{BFE079BD-82C5-45C8-9E18-8925A9BED1DA}" type="parTrans" cxnId="{2E468C81-22A4-41E0-B70D-ED52E8A2681C}">
      <dgm:prSet/>
      <dgm:spPr/>
      <dgm:t>
        <a:bodyPr/>
        <a:lstStyle/>
        <a:p>
          <a:endParaRPr lang="en-US"/>
        </a:p>
      </dgm:t>
    </dgm:pt>
    <dgm:pt modelId="{5F32888B-3902-481F-9793-F13AB68EF744}" type="sibTrans" cxnId="{2E468C81-22A4-41E0-B70D-ED52E8A2681C}">
      <dgm:prSet/>
      <dgm:spPr/>
      <dgm:t>
        <a:bodyPr/>
        <a:lstStyle/>
        <a:p>
          <a:endParaRPr lang="en-US"/>
        </a:p>
      </dgm:t>
    </dgm:pt>
    <dgm:pt modelId="{E0BB599D-8703-47E8-B574-D3B7C17E35C1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POC x RET x PA</a:t>
          </a:r>
          <a:endParaRPr lang="en-US"/>
        </a:p>
      </dgm:t>
    </dgm:pt>
    <dgm:pt modelId="{AA8CD84D-8FC2-4ECB-A3FF-76EBCC72E560}" type="parTrans" cxnId="{5294B0B4-9411-4EC1-BDC9-78DF109252F3}">
      <dgm:prSet/>
      <dgm:spPr/>
      <dgm:t>
        <a:bodyPr/>
        <a:lstStyle/>
        <a:p>
          <a:endParaRPr lang="en-US"/>
        </a:p>
      </dgm:t>
    </dgm:pt>
    <dgm:pt modelId="{916534ED-4630-42D9-8501-51036F7E61AF}" type="sibTrans" cxnId="{5294B0B4-9411-4EC1-BDC9-78DF109252F3}">
      <dgm:prSet/>
      <dgm:spPr/>
      <dgm:t>
        <a:bodyPr/>
        <a:lstStyle/>
        <a:p>
          <a:endParaRPr lang="en-US"/>
        </a:p>
      </dgm:t>
    </dgm:pt>
    <dgm:pt modelId="{EC291B79-2411-4A61-A3B1-0521EC04AC2A}" type="pres">
      <dgm:prSet presAssocID="{BD7BC107-C2D2-42A0-9845-A6532FD5E1B7}" presName="root" presStyleCnt="0">
        <dgm:presLayoutVars>
          <dgm:dir/>
          <dgm:resizeHandles val="exact"/>
        </dgm:presLayoutVars>
      </dgm:prSet>
      <dgm:spPr/>
    </dgm:pt>
    <dgm:pt modelId="{39E8ED06-4509-4FE3-9FB1-41D5D4F4B53C}" type="pres">
      <dgm:prSet presAssocID="{9B35A051-B205-4845-B9CC-C76D4207DBF0}" presName="compNode" presStyleCnt="0"/>
      <dgm:spPr/>
    </dgm:pt>
    <dgm:pt modelId="{FFD77865-75F2-4B90-A130-F586B1132D2A}" type="pres">
      <dgm:prSet presAssocID="{9B35A051-B205-4845-B9CC-C76D4207DBF0}" presName="bgRect" presStyleLbl="bgShp" presStyleIdx="0" presStyleCnt="3"/>
      <dgm:spPr/>
    </dgm:pt>
    <dgm:pt modelId="{C013B8D4-DF3B-4B8D-98DD-A222B17CE8F3}" type="pres">
      <dgm:prSet presAssocID="{9B35A051-B205-4845-B9CC-C76D4207DBF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4535C06F-F04F-4160-81B5-8D695654BDF1}" type="pres">
      <dgm:prSet presAssocID="{9B35A051-B205-4845-B9CC-C76D4207DBF0}" presName="spaceRect" presStyleCnt="0"/>
      <dgm:spPr/>
    </dgm:pt>
    <dgm:pt modelId="{C7A3A5D7-B5E4-441E-B804-5877926BD934}" type="pres">
      <dgm:prSet presAssocID="{9B35A051-B205-4845-B9CC-C76D4207DBF0}" presName="parTx" presStyleLbl="revTx" presStyleIdx="0" presStyleCnt="3">
        <dgm:presLayoutVars>
          <dgm:chMax val="0"/>
          <dgm:chPref val="0"/>
        </dgm:presLayoutVars>
      </dgm:prSet>
      <dgm:spPr/>
    </dgm:pt>
    <dgm:pt modelId="{B3A4FDED-7004-4912-A507-FB4F589F40DC}" type="pres">
      <dgm:prSet presAssocID="{8D331609-D424-412E-B401-41C68BD58E92}" presName="sibTrans" presStyleCnt="0"/>
      <dgm:spPr/>
    </dgm:pt>
    <dgm:pt modelId="{A0346228-D736-439A-9748-D47CD2073A3C}" type="pres">
      <dgm:prSet presAssocID="{F1D829DA-CC39-4D3A-83B6-F5EEB038BEE6}" presName="compNode" presStyleCnt="0"/>
      <dgm:spPr/>
    </dgm:pt>
    <dgm:pt modelId="{36F36284-032E-4154-A2C6-3C283597981E}" type="pres">
      <dgm:prSet presAssocID="{F1D829DA-CC39-4D3A-83B6-F5EEB038BEE6}" presName="bgRect" presStyleLbl="bgShp" presStyleIdx="1" presStyleCnt="3"/>
      <dgm:spPr/>
    </dgm:pt>
    <dgm:pt modelId="{23FD0A34-8E1B-4A1B-AF79-A8B998887803}" type="pres">
      <dgm:prSet presAssocID="{F1D829DA-CC39-4D3A-83B6-F5EEB038BEE6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edas"/>
        </a:ext>
      </dgm:extLst>
    </dgm:pt>
    <dgm:pt modelId="{D9D0D141-AC6C-43BB-802A-FB1E8E81170E}" type="pres">
      <dgm:prSet presAssocID="{F1D829DA-CC39-4D3A-83B6-F5EEB038BEE6}" presName="spaceRect" presStyleCnt="0"/>
      <dgm:spPr/>
    </dgm:pt>
    <dgm:pt modelId="{95D7E1CD-3F91-4251-BE68-5C05415FFF8A}" type="pres">
      <dgm:prSet presAssocID="{F1D829DA-CC39-4D3A-83B6-F5EEB038BEE6}" presName="parTx" presStyleLbl="revTx" presStyleIdx="1" presStyleCnt="3">
        <dgm:presLayoutVars>
          <dgm:chMax val="0"/>
          <dgm:chPref val="0"/>
        </dgm:presLayoutVars>
      </dgm:prSet>
      <dgm:spPr/>
    </dgm:pt>
    <dgm:pt modelId="{C2C20EF0-3B05-4BDF-B925-C7D7AB1848E1}" type="pres">
      <dgm:prSet presAssocID="{5F32888B-3902-481F-9793-F13AB68EF744}" presName="sibTrans" presStyleCnt="0"/>
      <dgm:spPr/>
    </dgm:pt>
    <dgm:pt modelId="{072210A3-7538-4D3D-B6FA-A97527BBE60C}" type="pres">
      <dgm:prSet presAssocID="{E0BB599D-8703-47E8-B574-D3B7C17E35C1}" presName="compNode" presStyleCnt="0"/>
      <dgm:spPr/>
    </dgm:pt>
    <dgm:pt modelId="{9B468311-7590-46BF-ABE7-C050F89F712B}" type="pres">
      <dgm:prSet presAssocID="{E0BB599D-8703-47E8-B574-D3B7C17E35C1}" presName="bgRect" presStyleLbl="bgShp" presStyleIdx="2" presStyleCnt="3"/>
      <dgm:spPr/>
    </dgm:pt>
    <dgm:pt modelId="{881E917E-5F42-464C-A7DE-187BECD30904}" type="pres">
      <dgm:prSet presAssocID="{E0BB599D-8703-47E8-B574-D3B7C17E35C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994310FC-76FF-4849-AB8B-47059E962F2F}" type="pres">
      <dgm:prSet presAssocID="{E0BB599D-8703-47E8-B574-D3B7C17E35C1}" presName="spaceRect" presStyleCnt="0"/>
      <dgm:spPr/>
    </dgm:pt>
    <dgm:pt modelId="{B3267B6B-A381-424C-A083-D7730ECA4499}" type="pres">
      <dgm:prSet presAssocID="{E0BB599D-8703-47E8-B574-D3B7C17E35C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A79A04B-0671-4114-BE93-6B7FAC3CC868}" srcId="{BD7BC107-C2D2-42A0-9845-A6532FD5E1B7}" destId="{9B35A051-B205-4845-B9CC-C76D4207DBF0}" srcOrd="0" destOrd="0" parTransId="{CC483083-3741-494D-A0AD-545DB57E9A64}" sibTransId="{8D331609-D424-412E-B401-41C68BD58E92}"/>
    <dgm:cxn modelId="{2E468C81-22A4-41E0-B70D-ED52E8A2681C}" srcId="{BD7BC107-C2D2-42A0-9845-A6532FD5E1B7}" destId="{F1D829DA-CC39-4D3A-83B6-F5EEB038BEE6}" srcOrd="1" destOrd="0" parTransId="{BFE079BD-82C5-45C8-9E18-8925A9BED1DA}" sibTransId="{5F32888B-3902-481F-9793-F13AB68EF744}"/>
    <dgm:cxn modelId="{DCC2098B-2749-46B5-BABA-2FCB5CC83BF8}" type="presOf" srcId="{E0BB599D-8703-47E8-B574-D3B7C17E35C1}" destId="{B3267B6B-A381-424C-A083-D7730ECA4499}" srcOrd="0" destOrd="0" presId="urn:microsoft.com/office/officeart/2018/2/layout/IconVerticalSolidList"/>
    <dgm:cxn modelId="{3E3A758C-CD6D-4D96-875B-7A7C4A859194}" type="presOf" srcId="{F1D829DA-CC39-4D3A-83B6-F5EEB038BEE6}" destId="{95D7E1CD-3F91-4251-BE68-5C05415FFF8A}" srcOrd="0" destOrd="0" presId="urn:microsoft.com/office/officeart/2018/2/layout/IconVerticalSolidList"/>
    <dgm:cxn modelId="{691D5FA1-A624-4566-81AF-B227943C0663}" type="presOf" srcId="{BD7BC107-C2D2-42A0-9845-A6532FD5E1B7}" destId="{EC291B79-2411-4A61-A3B1-0521EC04AC2A}" srcOrd="0" destOrd="0" presId="urn:microsoft.com/office/officeart/2018/2/layout/IconVerticalSolidList"/>
    <dgm:cxn modelId="{5294B0B4-9411-4EC1-BDC9-78DF109252F3}" srcId="{BD7BC107-C2D2-42A0-9845-A6532FD5E1B7}" destId="{E0BB599D-8703-47E8-B574-D3B7C17E35C1}" srcOrd="2" destOrd="0" parTransId="{AA8CD84D-8FC2-4ECB-A3FF-76EBCC72E560}" sibTransId="{916534ED-4630-42D9-8501-51036F7E61AF}"/>
    <dgm:cxn modelId="{B62FCDC9-92A5-46BD-847B-CA155688672C}" type="presOf" srcId="{9B35A051-B205-4845-B9CC-C76D4207DBF0}" destId="{C7A3A5D7-B5E4-441E-B804-5877926BD934}" srcOrd="0" destOrd="0" presId="urn:microsoft.com/office/officeart/2018/2/layout/IconVerticalSolidList"/>
    <dgm:cxn modelId="{2FB655D1-120D-442C-AB3B-A7716ED017B1}" type="presParOf" srcId="{EC291B79-2411-4A61-A3B1-0521EC04AC2A}" destId="{39E8ED06-4509-4FE3-9FB1-41D5D4F4B53C}" srcOrd="0" destOrd="0" presId="urn:microsoft.com/office/officeart/2018/2/layout/IconVerticalSolidList"/>
    <dgm:cxn modelId="{04AFEA0B-BED6-44A7-8586-1C24724C378C}" type="presParOf" srcId="{39E8ED06-4509-4FE3-9FB1-41D5D4F4B53C}" destId="{FFD77865-75F2-4B90-A130-F586B1132D2A}" srcOrd="0" destOrd="0" presId="urn:microsoft.com/office/officeart/2018/2/layout/IconVerticalSolidList"/>
    <dgm:cxn modelId="{51E12843-F3AA-4C19-9973-7B7071D543D6}" type="presParOf" srcId="{39E8ED06-4509-4FE3-9FB1-41D5D4F4B53C}" destId="{C013B8D4-DF3B-4B8D-98DD-A222B17CE8F3}" srcOrd="1" destOrd="0" presId="urn:microsoft.com/office/officeart/2018/2/layout/IconVerticalSolidList"/>
    <dgm:cxn modelId="{3F6961FA-F58B-4267-8C07-D99E7C65BDA0}" type="presParOf" srcId="{39E8ED06-4509-4FE3-9FB1-41D5D4F4B53C}" destId="{4535C06F-F04F-4160-81B5-8D695654BDF1}" srcOrd="2" destOrd="0" presId="urn:microsoft.com/office/officeart/2018/2/layout/IconVerticalSolidList"/>
    <dgm:cxn modelId="{B6DF54BE-A294-4EF5-B9C1-C6FBAC933E4C}" type="presParOf" srcId="{39E8ED06-4509-4FE3-9FB1-41D5D4F4B53C}" destId="{C7A3A5D7-B5E4-441E-B804-5877926BD934}" srcOrd="3" destOrd="0" presId="urn:microsoft.com/office/officeart/2018/2/layout/IconVerticalSolidList"/>
    <dgm:cxn modelId="{9313054A-1141-4F7D-8300-5CCD408426AC}" type="presParOf" srcId="{EC291B79-2411-4A61-A3B1-0521EC04AC2A}" destId="{B3A4FDED-7004-4912-A507-FB4F589F40DC}" srcOrd="1" destOrd="0" presId="urn:microsoft.com/office/officeart/2018/2/layout/IconVerticalSolidList"/>
    <dgm:cxn modelId="{1413E168-07EC-47EC-B0C3-86BE5191AAC3}" type="presParOf" srcId="{EC291B79-2411-4A61-A3B1-0521EC04AC2A}" destId="{A0346228-D736-439A-9748-D47CD2073A3C}" srcOrd="2" destOrd="0" presId="urn:microsoft.com/office/officeart/2018/2/layout/IconVerticalSolidList"/>
    <dgm:cxn modelId="{BAD9469A-CF4E-488C-BF9D-E77F808197E0}" type="presParOf" srcId="{A0346228-D736-439A-9748-D47CD2073A3C}" destId="{36F36284-032E-4154-A2C6-3C283597981E}" srcOrd="0" destOrd="0" presId="urn:microsoft.com/office/officeart/2018/2/layout/IconVerticalSolidList"/>
    <dgm:cxn modelId="{808CB491-AFA5-478A-B936-E364CCA65DCD}" type="presParOf" srcId="{A0346228-D736-439A-9748-D47CD2073A3C}" destId="{23FD0A34-8E1B-4A1B-AF79-A8B998887803}" srcOrd="1" destOrd="0" presId="urn:microsoft.com/office/officeart/2018/2/layout/IconVerticalSolidList"/>
    <dgm:cxn modelId="{1C4ABF41-2861-4106-A7ED-E0E857670765}" type="presParOf" srcId="{A0346228-D736-439A-9748-D47CD2073A3C}" destId="{D9D0D141-AC6C-43BB-802A-FB1E8E81170E}" srcOrd="2" destOrd="0" presId="urn:microsoft.com/office/officeart/2018/2/layout/IconVerticalSolidList"/>
    <dgm:cxn modelId="{DBA22C08-D84B-460D-A76B-B717A59DBC6F}" type="presParOf" srcId="{A0346228-D736-439A-9748-D47CD2073A3C}" destId="{95D7E1CD-3F91-4251-BE68-5C05415FFF8A}" srcOrd="3" destOrd="0" presId="urn:microsoft.com/office/officeart/2018/2/layout/IconVerticalSolidList"/>
    <dgm:cxn modelId="{35AB49F2-D8A9-4C72-8407-E44D05DFBA81}" type="presParOf" srcId="{EC291B79-2411-4A61-A3B1-0521EC04AC2A}" destId="{C2C20EF0-3B05-4BDF-B925-C7D7AB1848E1}" srcOrd="3" destOrd="0" presId="urn:microsoft.com/office/officeart/2018/2/layout/IconVerticalSolidList"/>
    <dgm:cxn modelId="{D5A068F7-AB84-4372-B6F2-177924D29E49}" type="presParOf" srcId="{EC291B79-2411-4A61-A3B1-0521EC04AC2A}" destId="{072210A3-7538-4D3D-B6FA-A97527BBE60C}" srcOrd="4" destOrd="0" presId="urn:microsoft.com/office/officeart/2018/2/layout/IconVerticalSolidList"/>
    <dgm:cxn modelId="{1AFA8D43-D9D4-49B8-9B77-2E4ECEC175B1}" type="presParOf" srcId="{072210A3-7538-4D3D-B6FA-A97527BBE60C}" destId="{9B468311-7590-46BF-ABE7-C050F89F712B}" srcOrd="0" destOrd="0" presId="urn:microsoft.com/office/officeart/2018/2/layout/IconVerticalSolidList"/>
    <dgm:cxn modelId="{B88C64E8-EC9D-4296-9954-140B56885CC0}" type="presParOf" srcId="{072210A3-7538-4D3D-B6FA-A97527BBE60C}" destId="{881E917E-5F42-464C-A7DE-187BECD30904}" srcOrd="1" destOrd="0" presId="urn:microsoft.com/office/officeart/2018/2/layout/IconVerticalSolidList"/>
    <dgm:cxn modelId="{1738EE82-ED89-4401-9E7E-B02017BBCFC7}" type="presParOf" srcId="{072210A3-7538-4D3D-B6FA-A97527BBE60C}" destId="{994310FC-76FF-4849-AB8B-47059E962F2F}" srcOrd="2" destOrd="0" presId="urn:microsoft.com/office/officeart/2018/2/layout/IconVerticalSolidList"/>
    <dgm:cxn modelId="{E008838C-F4C4-48CF-A32B-59CF0A84DE21}" type="presParOf" srcId="{072210A3-7538-4D3D-B6FA-A97527BBE60C}" destId="{B3267B6B-A381-424C-A083-D7730ECA449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FBFDBC6-3971-483F-A6F2-842A5A446CE5}" type="doc">
      <dgm:prSet loTypeId="urn:microsoft.com/office/officeart/2018/5/layout/IconCircleLabelList" loCatId="icon" qsTypeId="urn:microsoft.com/office/officeart/2005/8/quickstyle/simple1#16" qsCatId="simple" csTypeId="urn:microsoft.com/office/officeart/2005/8/colors/accent1_2#15" csCatId="accent1" phldr="1"/>
      <dgm:spPr/>
      <dgm:t>
        <a:bodyPr/>
        <a:lstStyle/>
        <a:p>
          <a:endParaRPr lang="en-US"/>
        </a:p>
      </dgm:t>
    </dgm:pt>
    <dgm:pt modelId="{88BB363B-927B-42E0-B178-9C590858E40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/>
            <a:t>É a opção de 70% do segmento imobiliário, contra 1,9 % do lucro real; 26% do SIMPLES e 3% de MEI;</a:t>
          </a:r>
          <a:endParaRPr lang="en-US"/>
        </a:p>
      </dgm:t>
    </dgm:pt>
    <dgm:pt modelId="{88416EDB-2404-4385-96A8-7C031E7856B4}" type="parTrans" cxnId="{F315A2D6-1B99-4346-8017-8DB7D8333E32}">
      <dgm:prSet/>
      <dgm:spPr/>
      <dgm:t>
        <a:bodyPr/>
        <a:lstStyle/>
        <a:p>
          <a:endParaRPr lang="en-US"/>
        </a:p>
      </dgm:t>
    </dgm:pt>
    <dgm:pt modelId="{CCAF6949-B26F-4CF3-B3BA-9F22E5DDF547}" type="sibTrans" cxnId="{F315A2D6-1B99-4346-8017-8DB7D8333E32}">
      <dgm:prSet/>
      <dgm:spPr/>
      <dgm:t>
        <a:bodyPr/>
        <a:lstStyle/>
        <a:p>
          <a:endParaRPr lang="en-US"/>
        </a:p>
      </dgm:t>
    </dgm:pt>
    <dgm:pt modelId="{66F7BAEA-DCA3-40E9-80C1-815AEECB4B3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b="0" i="0" dirty="0"/>
            <a:t>Representa 75% da r</a:t>
          </a:r>
          <a:r>
            <a:rPr lang="pt-BR" dirty="0"/>
            <a:t>eceita fiscal contra 20% do lucro real (dados da receita federal);</a:t>
          </a:r>
          <a:endParaRPr lang="en-US" dirty="0"/>
        </a:p>
      </dgm:t>
    </dgm:pt>
    <dgm:pt modelId="{5FBC5893-F2D3-4092-AA64-9E73D59B847D}" type="parTrans" cxnId="{A46D791C-05AE-4781-A358-9B6A24506145}">
      <dgm:prSet/>
      <dgm:spPr/>
      <dgm:t>
        <a:bodyPr/>
        <a:lstStyle/>
        <a:p>
          <a:endParaRPr lang="en-US"/>
        </a:p>
      </dgm:t>
    </dgm:pt>
    <dgm:pt modelId="{B5D8885C-549B-40CD-85C3-5658A0E9B933}" type="sibTrans" cxnId="{A46D791C-05AE-4781-A358-9B6A24506145}">
      <dgm:prSet/>
      <dgm:spPr/>
      <dgm:t>
        <a:bodyPr/>
        <a:lstStyle/>
        <a:p>
          <a:endParaRPr lang="en-US"/>
        </a:p>
      </dgm:t>
    </dgm:pt>
    <dgm:pt modelId="{5D70EA9E-3FF2-4F89-A800-8362974D171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/>
            <a:t>Venda de imóveis – presunção de 8%;</a:t>
          </a:r>
          <a:endParaRPr lang="en-US"/>
        </a:p>
      </dgm:t>
    </dgm:pt>
    <dgm:pt modelId="{A3D41915-DE70-46B6-A8EC-F4CD1318BDFC}" type="parTrans" cxnId="{C5D29F21-1010-4A94-9A3A-797FDC24E489}">
      <dgm:prSet/>
      <dgm:spPr/>
      <dgm:t>
        <a:bodyPr/>
        <a:lstStyle/>
        <a:p>
          <a:endParaRPr lang="en-US"/>
        </a:p>
      </dgm:t>
    </dgm:pt>
    <dgm:pt modelId="{13748393-EA18-4C99-9AC6-AD2514C61371}" type="sibTrans" cxnId="{C5D29F21-1010-4A94-9A3A-797FDC24E489}">
      <dgm:prSet/>
      <dgm:spPr/>
      <dgm:t>
        <a:bodyPr/>
        <a:lstStyle/>
        <a:p>
          <a:endParaRPr lang="en-US"/>
        </a:p>
      </dgm:t>
    </dgm:pt>
    <dgm:pt modelId="{D2E820E7-E7B4-4B12-829A-56E6108DF5A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/>
            <a:t>Prestação de serviços e alugueres – 32%;</a:t>
          </a:r>
          <a:endParaRPr lang="en-US"/>
        </a:p>
      </dgm:t>
    </dgm:pt>
    <dgm:pt modelId="{297E9B95-14BF-4600-B124-EAF7A63F55D7}" type="parTrans" cxnId="{892AED9F-ABDA-4FC2-AFC9-570AAD868FCB}">
      <dgm:prSet/>
      <dgm:spPr/>
      <dgm:t>
        <a:bodyPr/>
        <a:lstStyle/>
        <a:p>
          <a:endParaRPr lang="en-US"/>
        </a:p>
      </dgm:t>
    </dgm:pt>
    <dgm:pt modelId="{E935B3CC-4441-4EE0-BDD9-98A7E8754B86}" type="sibTrans" cxnId="{892AED9F-ABDA-4FC2-AFC9-570AAD868FCB}">
      <dgm:prSet/>
      <dgm:spPr/>
      <dgm:t>
        <a:bodyPr/>
        <a:lstStyle/>
        <a:p>
          <a:endParaRPr lang="en-US"/>
        </a:p>
      </dgm:t>
    </dgm:pt>
    <dgm:pt modelId="{83080494-656E-4F31-97D6-FA51713C161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dirty="0"/>
            <a:t>Pode haver opção entre os regimes de caixa e competência, valendo o mesmo para o PIS e a COFINS, que serão sempre cumulativos.</a:t>
          </a:r>
          <a:endParaRPr lang="en-US" dirty="0"/>
        </a:p>
      </dgm:t>
    </dgm:pt>
    <dgm:pt modelId="{4A441D9F-CBED-46AE-A12A-4CB2A287E3F2}" type="parTrans" cxnId="{360DE40B-1DA0-4A28-8BA6-B4B27B4E8AB1}">
      <dgm:prSet/>
      <dgm:spPr/>
      <dgm:t>
        <a:bodyPr/>
        <a:lstStyle/>
        <a:p>
          <a:endParaRPr lang="en-US"/>
        </a:p>
      </dgm:t>
    </dgm:pt>
    <dgm:pt modelId="{6C3C9A98-0E1B-4390-B728-7EF8637B6D85}" type="sibTrans" cxnId="{360DE40B-1DA0-4A28-8BA6-B4B27B4E8AB1}">
      <dgm:prSet/>
      <dgm:spPr/>
      <dgm:t>
        <a:bodyPr/>
        <a:lstStyle/>
        <a:p>
          <a:endParaRPr lang="en-US"/>
        </a:p>
      </dgm:t>
    </dgm:pt>
    <dgm:pt modelId="{CBA77ED1-7E1B-42C3-9938-64F2E75AF4F9}" type="pres">
      <dgm:prSet presAssocID="{2FBFDBC6-3971-483F-A6F2-842A5A446CE5}" presName="root" presStyleCnt="0">
        <dgm:presLayoutVars>
          <dgm:dir/>
          <dgm:resizeHandles val="exact"/>
        </dgm:presLayoutVars>
      </dgm:prSet>
      <dgm:spPr/>
    </dgm:pt>
    <dgm:pt modelId="{2BFA95C1-3C1C-4CF3-806A-105B5FF42EE9}" type="pres">
      <dgm:prSet presAssocID="{88BB363B-927B-42E0-B178-9C590858E409}" presName="compNode" presStyleCnt="0"/>
      <dgm:spPr/>
    </dgm:pt>
    <dgm:pt modelId="{C438E643-8BC6-4EE7-BD7A-509B5269ABB5}" type="pres">
      <dgm:prSet presAssocID="{88BB363B-927B-42E0-B178-9C590858E409}" presName="iconBgRect" presStyleLbl="bgShp" presStyleIdx="0" presStyleCnt="5"/>
      <dgm:spPr/>
    </dgm:pt>
    <dgm:pt modelId="{F871A8F6-28D9-4C3F-A2F1-6D860575C3BF}" type="pres">
      <dgm:prSet presAssocID="{88BB363B-927B-42E0-B178-9C590858E40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EC334C7F-00DB-4A85-80BC-F27426E61B21}" type="pres">
      <dgm:prSet presAssocID="{88BB363B-927B-42E0-B178-9C590858E409}" presName="spaceRect" presStyleCnt="0"/>
      <dgm:spPr/>
    </dgm:pt>
    <dgm:pt modelId="{1EC995F9-F1D1-4A3C-BFA7-4F5340A0C2F2}" type="pres">
      <dgm:prSet presAssocID="{88BB363B-927B-42E0-B178-9C590858E409}" presName="textRect" presStyleLbl="revTx" presStyleIdx="0" presStyleCnt="5">
        <dgm:presLayoutVars>
          <dgm:chMax val="1"/>
          <dgm:chPref val="1"/>
        </dgm:presLayoutVars>
      </dgm:prSet>
      <dgm:spPr/>
    </dgm:pt>
    <dgm:pt modelId="{85347021-A4A3-4A67-8EA6-7A4E060C13B6}" type="pres">
      <dgm:prSet presAssocID="{CCAF6949-B26F-4CF3-B3BA-9F22E5DDF547}" presName="sibTrans" presStyleCnt="0"/>
      <dgm:spPr/>
    </dgm:pt>
    <dgm:pt modelId="{A9C7F10F-42E0-4F74-9229-965F0334A5A7}" type="pres">
      <dgm:prSet presAssocID="{66F7BAEA-DCA3-40E9-80C1-815AEECB4B39}" presName="compNode" presStyleCnt="0"/>
      <dgm:spPr/>
    </dgm:pt>
    <dgm:pt modelId="{7675AE91-6A41-489A-9B52-C787B82D9867}" type="pres">
      <dgm:prSet presAssocID="{66F7BAEA-DCA3-40E9-80C1-815AEECB4B39}" presName="iconBgRect" presStyleLbl="bgShp" presStyleIdx="1" presStyleCnt="5"/>
      <dgm:spPr/>
    </dgm:pt>
    <dgm:pt modelId="{DBF54344-4BE5-4C41-847E-34938050ED2C}" type="pres">
      <dgm:prSet presAssocID="{66F7BAEA-DCA3-40E9-80C1-815AEECB4B39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a esterlina"/>
        </a:ext>
      </dgm:extLst>
    </dgm:pt>
    <dgm:pt modelId="{655C28D6-708D-42E5-B946-39F09A4A6F12}" type="pres">
      <dgm:prSet presAssocID="{66F7BAEA-DCA3-40E9-80C1-815AEECB4B39}" presName="spaceRect" presStyleCnt="0"/>
      <dgm:spPr/>
    </dgm:pt>
    <dgm:pt modelId="{C503D22D-8262-41B0-8AFA-D227F96DA995}" type="pres">
      <dgm:prSet presAssocID="{66F7BAEA-DCA3-40E9-80C1-815AEECB4B39}" presName="textRect" presStyleLbl="revTx" presStyleIdx="1" presStyleCnt="5">
        <dgm:presLayoutVars>
          <dgm:chMax val="1"/>
          <dgm:chPref val="1"/>
        </dgm:presLayoutVars>
      </dgm:prSet>
      <dgm:spPr/>
    </dgm:pt>
    <dgm:pt modelId="{2AE4866C-321F-4601-B263-EDAE94E8A67E}" type="pres">
      <dgm:prSet presAssocID="{B5D8885C-549B-40CD-85C3-5658A0E9B933}" presName="sibTrans" presStyleCnt="0"/>
      <dgm:spPr/>
    </dgm:pt>
    <dgm:pt modelId="{7E48E98A-7531-436F-BE66-F48CC7BB484D}" type="pres">
      <dgm:prSet presAssocID="{5D70EA9E-3FF2-4F89-A800-8362974D171C}" presName="compNode" presStyleCnt="0"/>
      <dgm:spPr/>
    </dgm:pt>
    <dgm:pt modelId="{DDB10AF7-7E1B-44C8-A823-4B5DF9F06F93}" type="pres">
      <dgm:prSet presAssocID="{5D70EA9E-3FF2-4F89-A800-8362974D171C}" presName="iconBgRect" presStyleLbl="bgShp" presStyleIdx="2" presStyleCnt="5"/>
      <dgm:spPr/>
    </dgm:pt>
    <dgm:pt modelId="{DD736A32-1C0E-45CE-8794-516154D91B5E}" type="pres">
      <dgm:prSet presAssocID="{5D70EA9E-3FF2-4F89-A800-8362974D171C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ntura"/>
        </a:ext>
      </dgm:extLst>
    </dgm:pt>
    <dgm:pt modelId="{8608DD88-43AA-4E54-9D8F-6ED80AE5B4B2}" type="pres">
      <dgm:prSet presAssocID="{5D70EA9E-3FF2-4F89-A800-8362974D171C}" presName="spaceRect" presStyleCnt="0"/>
      <dgm:spPr/>
    </dgm:pt>
    <dgm:pt modelId="{C1394D07-A6CE-46AA-80E4-424827C8DCEC}" type="pres">
      <dgm:prSet presAssocID="{5D70EA9E-3FF2-4F89-A800-8362974D171C}" presName="textRect" presStyleLbl="revTx" presStyleIdx="2" presStyleCnt="5">
        <dgm:presLayoutVars>
          <dgm:chMax val="1"/>
          <dgm:chPref val="1"/>
        </dgm:presLayoutVars>
      </dgm:prSet>
      <dgm:spPr/>
    </dgm:pt>
    <dgm:pt modelId="{9F5DC248-5795-4C70-8C60-155937054BF4}" type="pres">
      <dgm:prSet presAssocID="{13748393-EA18-4C99-9AC6-AD2514C61371}" presName="sibTrans" presStyleCnt="0"/>
      <dgm:spPr/>
    </dgm:pt>
    <dgm:pt modelId="{60EA1474-44C8-4FFE-9F35-65A2B29F022F}" type="pres">
      <dgm:prSet presAssocID="{D2E820E7-E7B4-4B12-829A-56E6108DF5A5}" presName="compNode" presStyleCnt="0"/>
      <dgm:spPr/>
    </dgm:pt>
    <dgm:pt modelId="{E808E7A4-A767-4B85-A5CC-132DE2104AF3}" type="pres">
      <dgm:prSet presAssocID="{D2E820E7-E7B4-4B12-829A-56E6108DF5A5}" presName="iconBgRect" presStyleLbl="bgShp" presStyleIdx="3" presStyleCnt="5"/>
      <dgm:spPr/>
    </dgm:pt>
    <dgm:pt modelId="{28157B71-E657-4CD8-977B-89B6721FD979}" type="pres">
      <dgm:prSet presAssocID="{D2E820E7-E7B4-4B12-829A-56E6108DF5A5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lões"/>
        </a:ext>
      </dgm:extLst>
    </dgm:pt>
    <dgm:pt modelId="{727E0338-CF20-4675-A1C5-B65853563D2C}" type="pres">
      <dgm:prSet presAssocID="{D2E820E7-E7B4-4B12-829A-56E6108DF5A5}" presName="spaceRect" presStyleCnt="0"/>
      <dgm:spPr/>
    </dgm:pt>
    <dgm:pt modelId="{EAC5689E-FC01-4720-A67E-4A6C29115E6A}" type="pres">
      <dgm:prSet presAssocID="{D2E820E7-E7B4-4B12-829A-56E6108DF5A5}" presName="textRect" presStyleLbl="revTx" presStyleIdx="3" presStyleCnt="5">
        <dgm:presLayoutVars>
          <dgm:chMax val="1"/>
          <dgm:chPref val="1"/>
        </dgm:presLayoutVars>
      </dgm:prSet>
      <dgm:spPr/>
    </dgm:pt>
    <dgm:pt modelId="{03157A43-85AC-4A1F-8D25-035786DE0CF3}" type="pres">
      <dgm:prSet presAssocID="{E935B3CC-4441-4EE0-BDD9-98A7E8754B86}" presName="sibTrans" presStyleCnt="0"/>
      <dgm:spPr/>
    </dgm:pt>
    <dgm:pt modelId="{441E4D7B-3C4F-4BCC-B5E2-2182B53BE826}" type="pres">
      <dgm:prSet presAssocID="{83080494-656E-4F31-97D6-FA51713C1612}" presName="compNode" presStyleCnt="0"/>
      <dgm:spPr/>
    </dgm:pt>
    <dgm:pt modelId="{AF9B373E-318C-46F8-B82A-A29AC091ADDC}" type="pres">
      <dgm:prSet presAssocID="{83080494-656E-4F31-97D6-FA51713C1612}" presName="iconBgRect" presStyleLbl="bgShp" presStyleIdx="4" presStyleCnt="5"/>
      <dgm:spPr/>
    </dgm:pt>
    <dgm:pt modelId="{770346FF-A1BD-44E3-A42F-238F19260D65}" type="pres">
      <dgm:prSet presAssocID="{83080494-656E-4F31-97D6-FA51713C1612}" presName="iconRect" presStyleLbl="node1" presStyleIdx="4" presStyleCnt="5" custLinFactNeighborX="0" custLinFactNeighborY="-4406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elo"/>
        </a:ext>
      </dgm:extLst>
    </dgm:pt>
    <dgm:pt modelId="{BBB81BA4-67E8-400D-ABF0-85B307B37FD3}" type="pres">
      <dgm:prSet presAssocID="{83080494-656E-4F31-97D6-FA51713C1612}" presName="spaceRect" presStyleCnt="0"/>
      <dgm:spPr/>
    </dgm:pt>
    <dgm:pt modelId="{ED525784-64F4-4FE0-BA4B-AC3B810EDDD8}" type="pres">
      <dgm:prSet presAssocID="{83080494-656E-4F31-97D6-FA51713C1612}" presName="textRect" presStyleLbl="revTx" presStyleIdx="4" presStyleCnt="5" custFlipHor="1" custScaleX="271182" custScaleY="165602">
        <dgm:presLayoutVars>
          <dgm:chMax val="1"/>
          <dgm:chPref val="1"/>
        </dgm:presLayoutVars>
      </dgm:prSet>
      <dgm:spPr/>
    </dgm:pt>
  </dgm:ptLst>
  <dgm:cxnLst>
    <dgm:cxn modelId="{360DE40B-1DA0-4A28-8BA6-B4B27B4E8AB1}" srcId="{2FBFDBC6-3971-483F-A6F2-842A5A446CE5}" destId="{83080494-656E-4F31-97D6-FA51713C1612}" srcOrd="4" destOrd="0" parTransId="{4A441D9F-CBED-46AE-A12A-4CB2A287E3F2}" sibTransId="{6C3C9A98-0E1B-4390-B728-7EF8637B6D85}"/>
    <dgm:cxn modelId="{A46D791C-05AE-4781-A358-9B6A24506145}" srcId="{2FBFDBC6-3971-483F-A6F2-842A5A446CE5}" destId="{66F7BAEA-DCA3-40E9-80C1-815AEECB4B39}" srcOrd="1" destOrd="0" parTransId="{5FBC5893-F2D3-4092-AA64-9E73D59B847D}" sibTransId="{B5D8885C-549B-40CD-85C3-5658A0E9B933}"/>
    <dgm:cxn modelId="{C5D29F21-1010-4A94-9A3A-797FDC24E489}" srcId="{2FBFDBC6-3971-483F-A6F2-842A5A446CE5}" destId="{5D70EA9E-3FF2-4F89-A800-8362974D171C}" srcOrd="2" destOrd="0" parTransId="{A3D41915-DE70-46B6-A8EC-F4CD1318BDFC}" sibTransId="{13748393-EA18-4C99-9AC6-AD2514C61371}"/>
    <dgm:cxn modelId="{D5B38777-9164-442B-BA26-F03929D978C1}" type="presOf" srcId="{5D70EA9E-3FF2-4F89-A800-8362974D171C}" destId="{C1394D07-A6CE-46AA-80E4-424827C8DCEC}" srcOrd="0" destOrd="0" presId="urn:microsoft.com/office/officeart/2018/5/layout/IconCircleLabelList"/>
    <dgm:cxn modelId="{9970DE96-829E-4DF8-8305-C87DF086855A}" type="presOf" srcId="{88BB363B-927B-42E0-B178-9C590858E409}" destId="{1EC995F9-F1D1-4A3C-BFA7-4F5340A0C2F2}" srcOrd="0" destOrd="0" presId="urn:microsoft.com/office/officeart/2018/5/layout/IconCircleLabelList"/>
    <dgm:cxn modelId="{892AED9F-ABDA-4FC2-AFC9-570AAD868FCB}" srcId="{2FBFDBC6-3971-483F-A6F2-842A5A446CE5}" destId="{D2E820E7-E7B4-4B12-829A-56E6108DF5A5}" srcOrd="3" destOrd="0" parTransId="{297E9B95-14BF-4600-B124-EAF7A63F55D7}" sibTransId="{E935B3CC-4441-4EE0-BDD9-98A7E8754B86}"/>
    <dgm:cxn modelId="{C6D77BA5-B38B-430D-8086-9D9B67D6448F}" type="presOf" srcId="{2FBFDBC6-3971-483F-A6F2-842A5A446CE5}" destId="{CBA77ED1-7E1B-42C3-9938-64F2E75AF4F9}" srcOrd="0" destOrd="0" presId="urn:microsoft.com/office/officeart/2018/5/layout/IconCircleLabelList"/>
    <dgm:cxn modelId="{F315A2D6-1B99-4346-8017-8DB7D8333E32}" srcId="{2FBFDBC6-3971-483F-A6F2-842A5A446CE5}" destId="{88BB363B-927B-42E0-B178-9C590858E409}" srcOrd="0" destOrd="0" parTransId="{88416EDB-2404-4385-96A8-7C031E7856B4}" sibTransId="{CCAF6949-B26F-4CF3-B3BA-9F22E5DDF547}"/>
    <dgm:cxn modelId="{F3CF2ADD-4822-4728-A76F-4AA1B336912F}" type="presOf" srcId="{66F7BAEA-DCA3-40E9-80C1-815AEECB4B39}" destId="{C503D22D-8262-41B0-8AFA-D227F96DA995}" srcOrd="0" destOrd="0" presId="urn:microsoft.com/office/officeart/2018/5/layout/IconCircleLabelList"/>
    <dgm:cxn modelId="{775CADE5-1D61-4D8C-9AC7-ECC884918A4D}" type="presOf" srcId="{D2E820E7-E7B4-4B12-829A-56E6108DF5A5}" destId="{EAC5689E-FC01-4720-A67E-4A6C29115E6A}" srcOrd="0" destOrd="0" presId="urn:microsoft.com/office/officeart/2018/5/layout/IconCircleLabelList"/>
    <dgm:cxn modelId="{E5FCADED-31E7-4C3E-B1F7-70BC83C3A6B9}" type="presOf" srcId="{83080494-656E-4F31-97D6-FA51713C1612}" destId="{ED525784-64F4-4FE0-BA4B-AC3B810EDDD8}" srcOrd="0" destOrd="0" presId="urn:microsoft.com/office/officeart/2018/5/layout/IconCircleLabelList"/>
    <dgm:cxn modelId="{BBEEF1B6-C678-41AE-A4D8-D6B920C21163}" type="presParOf" srcId="{CBA77ED1-7E1B-42C3-9938-64F2E75AF4F9}" destId="{2BFA95C1-3C1C-4CF3-806A-105B5FF42EE9}" srcOrd="0" destOrd="0" presId="urn:microsoft.com/office/officeart/2018/5/layout/IconCircleLabelList"/>
    <dgm:cxn modelId="{7DC05695-C569-4204-AC82-89D34D9CE969}" type="presParOf" srcId="{2BFA95C1-3C1C-4CF3-806A-105B5FF42EE9}" destId="{C438E643-8BC6-4EE7-BD7A-509B5269ABB5}" srcOrd="0" destOrd="0" presId="urn:microsoft.com/office/officeart/2018/5/layout/IconCircleLabelList"/>
    <dgm:cxn modelId="{4C581402-9974-48D1-89C9-A20E2310CE85}" type="presParOf" srcId="{2BFA95C1-3C1C-4CF3-806A-105B5FF42EE9}" destId="{F871A8F6-28D9-4C3F-A2F1-6D860575C3BF}" srcOrd="1" destOrd="0" presId="urn:microsoft.com/office/officeart/2018/5/layout/IconCircleLabelList"/>
    <dgm:cxn modelId="{CC074EBE-922D-4E88-A28D-67518D96DADE}" type="presParOf" srcId="{2BFA95C1-3C1C-4CF3-806A-105B5FF42EE9}" destId="{EC334C7F-00DB-4A85-80BC-F27426E61B21}" srcOrd="2" destOrd="0" presId="urn:microsoft.com/office/officeart/2018/5/layout/IconCircleLabelList"/>
    <dgm:cxn modelId="{C1224BCA-9B45-428B-A4D3-EE1DD5D81B99}" type="presParOf" srcId="{2BFA95C1-3C1C-4CF3-806A-105B5FF42EE9}" destId="{1EC995F9-F1D1-4A3C-BFA7-4F5340A0C2F2}" srcOrd="3" destOrd="0" presId="urn:microsoft.com/office/officeart/2018/5/layout/IconCircleLabelList"/>
    <dgm:cxn modelId="{969502AD-4928-4177-83DB-EC394B476225}" type="presParOf" srcId="{CBA77ED1-7E1B-42C3-9938-64F2E75AF4F9}" destId="{85347021-A4A3-4A67-8EA6-7A4E060C13B6}" srcOrd="1" destOrd="0" presId="urn:microsoft.com/office/officeart/2018/5/layout/IconCircleLabelList"/>
    <dgm:cxn modelId="{9D1A8B57-7742-45E5-BD94-FCA463EB0D6F}" type="presParOf" srcId="{CBA77ED1-7E1B-42C3-9938-64F2E75AF4F9}" destId="{A9C7F10F-42E0-4F74-9229-965F0334A5A7}" srcOrd="2" destOrd="0" presId="urn:microsoft.com/office/officeart/2018/5/layout/IconCircleLabelList"/>
    <dgm:cxn modelId="{9816D690-C449-4E95-8001-F35D1F7F13EC}" type="presParOf" srcId="{A9C7F10F-42E0-4F74-9229-965F0334A5A7}" destId="{7675AE91-6A41-489A-9B52-C787B82D9867}" srcOrd="0" destOrd="0" presId="urn:microsoft.com/office/officeart/2018/5/layout/IconCircleLabelList"/>
    <dgm:cxn modelId="{225E6EBC-639F-4B5C-AE49-8513640AF6CE}" type="presParOf" srcId="{A9C7F10F-42E0-4F74-9229-965F0334A5A7}" destId="{DBF54344-4BE5-4C41-847E-34938050ED2C}" srcOrd="1" destOrd="0" presId="urn:microsoft.com/office/officeart/2018/5/layout/IconCircleLabelList"/>
    <dgm:cxn modelId="{B38EB8C7-E32C-476A-9ADD-25E244B45DE9}" type="presParOf" srcId="{A9C7F10F-42E0-4F74-9229-965F0334A5A7}" destId="{655C28D6-708D-42E5-B946-39F09A4A6F12}" srcOrd="2" destOrd="0" presId="urn:microsoft.com/office/officeart/2018/5/layout/IconCircleLabelList"/>
    <dgm:cxn modelId="{BDE22AD7-2746-4B80-9DBF-20F8CC231C4F}" type="presParOf" srcId="{A9C7F10F-42E0-4F74-9229-965F0334A5A7}" destId="{C503D22D-8262-41B0-8AFA-D227F96DA995}" srcOrd="3" destOrd="0" presId="urn:microsoft.com/office/officeart/2018/5/layout/IconCircleLabelList"/>
    <dgm:cxn modelId="{DD7DABBB-4A79-4330-B91B-809CC8BCF901}" type="presParOf" srcId="{CBA77ED1-7E1B-42C3-9938-64F2E75AF4F9}" destId="{2AE4866C-321F-4601-B263-EDAE94E8A67E}" srcOrd="3" destOrd="0" presId="urn:microsoft.com/office/officeart/2018/5/layout/IconCircleLabelList"/>
    <dgm:cxn modelId="{FA646695-BD17-40CC-A31B-9C8C498CB039}" type="presParOf" srcId="{CBA77ED1-7E1B-42C3-9938-64F2E75AF4F9}" destId="{7E48E98A-7531-436F-BE66-F48CC7BB484D}" srcOrd="4" destOrd="0" presId="urn:microsoft.com/office/officeart/2018/5/layout/IconCircleLabelList"/>
    <dgm:cxn modelId="{A093125C-2237-43B8-BB4D-7183D1DFB32F}" type="presParOf" srcId="{7E48E98A-7531-436F-BE66-F48CC7BB484D}" destId="{DDB10AF7-7E1B-44C8-A823-4B5DF9F06F93}" srcOrd="0" destOrd="0" presId="urn:microsoft.com/office/officeart/2018/5/layout/IconCircleLabelList"/>
    <dgm:cxn modelId="{DBEBCC9B-A358-4274-B17C-A6AC31CBF94E}" type="presParOf" srcId="{7E48E98A-7531-436F-BE66-F48CC7BB484D}" destId="{DD736A32-1C0E-45CE-8794-516154D91B5E}" srcOrd="1" destOrd="0" presId="urn:microsoft.com/office/officeart/2018/5/layout/IconCircleLabelList"/>
    <dgm:cxn modelId="{FF2C5E8B-43CA-4AEF-A295-693826328D1F}" type="presParOf" srcId="{7E48E98A-7531-436F-BE66-F48CC7BB484D}" destId="{8608DD88-43AA-4E54-9D8F-6ED80AE5B4B2}" srcOrd="2" destOrd="0" presId="urn:microsoft.com/office/officeart/2018/5/layout/IconCircleLabelList"/>
    <dgm:cxn modelId="{1569C18C-8B8E-491A-8881-4DCF46856C8C}" type="presParOf" srcId="{7E48E98A-7531-436F-BE66-F48CC7BB484D}" destId="{C1394D07-A6CE-46AA-80E4-424827C8DCEC}" srcOrd="3" destOrd="0" presId="urn:microsoft.com/office/officeart/2018/5/layout/IconCircleLabelList"/>
    <dgm:cxn modelId="{4C20432E-AC42-4D08-8A0A-773D03DB5CF6}" type="presParOf" srcId="{CBA77ED1-7E1B-42C3-9938-64F2E75AF4F9}" destId="{9F5DC248-5795-4C70-8C60-155937054BF4}" srcOrd="5" destOrd="0" presId="urn:microsoft.com/office/officeart/2018/5/layout/IconCircleLabelList"/>
    <dgm:cxn modelId="{14611779-E97B-4C81-88D2-7AAB96081C31}" type="presParOf" srcId="{CBA77ED1-7E1B-42C3-9938-64F2E75AF4F9}" destId="{60EA1474-44C8-4FFE-9F35-65A2B29F022F}" srcOrd="6" destOrd="0" presId="urn:microsoft.com/office/officeart/2018/5/layout/IconCircleLabelList"/>
    <dgm:cxn modelId="{FC68730D-A7F5-40C8-87E2-00424A7520D7}" type="presParOf" srcId="{60EA1474-44C8-4FFE-9F35-65A2B29F022F}" destId="{E808E7A4-A767-4B85-A5CC-132DE2104AF3}" srcOrd="0" destOrd="0" presId="urn:microsoft.com/office/officeart/2018/5/layout/IconCircleLabelList"/>
    <dgm:cxn modelId="{49A15E0B-2B4B-47DC-A8F8-413D448BA7BB}" type="presParOf" srcId="{60EA1474-44C8-4FFE-9F35-65A2B29F022F}" destId="{28157B71-E657-4CD8-977B-89B6721FD979}" srcOrd="1" destOrd="0" presId="urn:microsoft.com/office/officeart/2018/5/layout/IconCircleLabelList"/>
    <dgm:cxn modelId="{E29A6C19-522A-4FD9-A112-143190C62702}" type="presParOf" srcId="{60EA1474-44C8-4FFE-9F35-65A2B29F022F}" destId="{727E0338-CF20-4675-A1C5-B65853563D2C}" srcOrd="2" destOrd="0" presId="urn:microsoft.com/office/officeart/2018/5/layout/IconCircleLabelList"/>
    <dgm:cxn modelId="{9BEFAA64-0B6A-406A-9F44-5F29C2789F09}" type="presParOf" srcId="{60EA1474-44C8-4FFE-9F35-65A2B29F022F}" destId="{EAC5689E-FC01-4720-A67E-4A6C29115E6A}" srcOrd="3" destOrd="0" presId="urn:microsoft.com/office/officeart/2018/5/layout/IconCircleLabelList"/>
    <dgm:cxn modelId="{6B8FF66C-123E-4E14-B29C-E80F9FCED0F2}" type="presParOf" srcId="{CBA77ED1-7E1B-42C3-9938-64F2E75AF4F9}" destId="{03157A43-85AC-4A1F-8D25-035786DE0CF3}" srcOrd="7" destOrd="0" presId="urn:microsoft.com/office/officeart/2018/5/layout/IconCircleLabelList"/>
    <dgm:cxn modelId="{809331D0-F8F5-4861-BDB5-B43E14CE0DAC}" type="presParOf" srcId="{CBA77ED1-7E1B-42C3-9938-64F2E75AF4F9}" destId="{441E4D7B-3C4F-4BCC-B5E2-2182B53BE826}" srcOrd="8" destOrd="0" presId="urn:microsoft.com/office/officeart/2018/5/layout/IconCircleLabelList"/>
    <dgm:cxn modelId="{1520FF64-E361-4E3F-9024-72B8DDF1B9DE}" type="presParOf" srcId="{441E4D7B-3C4F-4BCC-B5E2-2182B53BE826}" destId="{AF9B373E-318C-46F8-B82A-A29AC091ADDC}" srcOrd="0" destOrd="0" presId="urn:microsoft.com/office/officeart/2018/5/layout/IconCircleLabelList"/>
    <dgm:cxn modelId="{9BD8254D-3009-4A09-8933-B6766A972D5A}" type="presParOf" srcId="{441E4D7B-3C4F-4BCC-B5E2-2182B53BE826}" destId="{770346FF-A1BD-44E3-A42F-238F19260D65}" srcOrd="1" destOrd="0" presId="urn:microsoft.com/office/officeart/2018/5/layout/IconCircleLabelList"/>
    <dgm:cxn modelId="{6C6D305E-17FD-4ECC-827D-ED1C53A12625}" type="presParOf" srcId="{441E4D7B-3C4F-4BCC-B5E2-2182B53BE826}" destId="{BBB81BA4-67E8-400D-ABF0-85B307B37FD3}" srcOrd="2" destOrd="0" presId="urn:microsoft.com/office/officeart/2018/5/layout/IconCircleLabelList"/>
    <dgm:cxn modelId="{975FA85D-821F-47CC-B1EF-FAD62AE4076B}" type="presParOf" srcId="{441E4D7B-3C4F-4BCC-B5E2-2182B53BE826}" destId="{ED525784-64F4-4FE0-BA4B-AC3B810EDDD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CEE5DCA-3B45-40D3-BD4D-97AAE0F0D325}" type="doc">
      <dgm:prSet loTypeId="urn:microsoft.com/office/officeart/2005/8/layout/vList2" loCatId="list" qsTypeId="urn:microsoft.com/office/officeart/2005/8/quickstyle/simple1#17" qsCatId="simple" csTypeId="urn:microsoft.com/office/officeart/2005/8/colors/accent1_2#16" csCatId="accent1" phldr="1"/>
      <dgm:spPr/>
      <dgm:t>
        <a:bodyPr/>
        <a:lstStyle/>
        <a:p>
          <a:endParaRPr lang="en-US"/>
        </a:p>
      </dgm:t>
    </dgm:pt>
    <dgm:pt modelId="{8B364089-4741-479A-9E50-663CB7A813D1}">
      <dgm:prSet/>
      <dgm:spPr/>
      <dgm:t>
        <a:bodyPr/>
        <a:lstStyle/>
        <a:p>
          <a:r>
            <a:rPr lang="pt-BR" b="0" i="0"/>
            <a:t>Possível desde 1.997;</a:t>
          </a:r>
          <a:endParaRPr lang="en-US"/>
        </a:p>
      </dgm:t>
    </dgm:pt>
    <dgm:pt modelId="{8E236AFE-4FE0-4485-8C82-30457EADD967}" type="parTrans" cxnId="{F6D4588A-7E4A-4BBD-ACDC-6A96ED92C12F}">
      <dgm:prSet/>
      <dgm:spPr/>
      <dgm:t>
        <a:bodyPr/>
        <a:lstStyle/>
        <a:p>
          <a:endParaRPr lang="en-US"/>
        </a:p>
      </dgm:t>
    </dgm:pt>
    <dgm:pt modelId="{D8EA8582-A300-4FBA-B073-A3BCA1FB9AB5}" type="sibTrans" cxnId="{F6D4588A-7E4A-4BBD-ACDC-6A96ED92C12F}">
      <dgm:prSet/>
      <dgm:spPr/>
      <dgm:t>
        <a:bodyPr/>
        <a:lstStyle/>
        <a:p>
          <a:endParaRPr lang="en-US"/>
        </a:p>
      </dgm:t>
    </dgm:pt>
    <dgm:pt modelId="{8A5DEEDB-2F3C-4EAC-9C7D-89CE89F616A2}">
      <dgm:prSet/>
      <dgm:spPr/>
      <dgm:t>
        <a:bodyPr/>
        <a:lstStyle/>
        <a:p>
          <a:r>
            <a:rPr lang="pt-BR" b="0" i="0"/>
            <a:t>Adotado pela enorme maioria das incorporadoras e mesmo das construtoras e empreiteiras;</a:t>
          </a:r>
          <a:endParaRPr lang="en-US"/>
        </a:p>
      </dgm:t>
    </dgm:pt>
    <dgm:pt modelId="{7F9474D6-48C0-4A1A-8647-D8FC1D706719}" type="parTrans" cxnId="{B64EDCE8-5E0F-423E-8260-643C2E3B9D20}">
      <dgm:prSet/>
      <dgm:spPr/>
      <dgm:t>
        <a:bodyPr/>
        <a:lstStyle/>
        <a:p>
          <a:endParaRPr lang="en-US"/>
        </a:p>
      </dgm:t>
    </dgm:pt>
    <dgm:pt modelId="{483EFBE6-DB9B-4BB0-8F6C-61AD6B2E6419}" type="sibTrans" cxnId="{B64EDCE8-5E0F-423E-8260-643C2E3B9D20}">
      <dgm:prSet/>
      <dgm:spPr/>
      <dgm:t>
        <a:bodyPr/>
        <a:lstStyle/>
        <a:p>
          <a:endParaRPr lang="en-US"/>
        </a:p>
      </dgm:t>
    </dgm:pt>
    <dgm:pt modelId="{E27A0FD3-0F4B-4FE9-8272-978220074196}">
      <dgm:prSet/>
      <dgm:spPr/>
      <dgm:t>
        <a:bodyPr/>
        <a:lstStyle/>
        <a:p>
          <a:r>
            <a:rPr lang="pt-BR" b="0" i="0" dirty="0"/>
            <a:t>Presume 8%, ou 8,8%, como lucro na incorporação e 32%, ou 35,3%, na </a:t>
          </a:r>
          <a:r>
            <a:rPr lang="pt-BR" dirty="0"/>
            <a:t>construção por empreitada parcial;</a:t>
          </a:r>
          <a:endParaRPr lang="en-US" dirty="0"/>
        </a:p>
      </dgm:t>
    </dgm:pt>
    <dgm:pt modelId="{7D6E9890-CB2D-48EB-8F1C-F927D5B82854}" type="parTrans" cxnId="{B2DD6523-2CB3-4A5F-9A37-6D6E0105EB92}">
      <dgm:prSet/>
      <dgm:spPr/>
      <dgm:t>
        <a:bodyPr/>
        <a:lstStyle/>
        <a:p>
          <a:endParaRPr lang="en-US"/>
        </a:p>
      </dgm:t>
    </dgm:pt>
    <dgm:pt modelId="{DA74347B-0A55-4297-BF22-5DE37529E216}" type="sibTrans" cxnId="{B2DD6523-2CB3-4A5F-9A37-6D6E0105EB92}">
      <dgm:prSet/>
      <dgm:spPr/>
      <dgm:t>
        <a:bodyPr/>
        <a:lstStyle/>
        <a:p>
          <a:endParaRPr lang="en-US"/>
        </a:p>
      </dgm:t>
    </dgm:pt>
    <dgm:pt modelId="{42259417-EAF3-4885-AA2E-EDF9B921A443}">
      <dgm:prSet/>
      <dgm:spPr/>
      <dgm:t>
        <a:bodyPr/>
        <a:lstStyle/>
        <a:p>
          <a:r>
            <a:rPr lang="pt-BR"/>
            <a:t>Mais eficiente e só não deve ser utilizada quando adotado o RET/PA.</a:t>
          </a:r>
          <a:endParaRPr lang="en-US"/>
        </a:p>
      </dgm:t>
    </dgm:pt>
    <dgm:pt modelId="{DFC7E7D2-CAD0-4AEB-8520-7CB45153FF05}" type="parTrans" cxnId="{1F6046CF-7C4F-48D4-96E0-9DE8275EC1CF}">
      <dgm:prSet/>
      <dgm:spPr/>
      <dgm:t>
        <a:bodyPr/>
        <a:lstStyle/>
        <a:p>
          <a:endParaRPr lang="en-US"/>
        </a:p>
      </dgm:t>
    </dgm:pt>
    <dgm:pt modelId="{BBAECE28-172E-49EE-B867-A276B5AA9903}" type="sibTrans" cxnId="{1F6046CF-7C4F-48D4-96E0-9DE8275EC1CF}">
      <dgm:prSet/>
      <dgm:spPr/>
      <dgm:t>
        <a:bodyPr/>
        <a:lstStyle/>
        <a:p>
          <a:endParaRPr lang="en-US"/>
        </a:p>
      </dgm:t>
    </dgm:pt>
    <dgm:pt modelId="{C28AD7D2-1B62-374A-8A0F-285DB4EA5535}" type="pres">
      <dgm:prSet presAssocID="{9CEE5DCA-3B45-40D3-BD4D-97AAE0F0D325}" presName="linear" presStyleCnt="0">
        <dgm:presLayoutVars>
          <dgm:animLvl val="lvl"/>
          <dgm:resizeHandles val="exact"/>
        </dgm:presLayoutVars>
      </dgm:prSet>
      <dgm:spPr/>
    </dgm:pt>
    <dgm:pt modelId="{9D20E1F7-2820-3B4A-B724-90DF3F868930}" type="pres">
      <dgm:prSet presAssocID="{8B364089-4741-479A-9E50-663CB7A813D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C8830E4-727F-5B4A-A915-2D7EAEE63D3A}" type="pres">
      <dgm:prSet presAssocID="{D8EA8582-A300-4FBA-B073-A3BCA1FB9AB5}" presName="spacer" presStyleCnt="0"/>
      <dgm:spPr/>
    </dgm:pt>
    <dgm:pt modelId="{06820DF2-D405-6C49-8FF9-D89D2A572A60}" type="pres">
      <dgm:prSet presAssocID="{8A5DEEDB-2F3C-4EAC-9C7D-89CE89F616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B4B8B2B-F43A-2C44-B807-338929C2067D}" type="pres">
      <dgm:prSet presAssocID="{483EFBE6-DB9B-4BB0-8F6C-61AD6B2E6419}" presName="spacer" presStyleCnt="0"/>
      <dgm:spPr/>
    </dgm:pt>
    <dgm:pt modelId="{B0933A6C-0CF9-5941-B9C4-220068DD1077}" type="pres">
      <dgm:prSet presAssocID="{E27A0FD3-0F4B-4FE9-8272-9782200741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033D4D9-8ABD-8543-BF2D-C9304F1207E2}" type="pres">
      <dgm:prSet presAssocID="{DA74347B-0A55-4297-BF22-5DE37529E216}" presName="spacer" presStyleCnt="0"/>
      <dgm:spPr/>
    </dgm:pt>
    <dgm:pt modelId="{8D15FD81-C27C-DE46-AF39-0F18AF6EBEB7}" type="pres">
      <dgm:prSet presAssocID="{42259417-EAF3-4885-AA2E-EDF9B921A44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F4B9D1B-EB8A-6148-B247-F1EB67EAB9A3}" type="presOf" srcId="{9CEE5DCA-3B45-40D3-BD4D-97AAE0F0D325}" destId="{C28AD7D2-1B62-374A-8A0F-285DB4EA5535}" srcOrd="0" destOrd="0" presId="urn:microsoft.com/office/officeart/2005/8/layout/vList2"/>
    <dgm:cxn modelId="{B2DD6523-2CB3-4A5F-9A37-6D6E0105EB92}" srcId="{9CEE5DCA-3B45-40D3-BD4D-97AAE0F0D325}" destId="{E27A0FD3-0F4B-4FE9-8272-978220074196}" srcOrd="2" destOrd="0" parTransId="{7D6E9890-CB2D-48EB-8F1C-F927D5B82854}" sibTransId="{DA74347B-0A55-4297-BF22-5DE37529E216}"/>
    <dgm:cxn modelId="{39259C38-C4A8-6948-9EFD-D546BDE1D967}" type="presOf" srcId="{E27A0FD3-0F4B-4FE9-8272-978220074196}" destId="{B0933A6C-0CF9-5941-B9C4-220068DD1077}" srcOrd="0" destOrd="0" presId="urn:microsoft.com/office/officeart/2005/8/layout/vList2"/>
    <dgm:cxn modelId="{7B32DC46-4291-B144-A451-A18CEE0517ED}" type="presOf" srcId="{8B364089-4741-479A-9E50-663CB7A813D1}" destId="{9D20E1F7-2820-3B4A-B724-90DF3F868930}" srcOrd="0" destOrd="0" presId="urn:microsoft.com/office/officeart/2005/8/layout/vList2"/>
    <dgm:cxn modelId="{5EFB8D52-A511-DC4C-9EC6-F85C30166A42}" type="presOf" srcId="{8A5DEEDB-2F3C-4EAC-9C7D-89CE89F616A2}" destId="{06820DF2-D405-6C49-8FF9-D89D2A572A60}" srcOrd="0" destOrd="0" presId="urn:microsoft.com/office/officeart/2005/8/layout/vList2"/>
    <dgm:cxn modelId="{F6D4588A-7E4A-4BBD-ACDC-6A96ED92C12F}" srcId="{9CEE5DCA-3B45-40D3-BD4D-97AAE0F0D325}" destId="{8B364089-4741-479A-9E50-663CB7A813D1}" srcOrd="0" destOrd="0" parTransId="{8E236AFE-4FE0-4485-8C82-30457EADD967}" sibTransId="{D8EA8582-A300-4FBA-B073-A3BCA1FB9AB5}"/>
    <dgm:cxn modelId="{F5B731AB-A569-E348-BE9A-F4CA0E177DCF}" type="presOf" srcId="{42259417-EAF3-4885-AA2E-EDF9B921A443}" destId="{8D15FD81-C27C-DE46-AF39-0F18AF6EBEB7}" srcOrd="0" destOrd="0" presId="urn:microsoft.com/office/officeart/2005/8/layout/vList2"/>
    <dgm:cxn modelId="{1F6046CF-7C4F-48D4-96E0-9DE8275EC1CF}" srcId="{9CEE5DCA-3B45-40D3-BD4D-97AAE0F0D325}" destId="{42259417-EAF3-4885-AA2E-EDF9B921A443}" srcOrd="3" destOrd="0" parTransId="{DFC7E7D2-CAD0-4AEB-8520-7CB45153FF05}" sibTransId="{BBAECE28-172E-49EE-B867-A276B5AA9903}"/>
    <dgm:cxn modelId="{B64EDCE8-5E0F-423E-8260-643C2E3B9D20}" srcId="{9CEE5DCA-3B45-40D3-BD4D-97AAE0F0D325}" destId="{8A5DEEDB-2F3C-4EAC-9C7D-89CE89F616A2}" srcOrd="1" destOrd="0" parTransId="{7F9474D6-48C0-4A1A-8647-D8FC1D706719}" sibTransId="{483EFBE6-DB9B-4BB0-8F6C-61AD6B2E6419}"/>
    <dgm:cxn modelId="{D96083CE-88A0-A849-B2EA-870B44313702}" type="presParOf" srcId="{C28AD7D2-1B62-374A-8A0F-285DB4EA5535}" destId="{9D20E1F7-2820-3B4A-B724-90DF3F868930}" srcOrd="0" destOrd="0" presId="urn:microsoft.com/office/officeart/2005/8/layout/vList2"/>
    <dgm:cxn modelId="{BD522358-FE5A-C64C-A5E7-B6A23765D6F8}" type="presParOf" srcId="{C28AD7D2-1B62-374A-8A0F-285DB4EA5535}" destId="{7C8830E4-727F-5B4A-A915-2D7EAEE63D3A}" srcOrd="1" destOrd="0" presId="urn:microsoft.com/office/officeart/2005/8/layout/vList2"/>
    <dgm:cxn modelId="{6FBB0660-99CE-4B47-8C53-7B697765AC18}" type="presParOf" srcId="{C28AD7D2-1B62-374A-8A0F-285DB4EA5535}" destId="{06820DF2-D405-6C49-8FF9-D89D2A572A60}" srcOrd="2" destOrd="0" presId="urn:microsoft.com/office/officeart/2005/8/layout/vList2"/>
    <dgm:cxn modelId="{9CEF8479-6585-3C40-ACD5-8151BFF5B702}" type="presParOf" srcId="{C28AD7D2-1B62-374A-8A0F-285DB4EA5535}" destId="{0B4B8B2B-F43A-2C44-B807-338929C2067D}" srcOrd="3" destOrd="0" presId="urn:microsoft.com/office/officeart/2005/8/layout/vList2"/>
    <dgm:cxn modelId="{C28DA133-1CD7-B841-BF26-94D85AC8D830}" type="presParOf" srcId="{C28AD7D2-1B62-374A-8A0F-285DB4EA5535}" destId="{B0933A6C-0CF9-5941-B9C4-220068DD1077}" srcOrd="4" destOrd="0" presId="urn:microsoft.com/office/officeart/2005/8/layout/vList2"/>
    <dgm:cxn modelId="{9EAE6F63-D32C-9D4D-A845-4C895FE6DDE7}" type="presParOf" srcId="{C28AD7D2-1B62-374A-8A0F-285DB4EA5535}" destId="{D033D4D9-8ABD-8543-BF2D-C9304F1207E2}" srcOrd="5" destOrd="0" presId="urn:microsoft.com/office/officeart/2005/8/layout/vList2"/>
    <dgm:cxn modelId="{97F39A44-E6E0-8C48-8DF2-37996DDC44E7}" type="presParOf" srcId="{C28AD7D2-1B62-374A-8A0F-285DB4EA5535}" destId="{8D15FD81-C27C-DE46-AF39-0F18AF6EBEB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0640CA2-DDDD-45E3-89B9-1AE44248F86F}" type="doc">
      <dgm:prSet loTypeId="urn:microsoft.com/office/officeart/2005/8/layout/vList2" loCatId="list" qsTypeId="urn:microsoft.com/office/officeart/2005/8/quickstyle/simple1#18" qsCatId="simple" csTypeId="urn:microsoft.com/office/officeart/2005/8/colors/accent1_2#17" csCatId="accent1"/>
      <dgm:spPr/>
      <dgm:t>
        <a:bodyPr/>
        <a:lstStyle/>
        <a:p>
          <a:endParaRPr lang="en-US"/>
        </a:p>
      </dgm:t>
    </dgm:pt>
    <dgm:pt modelId="{D9EE1B0B-E2E4-4349-B579-B4A9CB5B6E6B}">
      <dgm:prSet/>
      <dgm:spPr/>
      <dgm:t>
        <a:bodyPr/>
        <a:lstStyle/>
        <a:p>
          <a:r>
            <a:rPr lang="pt-BR" b="1" i="0" u="sng"/>
            <a:t>Empreitada total</a:t>
          </a:r>
          <a:r>
            <a:rPr lang="pt-BR" b="0" i="0"/>
            <a:t>: </a:t>
          </a:r>
          <a:endParaRPr lang="en-US"/>
        </a:p>
      </dgm:t>
    </dgm:pt>
    <dgm:pt modelId="{0B8E08AC-219B-4FF2-A95D-DBD953484249}" type="parTrans" cxnId="{FB168750-FD4F-4A2C-A637-0C8F1A723EB1}">
      <dgm:prSet/>
      <dgm:spPr/>
      <dgm:t>
        <a:bodyPr/>
        <a:lstStyle/>
        <a:p>
          <a:endParaRPr lang="en-US"/>
        </a:p>
      </dgm:t>
    </dgm:pt>
    <dgm:pt modelId="{8C707FA0-512B-4FC5-9641-1162B4F8F9F7}" type="sibTrans" cxnId="{FB168750-FD4F-4A2C-A637-0C8F1A723EB1}">
      <dgm:prSet/>
      <dgm:spPr/>
      <dgm:t>
        <a:bodyPr/>
        <a:lstStyle/>
        <a:p>
          <a:endParaRPr lang="en-US"/>
        </a:p>
      </dgm:t>
    </dgm:pt>
    <dgm:pt modelId="{E8DA076B-BDAB-4EAC-9655-8B36460E843D}">
      <dgm:prSet/>
      <dgm:spPr/>
      <dgm:t>
        <a:bodyPr/>
        <a:lstStyle/>
        <a:p>
          <a:r>
            <a:rPr lang="pt-BR" b="0" i="0"/>
            <a:t>Quando a construtora é a responsável por toda a execução da obra (turn-key), com a contratação em seu nome dos empreiteiros, subempreiteiros e todo material, inexistindo faturamento direto para a “dona da obra”. </a:t>
          </a:r>
          <a:endParaRPr lang="en-US"/>
        </a:p>
      </dgm:t>
    </dgm:pt>
    <dgm:pt modelId="{1BDB4163-B9CC-4830-A812-CB9EB8C5E314}" type="parTrans" cxnId="{187074C7-35C1-43B1-B344-C55A9683645C}">
      <dgm:prSet/>
      <dgm:spPr/>
      <dgm:t>
        <a:bodyPr/>
        <a:lstStyle/>
        <a:p>
          <a:endParaRPr lang="en-US"/>
        </a:p>
      </dgm:t>
    </dgm:pt>
    <dgm:pt modelId="{91E36D92-F713-40D2-A9E0-D7399771F885}" type="sibTrans" cxnId="{187074C7-35C1-43B1-B344-C55A9683645C}">
      <dgm:prSet/>
      <dgm:spPr/>
      <dgm:t>
        <a:bodyPr/>
        <a:lstStyle/>
        <a:p>
          <a:endParaRPr lang="en-US"/>
        </a:p>
      </dgm:t>
    </dgm:pt>
    <dgm:pt modelId="{AAEE748C-ADE6-4C8F-AB0B-59F66630AB89}">
      <dgm:prSet/>
      <dgm:spPr/>
      <dgm:t>
        <a:bodyPr/>
        <a:lstStyle/>
        <a:p>
          <a:r>
            <a:rPr lang="pt-BR"/>
            <a:t>A CNO deve ser registrada em nome da Construtora.</a:t>
          </a:r>
          <a:endParaRPr lang="en-US"/>
        </a:p>
      </dgm:t>
    </dgm:pt>
    <dgm:pt modelId="{7EEC749A-518A-407A-841E-B47A2FA37720}" type="parTrans" cxnId="{AF5E2E62-E4C5-4174-A311-8F0B539C004F}">
      <dgm:prSet/>
      <dgm:spPr/>
      <dgm:t>
        <a:bodyPr/>
        <a:lstStyle/>
        <a:p>
          <a:endParaRPr lang="en-US"/>
        </a:p>
      </dgm:t>
    </dgm:pt>
    <dgm:pt modelId="{088C96EE-0180-4848-98B7-1ADCC302BAC3}" type="sibTrans" cxnId="{AF5E2E62-E4C5-4174-A311-8F0B539C004F}">
      <dgm:prSet/>
      <dgm:spPr/>
      <dgm:t>
        <a:bodyPr/>
        <a:lstStyle/>
        <a:p>
          <a:endParaRPr lang="en-US"/>
        </a:p>
      </dgm:t>
    </dgm:pt>
    <dgm:pt modelId="{2CDE7E86-CC91-49DD-8E67-4B6759FCD972}">
      <dgm:prSet/>
      <dgm:spPr/>
      <dgm:t>
        <a:bodyPr/>
        <a:lstStyle/>
        <a:p>
          <a:r>
            <a:rPr lang="pt-BR" b="0" i="0"/>
            <a:t>O lucro presumido é calculado com base em 8% da receita e a carga tributária </a:t>
          </a:r>
          <a:r>
            <a:rPr lang="pt-BR"/>
            <a:t>total é de 6,73% do faturamento.</a:t>
          </a:r>
          <a:endParaRPr lang="en-US"/>
        </a:p>
      </dgm:t>
    </dgm:pt>
    <dgm:pt modelId="{02191DFA-2D01-4E5D-9C4F-4C4BE8221EE5}" type="parTrans" cxnId="{C5F7750B-F7BD-4DA5-B287-DE7532894438}">
      <dgm:prSet/>
      <dgm:spPr/>
      <dgm:t>
        <a:bodyPr/>
        <a:lstStyle/>
        <a:p>
          <a:endParaRPr lang="en-US"/>
        </a:p>
      </dgm:t>
    </dgm:pt>
    <dgm:pt modelId="{DFF08CF5-C9B1-47F0-A844-47E14990432E}" type="sibTrans" cxnId="{C5F7750B-F7BD-4DA5-B287-DE7532894438}">
      <dgm:prSet/>
      <dgm:spPr/>
      <dgm:t>
        <a:bodyPr/>
        <a:lstStyle/>
        <a:p>
          <a:endParaRPr lang="en-US"/>
        </a:p>
      </dgm:t>
    </dgm:pt>
    <dgm:pt modelId="{2B91E017-048D-4612-9A04-0A17718D0A2E}">
      <dgm:prSet/>
      <dgm:spPr/>
      <dgm:t>
        <a:bodyPr/>
        <a:lstStyle/>
        <a:p>
          <a:r>
            <a:rPr lang="pt-BR" b="0" i="0"/>
            <a:t>É a chamada “indústria da construção civil”.</a:t>
          </a:r>
          <a:endParaRPr lang="en-US"/>
        </a:p>
      </dgm:t>
    </dgm:pt>
    <dgm:pt modelId="{EBDED0E4-8A50-4565-990F-58C397D91230}" type="parTrans" cxnId="{2B08295B-75C5-439D-AB6C-30395BC66169}">
      <dgm:prSet/>
      <dgm:spPr/>
      <dgm:t>
        <a:bodyPr/>
        <a:lstStyle/>
        <a:p>
          <a:endParaRPr lang="en-US"/>
        </a:p>
      </dgm:t>
    </dgm:pt>
    <dgm:pt modelId="{D8747468-6B5E-4C41-B3A9-A389F9F6496E}" type="sibTrans" cxnId="{2B08295B-75C5-439D-AB6C-30395BC66169}">
      <dgm:prSet/>
      <dgm:spPr/>
      <dgm:t>
        <a:bodyPr/>
        <a:lstStyle/>
        <a:p>
          <a:endParaRPr lang="en-US"/>
        </a:p>
      </dgm:t>
    </dgm:pt>
    <dgm:pt modelId="{87AFD207-4166-3046-B711-D0E043E80383}" type="pres">
      <dgm:prSet presAssocID="{80640CA2-DDDD-45E3-89B9-1AE44248F86F}" presName="linear" presStyleCnt="0">
        <dgm:presLayoutVars>
          <dgm:animLvl val="lvl"/>
          <dgm:resizeHandles val="exact"/>
        </dgm:presLayoutVars>
      </dgm:prSet>
      <dgm:spPr/>
    </dgm:pt>
    <dgm:pt modelId="{AA8D3303-8815-7B47-89AD-3AC536F4F344}" type="pres">
      <dgm:prSet presAssocID="{D9EE1B0B-E2E4-4349-B579-B4A9CB5B6E6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103136E-DFD7-3D4E-9CCC-C6BECC41AFF3}" type="pres">
      <dgm:prSet presAssocID="{D9EE1B0B-E2E4-4349-B579-B4A9CB5B6E6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5F7750B-F7BD-4DA5-B287-DE7532894438}" srcId="{D9EE1B0B-E2E4-4349-B579-B4A9CB5B6E6B}" destId="{2CDE7E86-CC91-49DD-8E67-4B6759FCD972}" srcOrd="2" destOrd="0" parTransId="{02191DFA-2D01-4E5D-9C4F-4C4BE8221EE5}" sibTransId="{DFF08CF5-C9B1-47F0-A844-47E14990432E}"/>
    <dgm:cxn modelId="{9CBF260E-92A2-6042-8322-6F515E5C1280}" type="presOf" srcId="{AAEE748C-ADE6-4C8F-AB0B-59F66630AB89}" destId="{B103136E-DFD7-3D4E-9CCC-C6BECC41AFF3}" srcOrd="0" destOrd="1" presId="urn:microsoft.com/office/officeart/2005/8/layout/vList2"/>
    <dgm:cxn modelId="{5141A435-C527-2648-B738-D69934B9CE70}" type="presOf" srcId="{2CDE7E86-CC91-49DD-8E67-4B6759FCD972}" destId="{B103136E-DFD7-3D4E-9CCC-C6BECC41AFF3}" srcOrd="0" destOrd="2" presId="urn:microsoft.com/office/officeart/2005/8/layout/vList2"/>
    <dgm:cxn modelId="{D5144237-FEEC-9C48-B368-0DC1AC26477E}" type="presOf" srcId="{2B91E017-048D-4612-9A04-0A17718D0A2E}" destId="{B103136E-DFD7-3D4E-9CCC-C6BECC41AFF3}" srcOrd="0" destOrd="3" presId="urn:microsoft.com/office/officeart/2005/8/layout/vList2"/>
    <dgm:cxn modelId="{FB168750-FD4F-4A2C-A637-0C8F1A723EB1}" srcId="{80640CA2-DDDD-45E3-89B9-1AE44248F86F}" destId="{D9EE1B0B-E2E4-4349-B579-B4A9CB5B6E6B}" srcOrd="0" destOrd="0" parTransId="{0B8E08AC-219B-4FF2-A95D-DBD953484249}" sibTransId="{8C707FA0-512B-4FC5-9641-1162B4F8F9F7}"/>
    <dgm:cxn modelId="{E41E6F53-8761-B348-8C94-C0AD72ADF9D7}" type="presOf" srcId="{80640CA2-DDDD-45E3-89B9-1AE44248F86F}" destId="{87AFD207-4166-3046-B711-D0E043E80383}" srcOrd="0" destOrd="0" presId="urn:microsoft.com/office/officeart/2005/8/layout/vList2"/>
    <dgm:cxn modelId="{2B08295B-75C5-439D-AB6C-30395BC66169}" srcId="{D9EE1B0B-E2E4-4349-B579-B4A9CB5B6E6B}" destId="{2B91E017-048D-4612-9A04-0A17718D0A2E}" srcOrd="3" destOrd="0" parTransId="{EBDED0E4-8A50-4565-990F-58C397D91230}" sibTransId="{D8747468-6B5E-4C41-B3A9-A389F9F6496E}"/>
    <dgm:cxn modelId="{AF5E2E62-E4C5-4174-A311-8F0B539C004F}" srcId="{D9EE1B0B-E2E4-4349-B579-B4A9CB5B6E6B}" destId="{AAEE748C-ADE6-4C8F-AB0B-59F66630AB89}" srcOrd="1" destOrd="0" parTransId="{7EEC749A-518A-407A-841E-B47A2FA37720}" sibTransId="{088C96EE-0180-4848-98B7-1ADCC302BAC3}"/>
    <dgm:cxn modelId="{EF067871-E95C-D640-B6B5-DB00413EC9E7}" type="presOf" srcId="{E8DA076B-BDAB-4EAC-9655-8B36460E843D}" destId="{B103136E-DFD7-3D4E-9CCC-C6BECC41AFF3}" srcOrd="0" destOrd="0" presId="urn:microsoft.com/office/officeart/2005/8/layout/vList2"/>
    <dgm:cxn modelId="{91025E7A-75BF-DB4C-8069-6FB14E69A257}" type="presOf" srcId="{D9EE1B0B-E2E4-4349-B579-B4A9CB5B6E6B}" destId="{AA8D3303-8815-7B47-89AD-3AC536F4F344}" srcOrd="0" destOrd="0" presId="urn:microsoft.com/office/officeart/2005/8/layout/vList2"/>
    <dgm:cxn modelId="{187074C7-35C1-43B1-B344-C55A9683645C}" srcId="{D9EE1B0B-E2E4-4349-B579-B4A9CB5B6E6B}" destId="{E8DA076B-BDAB-4EAC-9655-8B36460E843D}" srcOrd="0" destOrd="0" parTransId="{1BDB4163-B9CC-4830-A812-CB9EB8C5E314}" sibTransId="{91E36D92-F713-40D2-A9E0-D7399771F885}"/>
    <dgm:cxn modelId="{D292D784-C907-EE47-9D6E-9FDEB448AA38}" type="presParOf" srcId="{87AFD207-4166-3046-B711-D0E043E80383}" destId="{AA8D3303-8815-7B47-89AD-3AC536F4F344}" srcOrd="0" destOrd="0" presId="urn:microsoft.com/office/officeart/2005/8/layout/vList2"/>
    <dgm:cxn modelId="{F7CE4604-16FD-DE4B-84B5-DB7B1ED8720D}" type="presParOf" srcId="{87AFD207-4166-3046-B711-D0E043E80383}" destId="{B103136E-DFD7-3D4E-9CCC-C6BECC41AFF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78856FB-52C9-4E56-8C91-13EAB3E01C73}" type="doc">
      <dgm:prSet loTypeId="urn:microsoft.com/office/officeart/2018/2/layout/IconVerticalSolidList" loCatId="icon" qsTypeId="urn:microsoft.com/office/officeart/2005/8/quickstyle/simple1#19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ECEC963-DFDB-4D37-B788-C550B1B5105E}">
      <dgm:prSet/>
      <dgm:spPr/>
      <dgm:t>
        <a:bodyPr/>
        <a:lstStyle/>
        <a:p>
          <a:r>
            <a:rPr lang="en-US"/>
            <a:t>Receita de R$ 100</a:t>
          </a:r>
        </a:p>
      </dgm:t>
    </dgm:pt>
    <dgm:pt modelId="{B8FE8816-8F7C-4ABE-A61F-0D8C486BC691}" type="parTrans" cxnId="{45FDEEA7-2BD7-4486-B9AF-AC25A08E048C}">
      <dgm:prSet/>
      <dgm:spPr/>
      <dgm:t>
        <a:bodyPr/>
        <a:lstStyle/>
        <a:p>
          <a:endParaRPr lang="en-US"/>
        </a:p>
      </dgm:t>
    </dgm:pt>
    <dgm:pt modelId="{4A4B28E5-69AC-46A6-8392-6BB1CE6E2055}" type="sibTrans" cxnId="{45FDEEA7-2BD7-4486-B9AF-AC25A08E048C}">
      <dgm:prSet/>
      <dgm:spPr/>
      <dgm:t>
        <a:bodyPr/>
        <a:lstStyle/>
        <a:p>
          <a:endParaRPr lang="en-US"/>
        </a:p>
      </dgm:t>
    </dgm:pt>
    <dgm:pt modelId="{331DBBA9-13F0-4BBB-B9C3-D3E7BEED57CC}">
      <dgm:prSet/>
      <dgm:spPr/>
      <dgm:t>
        <a:bodyPr/>
        <a:lstStyle/>
        <a:p>
          <a:r>
            <a:rPr lang="en-US"/>
            <a:t>IRPJ: 25% sobre o lucro presumido de 8%, totalizando R$ 2,00</a:t>
          </a:r>
        </a:p>
      </dgm:t>
    </dgm:pt>
    <dgm:pt modelId="{E1D66E53-E3C1-4C5A-8948-7F724E4D9300}" type="parTrans" cxnId="{FF9CD38B-C094-450C-8D92-7980F0B06303}">
      <dgm:prSet/>
      <dgm:spPr/>
      <dgm:t>
        <a:bodyPr/>
        <a:lstStyle/>
        <a:p>
          <a:endParaRPr lang="en-US"/>
        </a:p>
      </dgm:t>
    </dgm:pt>
    <dgm:pt modelId="{64947E47-E1F8-4F6C-9B1F-38F82D54CE98}" type="sibTrans" cxnId="{FF9CD38B-C094-450C-8D92-7980F0B06303}">
      <dgm:prSet/>
      <dgm:spPr/>
      <dgm:t>
        <a:bodyPr/>
        <a:lstStyle/>
        <a:p>
          <a:endParaRPr lang="en-US"/>
        </a:p>
      </dgm:t>
    </dgm:pt>
    <dgm:pt modelId="{E7D3A443-4F33-48B0-A732-054004A07120}">
      <dgm:prSet/>
      <dgm:spPr/>
      <dgm:t>
        <a:bodyPr/>
        <a:lstStyle/>
        <a:p>
          <a:r>
            <a:rPr lang="en-US"/>
            <a:t>CSLL: 9% sobre 12% = R$ 1,08</a:t>
          </a:r>
        </a:p>
      </dgm:t>
    </dgm:pt>
    <dgm:pt modelId="{6672C969-5685-48BE-9193-A9B847FF4876}" type="parTrans" cxnId="{75EE23D6-EEA8-4835-BC93-727AF20BADF9}">
      <dgm:prSet/>
      <dgm:spPr/>
      <dgm:t>
        <a:bodyPr/>
        <a:lstStyle/>
        <a:p>
          <a:endParaRPr lang="en-US"/>
        </a:p>
      </dgm:t>
    </dgm:pt>
    <dgm:pt modelId="{37461D95-3BAD-49B8-9855-B0507F5F6064}" type="sibTrans" cxnId="{75EE23D6-EEA8-4835-BC93-727AF20BADF9}">
      <dgm:prSet/>
      <dgm:spPr/>
      <dgm:t>
        <a:bodyPr/>
        <a:lstStyle/>
        <a:p>
          <a:endParaRPr lang="en-US"/>
        </a:p>
      </dgm:t>
    </dgm:pt>
    <dgm:pt modelId="{717CBF1F-F5DA-47D4-89A9-097C3D258BF4}">
      <dgm:prSet/>
      <dgm:spPr/>
      <dgm:t>
        <a:bodyPr/>
        <a:lstStyle/>
        <a:p>
          <a:r>
            <a:rPr lang="en-US"/>
            <a:t>COFINS: 3% sobre a receita bruta, totalizando R$ 3,00</a:t>
          </a:r>
        </a:p>
      </dgm:t>
    </dgm:pt>
    <dgm:pt modelId="{C5CAAD4D-840A-44B0-9588-73FB7482C799}" type="parTrans" cxnId="{2082360A-2297-4F0F-A3E1-4A238FD15186}">
      <dgm:prSet/>
      <dgm:spPr/>
      <dgm:t>
        <a:bodyPr/>
        <a:lstStyle/>
        <a:p>
          <a:endParaRPr lang="en-US"/>
        </a:p>
      </dgm:t>
    </dgm:pt>
    <dgm:pt modelId="{23E46844-6893-4A22-B5FA-51C585F25F71}" type="sibTrans" cxnId="{2082360A-2297-4F0F-A3E1-4A238FD15186}">
      <dgm:prSet/>
      <dgm:spPr/>
      <dgm:t>
        <a:bodyPr/>
        <a:lstStyle/>
        <a:p>
          <a:endParaRPr lang="en-US"/>
        </a:p>
      </dgm:t>
    </dgm:pt>
    <dgm:pt modelId="{CF61A7C5-F884-42A8-A72E-20DF969A88D8}">
      <dgm:prSet/>
      <dgm:spPr/>
      <dgm:t>
        <a:bodyPr/>
        <a:lstStyle/>
        <a:p>
          <a:r>
            <a:rPr lang="en-US"/>
            <a:t>PIS: 0,65%, resultando em R$ 0,65</a:t>
          </a:r>
        </a:p>
      </dgm:t>
    </dgm:pt>
    <dgm:pt modelId="{68B65EA9-5F5D-48F5-848B-04FF6D9FEAC4}" type="parTrans" cxnId="{EB4EA768-4F3F-42C2-9886-E273FEFCEDB2}">
      <dgm:prSet/>
      <dgm:spPr/>
      <dgm:t>
        <a:bodyPr/>
        <a:lstStyle/>
        <a:p>
          <a:endParaRPr lang="en-US"/>
        </a:p>
      </dgm:t>
    </dgm:pt>
    <dgm:pt modelId="{4E9757E2-43AB-4AC1-AEF5-17116FD4AF82}" type="sibTrans" cxnId="{EB4EA768-4F3F-42C2-9886-E273FEFCEDB2}">
      <dgm:prSet/>
      <dgm:spPr/>
      <dgm:t>
        <a:bodyPr/>
        <a:lstStyle/>
        <a:p>
          <a:endParaRPr lang="en-US"/>
        </a:p>
      </dgm:t>
    </dgm:pt>
    <dgm:pt modelId="{F69A6EB4-8DB5-4278-BBD8-90FAA8EBB671}">
      <dgm:prSet custT="1"/>
      <dgm:spPr/>
      <dgm:t>
        <a:bodyPr/>
        <a:lstStyle/>
        <a:p>
          <a:r>
            <a:rPr lang="en-US" sz="1900" dirty="0"/>
            <a:t>Total: 2 + 1,08 + 3,65 = </a:t>
          </a:r>
          <a:r>
            <a:rPr lang="en-US" sz="3200" b="1" dirty="0"/>
            <a:t>6,73%</a:t>
          </a:r>
          <a:r>
            <a:rPr lang="en-US" sz="1900" dirty="0"/>
            <a:t> da </a:t>
          </a:r>
          <a:r>
            <a:rPr lang="en-US" sz="1900" dirty="0" err="1"/>
            <a:t>receita</a:t>
          </a:r>
          <a:r>
            <a:rPr lang="en-US" sz="1900" dirty="0"/>
            <a:t> (</a:t>
          </a:r>
          <a:r>
            <a:rPr lang="en-US" sz="1900" dirty="0" err="1"/>
            <a:t>considerar</a:t>
          </a:r>
          <a:r>
            <a:rPr lang="en-US" sz="1900" dirty="0"/>
            <a:t> o </a:t>
          </a:r>
          <a:r>
            <a:rPr lang="en-US" sz="1900" dirty="0" err="1"/>
            <a:t>aumento</a:t>
          </a:r>
          <a:r>
            <a:rPr lang="en-US" sz="1900" dirty="0"/>
            <a:t> de 10%)</a:t>
          </a:r>
        </a:p>
      </dgm:t>
    </dgm:pt>
    <dgm:pt modelId="{76B7D6EC-F0DA-48AC-8298-F92F3472CD91}" type="parTrans" cxnId="{8B522BB0-1753-47CE-A64B-C3612E0C2B8B}">
      <dgm:prSet/>
      <dgm:spPr/>
      <dgm:t>
        <a:bodyPr/>
        <a:lstStyle/>
        <a:p>
          <a:endParaRPr lang="en-US"/>
        </a:p>
      </dgm:t>
    </dgm:pt>
    <dgm:pt modelId="{2108E48E-7184-445A-9277-BEC90A432845}" type="sibTrans" cxnId="{8B522BB0-1753-47CE-A64B-C3612E0C2B8B}">
      <dgm:prSet/>
      <dgm:spPr/>
      <dgm:t>
        <a:bodyPr/>
        <a:lstStyle/>
        <a:p>
          <a:endParaRPr lang="en-US"/>
        </a:p>
      </dgm:t>
    </dgm:pt>
    <dgm:pt modelId="{F9B37418-E77B-49EC-A833-7A31577C042B}" type="pres">
      <dgm:prSet presAssocID="{778856FB-52C9-4E56-8C91-13EAB3E01C73}" presName="root" presStyleCnt="0">
        <dgm:presLayoutVars>
          <dgm:dir/>
          <dgm:resizeHandles val="exact"/>
        </dgm:presLayoutVars>
      </dgm:prSet>
      <dgm:spPr/>
    </dgm:pt>
    <dgm:pt modelId="{66A7FCA1-3CD9-406A-BC62-370FA5EF1642}" type="pres">
      <dgm:prSet presAssocID="{EECEC963-DFDB-4D37-B788-C550B1B5105E}" presName="compNode" presStyleCnt="0"/>
      <dgm:spPr/>
    </dgm:pt>
    <dgm:pt modelId="{D9C81E08-D9EC-4D1C-BFE5-BF878695E00D}" type="pres">
      <dgm:prSet presAssocID="{EECEC963-DFDB-4D37-B788-C550B1B5105E}" presName="bgRect" presStyleLbl="bgShp" presStyleIdx="0" presStyleCnt="6"/>
      <dgm:spPr/>
    </dgm:pt>
    <dgm:pt modelId="{423C5AE8-7F02-4E30-B843-85A141FDE704}" type="pres">
      <dgm:prSet presAssocID="{EECEC963-DFDB-4D37-B788-C550B1B5105E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9C9EB4C9-71DC-4488-9D5C-7ADE8FF44524}" type="pres">
      <dgm:prSet presAssocID="{EECEC963-DFDB-4D37-B788-C550B1B5105E}" presName="spaceRect" presStyleCnt="0"/>
      <dgm:spPr/>
    </dgm:pt>
    <dgm:pt modelId="{A674F0C8-5AD2-4D18-8C0D-436D06937097}" type="pres">
      <dgm:prSet presAssocID="{EECEC963-DFDB-4D37-B788-C550B1B5105E}" presName="parTx" presStyleLbl="revTx" presStyleIdx="0" presStyleCnt="6">
        <dgm:presLayoutVars>
          <dgm:chMax val="0"/>
          <dgm:chPref val="0"/>
        </dgm:presLayoutVars>
      </dgm:prSet>
      <dgm:spPr/>
    </dgm:pt>
    <dgm:pt modelId="{C836B18E-260B-425F-A042-A910B95CEF69}" type="pres">
      <dgm:prSet presAssocID="{4A4B28E5-69AC-46A6-8392-6BB1CE6E2055}" presName="sibTrans" presStyleCnt="0"/>
      <dgm:spPr/>
    </dgm:pt>
    <dgm:pt modelId="{A9409536-F9E6-42BA-A887-83CBA69C9E04}" type="pres">
      <dgm:prSet presAssocID="{331DBBA9-13F0-4BBB-B9C3-D3E7BEED57CC}" presName="compNode" presStyleCnt="0"/>
      <dgm:spPr/>
    </dgm:pt>
    <dgm:pt modelId="{54E86C24-EA9D-4154-9D50-1463D029BC1D}" type="pres">
      <dgm:prSet presAssocID="{331DBBA9-13F0-4BBB-B9C3-D3E7BEED57CC}" presName="bgRect" presStyleLbl="bgShp" presStyleIdx="1" presStyleCnt="6"/>
      <dgm:spPr/>
    </dgm:pt>
    <dgm:pt modelId="{32742FE6-21D2-40C4-8FB9-E98AFFA37162}" type="pres">
      <dgm:prSet presAssocID="{331DBBA9-13F0-4BBB-B9C3-D3E7BEED57CC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4E84BC50-D196-4B3D-895F-C0436A830EB6}" type="pres">
      <dgm:prSet presAssocID="{331DBBA9-13F0-4BBB-B9C3-D3E7BEED57CC}" presName="spaceRect" presStyleCnt="0"/>
      <dgm:spPr/>
    </dgm:pt>
    <dgm:pt modelId="{591F43DC-4E4A-41C1-BC47-3D4EE6FD7F10}" type="pres">
      <dgm:prSet presAssocID="{331DBBA9-13F0-4BBB-B9C3-D3E7BEED57CC}" presName="parTx" presStyleLbl="revTx" presStyleIdx="1" presStyleCnt="6">
        <dgm:presLayoutVars>
          <dgm:chMax val="0"/>
          <dgm:chPref val="0"/>
        </dgm:presLayoutVars>
      </dgm:prSet>
      <dgm:spPr/>
    </dgm:pt>
    <dgm:pt modelId="{12AADF89-E6F7-4545-9614-4CBE4208253E}" type="pres">
      <dgm:prSet presAssocID="{64947E47-E1F8-4F6C-9B1F-38F82D54CE98}" presName="sibTrans" presStyleCnt="0"/>
      <dgm:spPr/>
    </dgm:pt>
    <dgm:pt modelId="{3CE11D31-73E9-4627-B38B-87085F4F6183}" type="pres">
      <dgm:prSet presAssocID="{E7D3A443-4F33-48B0-A732-054004A07120}" presName="compNode" presStyleCnt="0"/>
      <dgm:spPr/>
    </dgm:pt>
    <dgm:pt modelId="{F52D03EE-0898-45D0-BA51-3297DDCB0860}" type="pres">
      <dgm:prSet presAssocID="{E7D3A443-4F33-48B0-A732-054004A07120}" presName="bgRect" presStyleLbl="bgShp" presStyleIdx="2" presStyleCnt="6"/>
      <dgm:spPr/>
    </dgm:pt>
    <dgm:pt modelId="{8C751001-83F3-4863-A8F1-99B5A1B97525}" type="pres">
      <dgm:prSet presAssocID="{E7D3A443-4F33-48B0-A732-054004A07120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8B44364B-F631-49F9-B087-B8CEF6478FC4}" type="pres">
      <dgm:prSet presAssocID="{E7D3A443-4F33-48B0-A732-054004A07120}" presName="spaceRect" presStyleCnt="0"/>
      <dgm:spPr/>
    </dgm:pt>
    <dgm:pt modelId="{99CDFEC6-096E-4259-B7EE-53BC618EBC1F}" type="pres">
      <dgm:prSet presAssocID="{E7D3A443-4F33-48B0-A732-054004A07120}" presName="parTx" presStyleLbl="revTx" presStyleIdx="2" presStyleCnt="6">
        <dgm:presLayoutVars>
          <dgm:chMax val="0"/>
          <dgm:chPref val="0"/>
        </dgm:presLayoutVars>
      </dgm:prSet>
      <dgm:spPr/>
    </dgm:pt>
    <dgm:pt modelId="{29BE05F1-B8A7-400B-BE2B-0F7B89EBFB79}" type="pres">
      <dgm:prSet presAssocID="{37461D95-3BAD-49B8-9855-B0507F5F6064}" presName="sibTrans" presStyleCnt="0"/>
      <dgm:spPr/>
    </dgm:pt>
    <dgm:pt modelId="{EE4E4F34-E4B4-4800-A337-5FC1F8D63065}" type="pres">
      <dgm:prSet presAssocID="{717CBF1F-F5DA-47D4-89A9-097C3D258BF4}" presName="compNode" presStyleCnt="0"/>
      <dgm:spPr/>
    </dgm:pt>
    <dgm:pt modelId="{A9FBD4AE-AE56-4BFC-84E9-936C7CC708ED}" type="pres">
      <dgm:prSet presAssocID="{717CBF1F-F5DA-47D4-89A9-097C3D258BF4}" presName="bgRect" presStyleLbl="bgShp" presStyleIdx="3" presStyleCnt="6"/>
      <dgm:spPr/>
    </dgm:pt>
    <dgm:pt modelId="{5ADA6073-4DAE-464C-AC2D-CED40AEAF14D}" type="pres">
      <dgm:prSet presAssocID="{717CBF1F-F5DA-47D4-89A9-097C3D258BF4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uit Bowl"/>
        </a:ext>
      </dgm:extLst>
    </dgm:pt>
    <dgm:pt modelId="{55B6DBBE-A8B7-4B95-830F-3125B702C29F}" type="pres">
      <dgm:prSet presAssocID="{717CBF1F-F5DA-47D4-89A9-097C3D258BF4}" presName="spaceRect" presStyleCnt="0"/>
      <dgm:spPr/>
    </dgm:pt>
    <dgm:pt modelId="{38CADE4B-44AB-4EC7-A01B-0FA548ECF0E2}" type="pres">
      <dgm:prSet presAssocID="{717CBF1F-F5DA-47D4-89A9-097C3D258BF4}" presName="parTx" presStyleLbl="revTx" presStyleIdx="3" presStyleCnt="6">
        <dgm:presLayoutVars>
          <dgm:chMax val="0"/>
          <dgm:chPref val="0"/>
        </dgm:presLayoutVars>
      </dgm:prSet>
      <dgm:spPr/>
    </dgm:pt>
    <dgm:pt modelId="{CD46708A-13D4-4636-8AE1-5E3581A93333}" type="pres">
      <dgm:prSet presAssocID="{23E46844-6893-4A22-B5FA-51C585F25F71}" presName="sibTrans" presStyleCnt="0"/>
      <dgm:spPr/>
    </dgm:pt>
    <dgm:pt modelId="{3F204ECC-D6E2-4D19-B5D5-89B6994E7743}" type="pres">
      <dgm:prSet presAssocID="{CF61A7C5-F884-42A8-A72E-20DF969A88D8}" presName="compNode" presStyleCnt="0"/>
      <dgm:spPr/>
    </dgm:pt>
    <dgm:pt modelId="{3BF5AFD5-1884-4D6F-83D2-C28781B5EF93}" type="pres">
      <dgm:prSet presAssocID="{CF61A7C5-F884-42A8-A72E-20DF969A88D8}" presName="bgRect" presStyleLbl="bgShp" presStyleIdx="4" presStyleCnt="6"/>
      <dgm:spPr/>
    </dgm:pt>
    <dgm:pt modelId="{BDB09182-726B-48EB-9A27-9DC0E1F71DD3}" type="pres">
      <dgm:prSet presAssocID="{CF61A7C5-F884-42A8-A72E-20DF969A88D8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7D47A6E6-89C1-48DA-964A-1D00D97148C5}" type="pres">
      <dgm:prSet presAssocID="{CF61A7C5-F884-42A8-A72E-20DF969A88D8}" presName="spaceRect" presStyleCnt="0"/>
      <dgm:spPr/>
    </dgm:pt>
    <dgm:pt modelId="{FA824729-5D1E-48AA-8E59-4C1C9F2BA411}" type="pres">
      <dgm:prSet presAssocID="{CF61A7C5-F884-42A8-A72E-20DF969A88D8}" presName="parTx" presStyleLbl="revTx" presStyleIdx="4" presStyleCnt="6">
        <dgm:presLayoutVars>
          <dgm:chMax val="0"/>
          <dgm:chPref val="0"/>
        </dgm:presLayoutVars>
      </dgm:prSet>
      <dgm:spPr/>
    </dgm:pt>
    <dgm:pt modelId="{609AD769-D6A5-4AC3-AB37-B9F2D1DBB0DA}" type="pres">
      <dgm:prSet presAssocID="{4E9757E2-43AB-4AC1-AEF5-17116FD4AF82}" presName="sibTrans" presStyleCnt="0"/>
      <dgm:spPr/>
    </dgm:pt>
    <dgm:pt modelId="{BD0F61F6-4601-4DFF-AF5E-AED95D341EBF}" type="pres">
      <dgm:prSet presAssocID="{F69A6EB4-8DB5-4278-BBD8-90FAA8EBB671}" presName="compNode" presStyleCnt="0"/>
      <dgm:spPr/>
    </dgm:pt>
    <dgm:pt modelId="{B11E4F1B-02A5-4227-BE14-2085F872A4E9}" type="pres">
      <dgm:prSet presAssocID="{F69A6EB4-8DB5-4278-BBD8-90FAA8EBB671}" presName="bgRect" presStyleLbl="bgShp" presStyleIdx="5" presStyleCnt="6"/>
      <dgm:spPr/>
    </dgm:pt>
    <dgm:pt modelId="{CCFA5A0C-B2DD-47BC-B091-6BF3307630E6}" type="pres">
      <dgm:prSet presAssocID="{F69A6EB4-8DB5-4278-BBD8-90FAA8EBB671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e"/>
        </a:ext>
      </dgm:extLst>
    </dgm:pt>
    <dgm:pt modelId="{12BCBC50-C80C-4D61-87D2-F482218DDF83}" type="pres">
      <dgm:prSet presAssocID="{F69A6EB4-8DB5-4278-BBD8-90FAA8EBB671}" presName="spaceRect" presStyleCnt="0"/>
      <dgm:spPr/>
    </dgm:pt>
    <dgm:pt modelId="{165FEA2F-109C-4A11-B09A-BC6ABCB580F9}" type="pres">
      <dgm:prSet presAssocID="{F69A6EB4-8DB5-4278-BBD8-90FAA8EBB67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082360A-2297-4F0F-A3E1-4A238FD15186}" srcId="{778856FB-52C9-4E56-8C91-13EAB3E01C73}" destId="{717CBF1F-F5DA-47D4-89A9-097C3D258BF4}" srcOrd="3" destOrd="0" parTransId="{C5CAAD4D-840A-44B0-9588-73FB7482C799}" sibTransId="{23E46844-6893-4A22-B5FA-51C585F25F71}"/>
    <dgm:cxn modelId="{5F95E313-FD5F-40A6-B076-1D8917E50912}" type="presOf" srcId="{EECEC963-DFDB-4D37-B788-C550B1B5105E}" destId="{A674F0C8-5AD2-4D18-8C0D-436D06937097}" srcOrd="0" destOrd="0" presId="urn:microsoft.com/office/officeart/2018/2/layout/IconVerticalSolidList"/>
    <dgm:cxn modelId="{6CEE751B-F05B-4639-B404-03AF17835F58}" type="presOf" srcId="{717CBF1F-F5DA-47D4-89A9-097C3D258BF4}" destId="{38CADE4B-44AB-4EC7-A01B-0FA548ECF0E2}" srcOrd="0" destOrd="0" presId="urn:microsoft.com/office/officeart/2018/2/layout/IconVerticalSolidList"/>
    <dgm:cxn modelId="{460AB755-7EA6-45E1-84F6-1BD757761399}" type="presOf" srcId="{CF61A7C5-F884-42A8-A72E-20DF969A88D8}" destId="{FA824729-5D1E-48AA-8E59-4C1C9F2BA411}" srcOrd="0" destOrd="0" presId="urn:microsoft.com/office/officeart/2018/2/layout/IconVerticalSolidList"/>
    <dgm:cxn modelId="{1555BE5E-799A-4A40-B84E-DAE802F1DDAA}" type="presOf" srcId="{331DBBA9-13F0-4BBB-B9C3-D3E7BEED57CC}" destId="{591F43DC-4E4A-41C1-BC47-3D4EE6FD7F10}" srcOrd="0" destOrd="0" presId="urn:microsoft.com/office/officeart/2018/2/layout/IconVerticalSolidList"/>
    <dgm:cxn modelId="{EB4EA768-4F3F-42C2-9886-E273FEFCEDB2}" srcId="{778856FB-52C9-4E56-8C91-13EAB3E01C73}" destId="{CF61A7C5-F884-42A8-A72E-20DF969A88D8}" srcOrd="4" destOrd="0" parTransId="{68B65EA9-5F5D-48F5-848B-04FF6D9FEAC4}" sibTransId="{4E9757E2-43AB-4AC1-AEF5-17116FD4AF82}"/>
    <dgm:cxn modelId="{9CB40784-06FE-43D0-AC8C-B68BB8AB9D82}" type="presOf" srcId="{F69A6EB4-8DB5-4278-BBD8-90FAA8EBB671}" destId="{165FEA2F-109C-4A11-B09A-BC6ABCB580F9}" srcOrd="0" destOrd="0" presId="urn:microsoft.com/office/officeart/2018/2/layout/IconVerticalSolidList"/>
    <dgm:cxn modelId="{FF9CD38B-C094-450C-8D92-7980F0B06303}" srcId="{778856FB-52C9-4E56-8C91-13EAB3E01C73}" destId="{331DBBA9-13F0-4BBB-B9C3-D3E7BEED57CC}" srcOrd="1" destOrd="0" parTransId="{E1D66E53-E3C1-4C5A-8948-7F724E4D9300}" sibTransId="{64947E47-E1F8-4F6C-9B1F-38F82D54CE98}"/>
    <dgm:cxn modelId="{45FDEEA7-2BD7-4486-B9AF-AC25A08E048C}" srcId="{778856FB-52C9-4E56-8C91-13EAB3E01C73}" destId="{EECEC963-DFDB-4D37-B788-C550B1B5105E}" srcOrd="0" destOrd="0" parTransId="{B8FE8816-8F7C-4ABE-A61F-0D8C486BC691}" sibTransId="{4A4B28E5-69AC-46A6-8392-6BB1CE6E2055}"/>
    <dgm:cxn modelId="{8B522BB0-1753-47CE-A64B-C3612E0C2B8B}" srcId="{778856FB-52C9-4E56-8C91-13EAB3E01C73}" destId="{F69A6EB4-8DB5-4278-BBD8-90FAA8EBB671}" srcOrd="5" destOrd="0" parTransId="{76B7D6EC-F0DA-48AC-8298-F92F3472CD91}" sibTransId="{2108E48E-7184-445A-9277-BEC90A432845}"/>
    <dgm:cxn modelId="{6CC49FC2-9A9D-47B7-9F34-1B09536B1FFE}" type="presOf" srcId="{E7D3A443-4F33-48B0-A732-054004A07120}" destId="{99CDFEC6-096E-4259-B7EE-53BC618EBC1F}" srcOrd="0" destOrd="0" presId="urn:microsoft.com/office/officeart/2018/2/layout/IconVerticalSolidList"/>
    <dgm:cxn modelId="{75EE23D6-EEA8-4835-BC93-727AF20BADF9}" srcId="{778856FB-52C9-4E56-8C91-13EAB3E01C73}" destId="{E7D3A443-4F33-48B0-A732-054004A07120}" srcOrd="2" destOrd="0" parTransId="{6672C969-5685-48BE-9193-A9B847FF4876}" sibTransId="{37461D95-3BAD-49B8-9855-B0507F5F6064}"/>
    <dgm:cxn modelId="{938B07DD-8A4A-4C47-8890-81B6D3031581}" type="presOf" srcId="{778856FB-52C9-4E56-8C91-13EAB3E01C73}" destId="{F9B37418-E77B-49EC-A833-7A31577C042B}" srcOrd="0" destOrd="0" presId="urn:microsoft.com/office/officeart/2018/2/layout/IconVerticalSolidList"/>
    <dgm:cxn modelId="{BAE76C59-A39D-4C7F-9410-5D7CA5EBD073}" type="presParOf" srcId="{F9B37418-E77B-49EC-A833-7A31577C042B}" destId="{66A7FCA1-3CD9-406A-BC62-370FA5EF1642}" srcOrd="0" destOrd="0" presId="urn:microsoft.com/office/officeart/2018/2/layout/IconVerticalSolidList"/>
    <dgm:cxn modelId="{D1D59000-DA9D-44E3-9631-C8409A4F100B}" type="presParOf" srcId="{66A7FCA1-3CD9-406A-BC62-370FA5EF1642}" destId="{D9C81E08-D9EC-4D1C-BFE5-BF878695E00D}" srcOrd="0" destOrd="0" presId="urn:microsoft.com/office/officeart/2018/2/layout/IconVerticalSolidList"/>
    <dgm:cxn modelId="{6DDD2E79-15AA-41DB-82B6-7BAC9477248E}" type="presParOf" srcId="{66A7FCA1-3CD9-406A-BC62-370FA5EF1642}" destId="{423C5AE8-7F02-4E30-B843-85A141FDE704}" srcOrd="1" destOrd="0" presId="urn:microsoft.com/office/officeart/2018/2/layout/IconVerticalSolidList"/>
    <dgm:cxn modelId="{70324B1E-CBEF-4014-BD68-E3491C548E59}" type="presParOf" srcId="{66A7FCA1-3CD9-406A-BC62-370FA5EF1642}" destId="{9C9EB4C9-71DC-4488-9D5C-7ADE8FF44524}" srcOrd="2" destOrd="0" presId="urn:microsoft.com/office/officeart/2018/2/layout/IconVerticalSolidList"/>
    <dgm:cxn modelId="{30542788-EBD1-4031-8B18-630401CD0DB9}" type="presParOf" srcId="{66A7FCA1-3CD9-406A-BC62-370FA5EF1642}" destId="{A674F0C8-5AD2-4D18-8C0D-436D06937097}" srcOrd="3" destOrd="0" presId="urn:microsoft.com/office/officeart/2018/2/layout/IconVerticalSolidList"/>
    <dgm:cxn modelId="{5966AC22-496A-4E3C-A962-31393C579327}" type="presParOf" srcId="{F9B37418-E77B-49EC-A833-7A31577C042B}" destId="{C836B18E-260B-425F-A042-A910B95CEF69}" srcOrd="1" destOrd="0" presId="urn:microsoft.com/office/officeart/2018/2/layout/IconVerticalSolidList"/>
    <dgm:cxn modelId="{800C06E4-004D-4FBC-941F-F97C45AEE973}" type="presParOf" srcId="{F9B37418-E77B-49EC-A833-7A31577C042B}" destId="{A9409536-F9E6-42BA-A887-83CBA69C9E04}" srcOrd="2" destOrd="0" presId="urn:microsoft.com/office/officeart/2018/2/layout/IconVerticalSolidList"/>
    <dgm:cxn modelId="{7F7E3120-2E5B-47CC-984E-1DE1FBCCFB06}" type="presParOf" srcId="{A9409536-F9E6-42BA-A887-83CBA69C9E04}" destId="{54E86C24-EA9D-4154-9D50-1463D029BC1D}" srcOrd="0" destOrd="0" presId="urn:microsoft.com/office/officeart/2018/2/layout/IconVerticalSolidList"/>
    <dgm:cxn modelId="{11308858-0CFA-41A8-BB38-DD0A2E5878A7}" type="presParOf" srcId="{A9409536-F9E6-42BA-A887-83CBA69C9E04}" destId="{32742FE6-21D2-40C4-8FB9-E98AFFA37162}" srcOrd="1" destOrd="0" presId="urn:microsoft.com/office/officeart/2018/2/layout/IconVerticalSolidList"/>
    <dgm:cxn modelId="{36EAE75E-6D76-485D-BC99-064F9779CDB0}" type="presParOf" srcId="{A9409536-F9E6-42BA-A887-83CBA69C9E04}" destId="{4E84BC50-D196-4B3D-895F-C0436A830EB6}" srcOrd="2" destOrd="0" presId="urn:microsoft.com/office/officeart/2018/2/layout/IconVerticalSolidList"/>
    <dgm:cxn modelId="{4988AB68-5AFB-4299-B528-8F588855642D}" type="presParOf" srcId="{A9409536-F9E6-42BA-A887-83CBA69C9E04}" destId="{591F43DC-4E4A-41C1-BC47-3D4EE6FD7F10}" srcOrd="3" destOrd="0" presId="urn:microsoft.com/office/officeart/2018/2/layout/IconVerticalSolidList"/>
    <dgm:cxn modelId="{E1CD5660-ADE3-4A04-9DC4-E9DCBDF6654C}" type="presParOf" srcId="{F9B37418-E77B-49EC-A833-7A31577C042B}" destId="{12AADF89-E6F7-4545-9614-4CBE4208253E}" srcOrd="3" destOrd="0" presId="urn:microsoft.com/office/officeart/2018/2/layout/IconVerticalSolidList"/>
    <dgm:cxn modelId="{3CA1BD52-DC59-426A-B57B-DF4DEC613A70}" type="presParOf" srcId="{F9B37418-E77B-49EC-A833-7A31577C042B}" destId="{3CE11D31-73E9-4627-B38B-87085F4F6183}" srcOrd="4" destOrd="0" presId="urn:microsoft.com/office/officeart/2018/2/layout/IconVerticalSolidList"/>
    <dgm:cxn modelId="{0D0988D7-D53C-48BA-A83D-8302CF8BF1EA}" type="presParOf" srcId="{3CE11D31-73E9-4627-B38B-87085F4F6183}" destId="{F52D03EE-0898-45D0-BA51-3297DDCB0860}" srcOrd="0" destOrd="0" presId="urn:microsoft.com/office/officeart/2018/2/layout/IconVerticalSolidList"/>
    <dgm:cxn modelId="{6A991708-2C06-4DBD-A060-399A74C4465C}" type="presParOf" srcId="{3CE11D31-73E9-4627-B38B-87085F4F6183}" destId="{8C751001-83F3-4863-A8F1-99B5A1B97525}" srcOrd="1" destOrd="0" presId="urn:microsoft.com/office/officeart/2018/2/layout/IconVerticalSolidList"/>
    <dgm:cxn modelId="{74D6EFB4-6674-45F1-BF30-7FF15DD48B53}" type="presParOf" srcId="{3CE11D31-73E9-4627-B38B-87085F4F6183}" destId="{8B44364B-F631-49F9-B087-B8CEF6478FC4}" srcOrd="2" destOrd="0" presId="urn:microsoft.com/office/officeart/2018/2/layout/IconVerticalSolidList"/>
    <dgm:cxn modelId="{AE8CB820-9AF8-4794-9C5A-6A3F6E1ABABD}" type="presParOf" srcId="{3CE11D31-73E9-4627-B38B-87085F4F6183}" destId="{99CDFEC6-096E-4259-B7EE-53BC618EBC1F}" srcOrd="3" destOrd="0" presId="urn:microsoft.com/office/officeart/2018/2/layout/IconVerticalSolidList"/>
    <dgm:cxn modelId="{F8396DFE-58AF-4657-8F05-D19F748EBD51}" type="presParOf" srcId="{F9B37418-E77B-49EC-A833-7A31577C042B}" destId="{29BE05F1-B8A7-400B-BE2B-0F7B89EBFB79}" srcOrd="5" destOrd="0" presId="urn:microsoft.com/office/officeart/2018/2/layout/IconVerticalSolidList"/>
    <dgm:cxn modelId="{0A4034AD-B01D-4230-B946-B738615E9EE7}" type="presParOf" srcId="{F9B37418-E77B-49EC-A833-7A31577C042B}" destId="{EE4E4F34-E4B4-4800-A337-5FC1F8D63065}" srcOrd="6" destOrd="0" presId="urn:microsoft.com/office/officeart/2018/2/layout/IconVerticalSolidList"/>
    <dgm:cxn modelId="{6D9E25F2-89FD-4D98-A7B0-1AC98B3A94BA}" type="presParOf" srcId="{EE4E4F34-E4B4-4800-A337-5FC1F8D63065}" destId="{A9FBD4AE-AE56-4BFC-84E9-936C7CC708ED}" srcOrd="0" destOrd="0" presId="urn:microsoft.com/office/officeart/2018/2/layout/IconVerticalSolidList"/>
    <dgm:cxn modelId="{ED71752A-DF4F-45AF-A618-9C742C1F8E4E}" type="presParOf" srcId="{EE4E4F34-E4B4-4800-A337-5FC1F8D63065}" destId="{5ADA6073-4DAE-464C-AC2D-CED40AEAF14D}" srcOrd="1" destOrd="0" presId="urn:microsoft.com/office/officeart/2018/2/layout/IconVerticalSolidList"/>
    <dgm:cxn modelId="{155B0FB1-1F1A-4418-AC26-58BB7840AD1F}" type="presParOf" srcId="{EE4E4F34-E4B4-4800-A337-5FC1F8D63065}" destId="{55B6DBBE-A8B7-4B95-830F-3125B702C29F}" srcOrd="2" destOrd="0" presId="urn:microsoft.com/office/officeart/2018/2/layout/IconVerticalSolidList"/>
    <dgm:cxn modelId="{2F859D67-45D3-4757-A159-796BA8DD5836}" type="presParOf" srcId="{EE4E4F34-E4B4-4800-A337-5FC1F8D63065}" destId="{38CADE4B-44AB-4EC7-A01B-0FA548ECF0E2}" srcOrd="3" destOrd="0" presId="urn:microsoft.com/office/officeart/2018/2/layout/IconVerticalSolidList"/>
    <dgm:cxn modelId="{AE11FACA-81E2-4B03-BB4B-880AB4DBEC7B}" type="presParOf" srcId="{F9B37418-E77B-49EC-A833-7A31577C042B}" destId="{CD46708A-13D4-4636-8AE1-5E3581A93333}" srcOrd="7" destOrd="0" presId="urn:microsoft.com/office/officeart/2018/2/layout/IconVerticalSolidList"/>
    <dgm:cxn modelId="{C705DC1F-5864-4C23-A801-6719C1F5BC8D}" type="presParOf" srcId="{F9B37418-E77B-49EC-A833-7A31577C042B}" destId="{3F204ECC-D6E2-4D19-B5D5-89B6994E7743}" srcOrd="8" destOrd="0" presId="urn:microsoft.com/office/officeart/2018/2/layout/IconVerticalSolidList"/>
    <dgm:cxn modelId="{89540348-7DF4-49CE-9737-23F2D1FEF814}" type="presParOf" srcId="{3F204ECC-D6E2-4D19-B5D5-89B6994E7743}" destId="{3BF5AFD5-1884-4D6F-83D2-C28781B5EF93}" srcOrd="0" destOrd="0" presId="urn:microsoft.com/office/officeart/2018/2/layout/IconVerticalSolidList"/>
    <dgm:cxn modelId="{0115A372-066F-4B75-B0F8-D53B083F3040}" type="presParOf" srcId="{3F204ECC-D6E2-4D19-B5D5-89B6994E7743}" destId="{BDB09182-726B-48EB-9A27-9DC0E1F71DD3}" srcOrd="1" destOrd="0" presId="urn:microsoft.com/office/officeart/2018/2/layout/IconVerticalSolidList"/>
    <dgm:cxn modelId="{B4FE6237-169B-4FEA-AAB4-D69A690ECDDE}" type="presParOf" srcId="{3F204ECC-D6E2-4D19-B5D5-89B6994E7743}" destId="{7D47A6E6-89C1-48DA-964A-1D00D97148C5}" srcOrd="2" destOrd="0" presId="urn:microsoft.com/office/officeart/2018/2/layout/IconVerticalSolidList"/>
    <dgm:cxn modelId="{0D81B0EF-4EB0-42A4-A60D-F36382D8AD2A}" type="presParOf" srcId="{3F204ECC-D6E2-4D19-B5D5-89B6994E7743}" destId="{FA824729-5D1E-48AA-8E59-4C1C9F2BA411}" srcOrd="3" destOrd="0" presId="urn:microsoft.com/office/officeart/2018/2/layout/IconVerticalSolidList"/>
    <dgm:cxn modelId="{BC4FD53E-30DE-4210-AD06-9B56E687B983}" type="presParOf" srcId="{F9B37418-E77B-49EC-A833-7A31577C042B}" destId="{609AD769-D6A5-4AC3-AB37-B9F2D1DBB0DA}" srcOrd="9" destOrd="0" presId="urn:microsoft.com/office/officeart/2018/2/layout/IconVerticalSolidList"/>
    <dgm:cxn modelId="{2DEDD3FE-3735-41EA-936F-3B508CA4C053}" type="presParOf" srcId="{F9B37418-E77B-49EC-A833-7A31577C042B}" destId="{BD0F61F6-4601-4DFF-AF5E-AED95D341EBF}" srcOrd="10" destOrd="0" presId="urn:microsoft.com/office/officeart/2018/2/layout/IconVerticalSolidList"/>
    <dgm:cxn modelId="{FD197849-DF28-4927-B4F6-A9E5BA6763C0}" type="presParOf" srcId="{BD0F61F6-4601-4DFF-AF5E-AED95D341EBF}" destId="{B11E4F1B-02A5-4227-BE14-2085F872A4E9}" srcOrd="0" destOrd="0" presId="urn:microsoft.com/office/officeart/2018/2/layout/IconVerticalSolidList"/>
    <dgm:cxn modelId="{2695F07C-98E1-4936-B916-80C96BFDEE24}" type="presParOf" srcId="{BD0F61F6-4601-4DFF-AF5E-AED95D341EBF}" destId="{CCFA5A0C-B2DD-47BC-B091-6BF3307630E6}" srcOrd="1" destOrd="0" presId="urn:microsoft.com/office/officeart/2018/2/layout/IconVerticalSolidList"/>
    <dgm:cxn modelId="{54228B22-6DCF-42B6-9D4E-9A795BCB2953}" type="presParOf" srcId="{BD0F61F6-4601-4DFF-AF5E-AED95D341EBF}" destId="{12BCBC50-C80C-4D61-87D2-F482218DDF83}" srcOrd="2" destOrd="0" presId="urn:microsoft.com/office/officeart/2018/2/layout/IconVerticalSolidList"/>
    <dgm:cxn modelId="{948278CF-B853-470C-9F57-9FCCB0052315}" type="presParOf" srcId="{BD0F61F6-4601-4DFF-AF5E-AED95D341EBF}" destId="{165FEA2F-109C-4A11-B09A-BC6ABCB580F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9C9D3DF-DE02-4B69-9D96-89E2413AB455}" type="doc">
      <dgm:prSet loTypeId="urn:microsoft.com/office/officeart/2005/8/layout/vList2" loCatId="list" qsTypeId="urn:microsoft.com/office/officeart/2005/8/quickstyle/simple1#20" qsCatId="simple" csTypeId="urn:microsoft.com/office/officeart/2005/8/colors/accent1_2#18" csCatId="accent1"/>
      <dgm:spPr/>
      <dgm:t>
        <a:bodyPr/>
        <a:lstStyle/>
        <a:p>
          <a:endParaRPr lang="en-US"/>
        </a:p>
      </dgm:t>
    </dgm:pt>
    <dgm:pt modelId="{16D41227-84F2-4591-BF9D-0733F40A7E5D}">
      <dgm:prSet/>
      <dgm:spPr/>
      <dgm:t>
        <a:bodyPr/>
        <a:lstStyle/>
        <a:p>
          <a:r>
            <a:rPr lang="pt-BR" b="1" i="0" u="sng"/>
            <a:t>Empreitada </a:t>
          </a:r>
          <a:r>
            <a:rPr lang="pt-BR" b="1" u="sng"/>
            <a:t>parcial</a:t>
          </a:r>
          <a:r>
            <a:rPr lang="pt-BR" b="0" i="0"/>
            <a:t>: </a:t>
          </a:r>
          <a:endParaRPr lang="en-US"/>
        </a:p>
      </dgm:t>
    </dgm:pt>
    <dgm:pt modelId="{613DCEF8-29EF-4F80-94F1-584C44D28F62}" type="parTrans" cxnId="{71375D1B-6B9E-4395-8874-40078FDC3310}">
      <dgm:prSet/>
      <dgm:spPr/>
      <dgm:t>
        <a:bodyPr/>
        <a:lstStyle/>
        <a:p>
          <a:endParaRPr lang="en-US"/>
        </a:p>
      </dgm:t>
    </dgm:pt>
    <dgm:pt modelId="{3E03973E-D32C-4054-B0F9-EE8637FD02C9}" type="sibTrans" cxnId="{71375D1B-6B9E-4395-8874-40078FDC3310}">
      <dgm:prSet/>
      <dgm:spPr/>
      <dgm:t>
        <a:bodyPr/>
        <a:lstStyle/>
        <a:p>
          <a:endParaRPr lang="en-US"/>
        </a:p>
      </dgm:t>
    </dgm:pt>
    <dgm:pt modelId="{0F62C937-8FFD-43DC-B3CF-B957B168CC24}">
      <dgm:prSet/>
      <dgm:spPr/>
      <dgm:t>
        <a:bodyPr/>
        <a:lstStyle/>
        <a:p>
          <a:r>
            <a:rPr lang="pt-BR" b="0" i="0"/>
            <a:t>A construtora é a responsável técnica, mas não executa 100% dos serviços. Indica mão de obra e materiai</a:t>
          </a:r>
          <a:r>
            <a:rPr lang="pt-BR"/>
            <a:t>s que são contratados e pagos diretamente pela “dona da obra” (faturamento direto). </a:t>
          </a:r>
          <a:endParaRPr lang="en-US"/>
        </a:p>
      </dgm:t>
    </dgm:pt>
    <dgm:pt modelId="{BBF344C9-733F-46FC-9C60-C25E21CFAA60}" type="parTrans" cxnId="{2C5E4A9A-D285-4C56-B902-8D75DB31AF6C}">
      <dgm:prSet/>
      <dgm:spPr/>
      <dgm:t>
        <a:bodyPr/>
        <a:lstStyle/>
        <a:p>
          <a:endParaRPr lang="en-US"/>
        </a:p>
      </dgm:t>
    </dgm:pt>
    <dgm:pt modelId="{BDA08F99-EBEA-41A7-A979-3018167ABDA7}" type="sibTrans" cxnId="{2C5E4A9A-D285-4C56-B902-8D75DB31AF6C}">
      <dgm:prSet/>
      <dgm:spPr/>
      <dgm:t>
        <a:bodyPr/>
        <a:lstStyle/>
        <a:p>
          <a:endParaRPr lang="en-US"/>
        </a:p>
      </dgm:t>
    </dgm:pt>
    <dgm:pt modelId="{631EF2CA-A106-4766-BE51-6E70978740F9}">
      <dgm:prSet/>
      <dgm:spPr/>
      <dgm:t>
        <a:bodyPr/>
        <a:lstStyle/>
        <a:p>
          <a:r>
            <a:rPr lang="pt-BR" b="0" i="0"/>
            <a:t>Reduz a base de incidência do imposto de renda (evita bitributação).</a:t>
          </a:r>
          <a:endParaRPr lang="en-US"/>
        </a:p>
      </dgm:t>
    </dgm:pt>
    <dgm:pt modelId="{5C4FA28D-2B4C-4093-B4B4-5C4F7AA6AECF}" type="parTrans" cxnId="{C1C12D02-ECE1-4655-B238-CDEF9599318A}">
      <dgm:prSet/>
      <dgm:spPr/>
      <dgm:t>
        <a:bodyPr/>
        <a:lstStyle/>
        <a:p>
          <a:endParaRPr lang="en-US"/>
        </a:p>
      </dgm:t>
    </dgm:pt>
    <dgm:pt modelId="{5F5AA1A4-5237-4E5C-B3B3-23CFA1189EDB}" type="sibTrans" cxnId="{C1C12D02-ECE1-4655-B238-CDEF9599318A}">
      <dgm:prSet/>
      <dgm:spPr/>
      <dgm:t>
        <a:bodyPr/>
        <a:lstStyle/>
        <a:p>
          <a:endParaRPr lang="en-US"/>
        </a:p>
      </dgm:t>
    </dgm:pt>
    <dgm:pt modelId="{2160972A-34A2-45EE-88B2-A268D073E4C9}">
      <dgm:prSet/>
      <dgm:spPr/>
      <dgm:t>
        <a:bodyPr/>
        <a:lstStyle/>
        <a:p>
          <a:r>
            <a:rPr lang="pt-BR"/>
            <a:t>Ocorre quando há mais de uma construtora (faculdade).</a:t>
          </a:r>
          <a:endParaRPr lang="en-US"/>
        </a:p>
      </dgm:t>
    </dgm:pt>
    <dgm:pt modelId="{844CE402-EAAD-452B-8B98-E7894716581D}" type="parTrans" cxnId="{A7A8B082-36C2-452D-BC2D-2525D485339B}">
      <dgm:prSet/>
      <dgm:spPr/>
      <dgm:t>
        <a:bodyPr/>
        <a:lstStyle/>
        <a:p>
          <a:endParaRPr lang="en-US"/>
        </a:p>
      </dgm:t>
    </dgm:pt>
    <dgm:pt modelId="{E910F3BC-EDAA-49EC-A344-935A2074E43D}" type="sibTrans" cxnId="{A7A8B082-36C2-452D-BC2D-2525D485339B}">
      <dgm:prSet/>
      <dgm:spPr/>
      <dgm:t>
        <a:bodyPr/>
        <a:lstStyle/>
        <a:p>
          <a:endParaRPr lang="en-US"/>
        </a:p>
      </dgm:t>
    </dgm:pt>
    <dgm:pt modelId="{DA60725C-8F95-490C-9B03-07D71AE9973C}">
      <dgm:prSet/>
      <dgm:spPr/>
      <dgm:t>
        <a:bodyPr/>
        <a:lstStyle/>
        <a:p>
          <a:r>
            <a:rPr lang="pt-BR" b="0" i="0"/>
            <a:t>C</a:t>
          </a:r>
          <a:r>
            <a:rPr lang="pt-BR"/>
            <a:t>NO em nome da “dona da obra”.</a:t>
          </a:r>
          <a:endParaRPr lang="en-US"/>
        </a:p>
      </dgm:t>
    </dgm:pt>
    <dgm:pt modelId="{A7730604-0E1A-47BB-B743-EDC170E20819}" type="parTrans" cxnId="{A4BAB801-E034-4A8D-A50E-B7A9971F6FB1}">
      <dgm:prSet/>
      <dgm:spPr/>
      <dgm:t>
        <a:bodyPr/>
        <a:lstStyle/>
        <a:p>
          <a:endParaRPr lang="en-US"/>
        </a:p>
      </dgm:t>
    </dgm:pt>
    <dgm:pt modelId="{46163A87-808F-4167-B1A3-C1473869D651}" type="sibTrans" cxnId="{A4BAB801-E034-4A8D-A50E-B7A9971F6FB1}">
      <dgm:prSet/>
      <dgm:spPr/>
      <dgm:t>
        <a:bodyPr/>
        <a:lstStyle/>
        <a:p>
          <a:endParaRPr lang="en-US"/>
        </a:p>
      </dgm:t>
    </dgm:pt>
    <dgm:pt modelId="{9FD831E2-78D6-4051-9975-CD35B4CF025D}">
      <dgm:prSet/>
      <dgm:spPr/>
      <dgm:t>
        <a:bodyPr/>
        <a:lstStyle/>
        <a:p>
          <a:r>
            <a:rPr lang="pt-BR" b="0" i="0"/>
            <a:t>Lucro presumid</a:t>
          </a:r>
          <a:r>
            <a:rPr lang="pt-BR"/>
            <a:t>o calculado sobre 32% e carga tributária total de 14,53%.</a:t>
          </a:r>
          <a:endParaRPr lang="en-US"/>
        </a:p>
      </dgm:t>
    </dgm:pt>
    <dgm:pt modelId="{267A76E8-2439-4900-BFD0-91DA1230E375}" type="parTrans" cxnId="{FB46C3A3-1564-4F4F-BDC2-19BC66B1FA60}">
      <dgm:prSet/>
      <dgm:spPr/>
      <dgm:t>
        <a:bodyPr/>
        <a:lstStyle/>
        <a:p>
          <a:endParaRPr lang="en-US"/>
        </a:p>
      </dgm:t>
    </dgm:pt>
    <dgm:pt modelId="{AB5819EF-FB37-43B4-AF75-EE1A39B355FF}" type="sibTrans" cxnId="{FB46C3A3-1564-4F4F-BDC2-19BC66B1FA60}">
      <dgm:prSet/>
      <dgm:spPr/>
      <dgm:t>
        <a:bodyPr/>
        <a:lstStyle/>
        <a:p>
          <a:endParaRPr lang="en-US"/>
        </a:p>
      </dgm:t>
    </dgm:pt>
    <dgm:pt modelId="{D9DD39AC-3A0A-47F1-BB38-741463E5DEBD}">
      <dgm:prSet/>
      <dgm:spPr/>
      <dgm:t>
        <a:bodyPr/>
        <a:lstStyle/>
        <a:p>
          <a:r>
            <a:rPr lang="pt-BR" b="0" i="0"/>
            <a:t>Trata-se d</a:t>
          </a:r>
          <a:r>
            <a:rPr lang="pt-BR"/>
            <a:t>e prestação de serviços.</a:t>
          </a:r>
          <a:endParaRPr lang="en-US"/>
        </a:p>
      </dgm:t>
    </dgm:pt>
    <dgm:pt modelId="{A3D6428C-D0B0-42F9-A76B-6B8B9AAFC5D1}" type="parTrans" cxnId="{CBD00664-5DA5-43B0-B6C2-E1BB04DD7284}">
      <dgm:prSet/>
      <dgm:spPr/>
      <dgm:t>
        <a:bodyPr/>
        <a:lstStyle/>
        <a:p>
          <a:endParaRPr lang="en-US"/>
        </a:p>
      </dgm:t>
    </dgm:pt>
    <dgm:pt modelId="{A19DDE9E-1952-4C72-8E66-DA12B59D3F82}" type="sibTrans" cxnId="{CBD00664-5DA5-43B0-B6C2-E1BB04DD7284}">
      <dgm:prSet/>
      <dgm:spPr/>
      <dgm:t>
        <a:bodyPr/>
        <a:lstStyle/>
        <a:p>
          <a:endParaRPr lang="en-US"/>
        </a:p>
      </dgm:t>
    </dgm:pt>
    <dgm:pt modelId="{26963774-A81F-AF4C-BBAD-B5D62EA2D4DA}" type="pres">
      <dgm:prSet presAssocID="{49C9D3DF-DE02-4B69-9D96-89E2413AB455}" presName="linear" presStyleCnt="0">
        <dgm:presLayoutVars>
          <dgm:animLvl val="lvl"/>
          <dgm:resizeHandles val="exact"/>
        </dgm:presLayoutVars>
      </dgm:prSet>
      <dgm:spPr/>
    </dgm:pt>
    <dgm:pt modelId="{15BD8C34-7AF7-894F-BA1D-136EB77032F1}" type="pres">
      <dgm:prSet presAssocID="{16D41227-84F2-4591-BF9D-0733F40A7E5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264E703-0B4A-9449-9B40-E9952BED5C23}" type="pres">
      <dgm:prSet presAssocID="{16D41227-84F2-4591-BF9D-0733F40A7E5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4BAB801-E034-4A8D-A50E-B7A9971F6FB1}" srcId="{16D41227-84F2-4591-BF9D-0733F40A7E5D}" destId="{DA60725C-8F95-490C-9B03-07D71AE9973C}" srcOrd="3" destOrd="0" parTransId="{A7730604-0E1A-47BB-B743-EDC170E20819}" sibTransId="{46163A87-808F-4167-B1A3-C1473869D651}"/>
    <dgm:cxn modelId="{C1C12D02-ECE1-4655-B238-CDEF9599318A}" srcId="{16D41227-84F2-4591-BF9D-0733F40A7E5D}" destId="{631EF2CA-A106-4766-BE51-6E70978740F9}" srcOrd="1" destOrd="0" parTransId="{5C4FA28D-2B4C-4093-B4B4-5C4F7AA6AECF}" sibTransId="{5F5AA1A4-5237-4E5C-B3B3-23CFA1189EDB}"/>
    <dgm:cxn modelId="{59B60206-C0F2-E742-B38A-914803E907AC}" type="presOf" srcId="{DA60725C-8F95-490C-9B03-07D71AE9973C}" destId="{E264E703-0B4A-9449-9B40-E9952BED5C23}" srcOrd="0" destOrd="3" presId="urn:microsoft.com/office/officeart/2005/8/layout/vList2"/>
    <dgm:cxn modelId="{34236F17-277A-EA40-80D4-9A35B0333B95}" type="presOf" srcId="{49C9D3DF-DE02-4B69-9D96-89E2413AB455}" destId="{26963774-A81F-AF4C-BBAD-B5D62EA2D4DA}" srcOrd="0" destOrd="0" presId="urn:microsoft.com/office/officeart/2005/8/layout/vList2"/>
    <dgm:cxn modelId="{71375D1B-6B9E-4395-8874-40078FDC3310}" srcId="{49C9D3DF-DE02-4B69-9D96-89E2413AB455}" destId="{16D41227-84F2-4591-BF9D-0733F40A7E5D}" srcOrd="0" destOrd="0" parTransId="{613DCEF8-29EF-4F80-94F1-584C44D28F62}" sibTransId="{3E03973E-D32C-4054-B0F9-EE8637FD02C9}"/>
    <dgm:cxn modelId="{5BE17660-7076-3245-8795-1476E69FFBAB}" type="presOf" srcId="{16D41227-84F2-4591-BF9D-0733F40A7E5D}" destId="{15BD8C34-7AF7-894F-BA1D-136EB77032F1}" srcOrd="0" destOrd="0" presId="urn:microsoft.com/office/officeart/2005/8/layout/vList2"/>
    <dgm:cxn modelId="{CBD00664-5DA5-43B0-B6C2-E1BB04DD7284}" srcId="{16D41227-84F2-4591-BF9D-0733F40A7E5D}" destId="{D9DD39AC-3A0A-47F1-BB38-741463E5DEBD}" srcOrd="5" destOrd="0" parTransId="{A3D6428C-D0B0-42F9-A76B-6B8B9AAFC5D1}" sibTransId="{A19DDE9E-1952-4C72-8E66-DA12B59D3F82}"/>
    <dgm:cxn modelId="{A7A8B082-36C2-452D-BC2D-2525D485339B}" srcId="{16D41227-84F2-4591-BF9D-0733F40A7E5D}" destId="{2160972A-34A2-45EE-88B2-A268D073E4C9}" srcOrd="2" destOrd="0" parTransId="{844CE402-EAAD-452B-8B98-E7894716581D}" sibTransId="{E910F3BC-EDAA-49EC-A344-935A2074E43D}"/>
    <dgm:cxn modelId="{F3939495-824E-384A-AD66-5284A88DC794}" type="presOf" srcId="{9FD831E2-78D6-4051-9975-CD35B4CF025D}" destId="{E264E703-0B4A-9449-9B40-E9952BED5C23}" srcOrd="0" destOrd="4" presId="urn:microsoft.com/office/officeart/2005/8/layout/vList2"/>
    <dgm:cxn modelId="{2C5E4A9A-D285-4C56-B902-8D75DB31AF6C}" srcId="{16D41227-84F2-4591-BF9D-0733F40A7E5D}" destId="{0F62C937-8FFD-43DC-B3CF-B957B168CC24}" srcOrd="0" destOrd="0" parTransId="{BBF344C9-733F-46FC-9C60-C25E21CFAA60}" sibTransId="{BDA08F99-EBEA-41A7-A979-3018167ABDA7}"/>
    <dgm:cxn modelId="{FB46C3A3-1564-4F4F-BDC2-19BC66B1FA60}" srcId="{16D41227-84F2-4591-BF9D-0733F40A7E5D}" destId="{9FD831E2-78D6-4051-9975-CD35B4CF025D}" srcOrd="4" destOrd="0" parTransId="{267A76E8-2439-4900-BFD0-91DA1230E375}" sibTransId="{AB5819EF-FB37-43B4-AF75-EE1A39B355FF}"/>
    <dgm:cxn modelId="{42D7F6E5-5D98-D446-BCBD-7E91466DFFED}" type="presOf" srcId="{2160972A-34A2-45EE-88B2-A268D073E4C9}" destId="{E264E703-0B4A-9449-9B40-E9952BED5C23}" srcOrd="0" destOrd="2" presId="urn:microsoft.com/office/officeart/2005/8/layout/vList2"/>
    <dgm:cxn modelId="{EFCDDCE6-A445-3642-BF32-C3DDB0C4F5DF}" type="presOf" srcId="{0F62C937-8FFD-43DC-B3CF-B957B168CC24}" destId="{E264E703-0B4A-9449-9B40-E9952BED5C23}" srcOrd="0" destOrd="0" presId="urn:microsoft.com/office/officeart/2005/8/layout/vList2"/>
    <dgm:cxn modelId="{9AAE26F6-CB9E-A947-B46D-51CC33B0BEA0}" type="presOf" srcId="{631EF2CA-A106-4766-BE51-6E70978740F9}" destId="{E264E703-0B4A-9449-9B40-E9952BED5C23}" srcOrd="0" destOrd="1" presId="urn:microsoft.com/office/officeart/2005/8/layout/vList2"/>
    <dgm:cxn modelId="{2E345DF6-C119-9B4E-A543-D3227A18A034}" type="presOf" srcId="{D9DD39AC-3A0A-47F1-BB38-741463E5DEBD}" destId="{E264E703-0B4A-9449-9B40-E9952BED5C23}" srcOrd="0" destOrd="5" presId="urn:microsoft.com/office/officeart/2005/8/layout/vList2"/>
    <dgm:cxn modelId="{D512B066-60AE-F64D-B7DB-35218895BD9B}" type="presParOf" srcId="{26963774-A81F-AF4C-BBAD-B5D62EA2D4DA}" destId="{15BD8C34-7AF7-894F-BA1D-136EB77032F1}" srcOrd="0" destOrd="0" presId="urn:microsoft.com/office/officeart/2005/8/layout/vList2"/>
    <dgm:cxn modelId="{B9972F48-7C0F-E848-A645-341A493E45FD}" type="presParOf" srcId="{26963774-A81F-AF4C-BBAD-B5D62EA2D4DA}" destId="{E264E703-0B4A-9449-9B40-E9952BED5C2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78856FB-52C9-4E56-8C91-13EAB3E01C73}" type="doc">
      <dgm:prSet loTypeId="urn:microsoft.com/office/officeart/2018/2/layout/IconVerticalSolidList" loCatId="icon" qsTypeId="urn:microsoft.com/office/officeart/2005/8/quickstyle/simple1#2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ECEC963-DFDB-4D37-B788-C550B1B5105E}">
      <dgm:prSet/>
      <dgm:spPr/>
      <dgm:t>
        <a:bodyPr/>
        <a:lstStyle/>
        <a:p>
          <a:r>
            <a:rPr lang="en-US"/>
            <a:t>Receita de R$ 100</a:t>
          </a:r>
        </a:p>
      </dgm:t>
    </dgm:pt>
    <dgm:pt modelId="{B8FE8816-8F7C-4ABE-A61F-0D8C486BC691}" type="parTrans" cxnId="{45FDEEA7-2BD7-4486-B9AF-AC25A08E048C}">
      <dgm:prSet/>
      <dgm:spPr/>
      <dgm:t>
        <a:bodyPr/>
        <a:lstStyle/>
        <a:p>
          <a:endParaRPr lang="en-US"/>
        </a:p>
      </dgm:t>
    </dgm:pt>
    <dgm:pt modelId="{4A4B28E5-69AC-46A6-8392-6BB1CE6E2055}" type="sibTrans" cxnId="{45FDEEA7-2BD7-4486-B9AF-AC25A08E048C}">
      <dgm:prSet/>
      <dgm:spPr/>
      <dgm:t>
        <a:bodyPr/>
        <a:lstStyle/>
        <a:p>
          <a:endParaRPr lang="en-US"/>
        </a:p>
      </dgm:t>
    </dgm:pt>
    <dgm:pt modelId="{331DBBA9-13F0-4BBB-B9C3-D3E7BEED57CC}">
      <dgm:prSet/>
      <dgm:spPr/>
      <dgm:t>
        <a:bodyPr/>
        <a:lstStyle/>
        <a:p>
          <a:r>
            <a:rPr lang="en-US" dirty="0"/>
            <a:t>IRPJ: 25% </a:t>
          </a:r>
          <a:r>
            <a:rPr lang="en-US" dirty="0" err="1"/>
            <a:t>sobre</a:t>
          </a:r>
          <a:r>
            <a:rPr lang="en-US" dirty="0"/>
            <a:t> o </a:t>
          </a:r>
          <a:r>
            <a:rPr lang="en-US" dirty="0" err="1"/>
            <a:t>lucro</a:t>
          </a:r>
          <a:r>
            <a:rPr lang="en-US" dirty="0"/>
            <a:t> </a:t>
          </a:r>
          <a:r>
            <a:rPr lang="en-US" dirty="0" err="1"/>
            <a:t>presumido</a:t>
          </a:r>
          <a:r>
            <a:rPr lang="en-US" dirty="0"/>
            <a:t> de 32%, </a:t>
          </a:r>
          <a:r>
            <a:rPr lang="en-US" dirty="0" err="1"/>
            <a:t>totalizando</a:t>
          </a:r>
          <a:r>
            <a:rPr lang="en-US" dirty="0"/>
            <a:t> $ 8,00</a:t>
          </a:r>
        </a:p>
      </dgm:t>
    </dgm:pt>
    <dgm:pt modelId="{E1D66E53-E3C1-4C5A-8948-7F724E4D9300}" type="parTrans" cxnId="{FF9CD38B-C094-450C-8D92-7980F0B06303}">
      <dgm:prSet/>
      <dgm:spPr/>
      <dgm:t>
        <a:bodyPr/>
        <a:lstStyle/>
        <a:p>
          <a:endParaRPr lang="en-US"/>
        </a:p>
      </dgm:t>
    </dgm:pt>
    <dgm:pt modelId="{64947E47-E1F8-4F6C-9B1F-38F82D54CE98}" type="sibTrans" cxnId="{FF9CD38B-C094-450C-8D92-7980F0B06303}">
      <dgm:prSet/>
      <dgm:spPr/>
      <dgm:t>
        <a:bodyPr/>
        <a:lstStyle/>
        <a:p>
          <a:endParaRPr lang="en-US"/>
        </a:p>
      </dgm:t>
    </dgm:pt>
    <dgm:pt modelId="{E7D3A443-4F33-48B0-A732-054004A07120}">
      <dgm:prSet/>
      <dgm:spPr/>
      <dgm:t>
        <a:bodyPr/>
        <a:lstStyle/>
        <a:p>
          <a:r>
            <a:rPr lang="en-US" dirty="0"/>
            <a:t>CSLL: 9% </a:t>
          </a:r>
          <a:r>
            <a:rPr lang="en-US" dirty="0" err="1"/>
            <a:t>sobre</a:t>
          </a:r>
          <a:r>
            <a:rPr lang="en-US" dirty="0"/>
            <a:t> 32% = R$ 2,88</a:t>
          </a:r>
        </a:p>
      </dgm:t>
    </dgm:pt>
    <dgm:pt modelId="{6672C969-5685-48BE-9193-A9B847FF4876}" type="parTrans" cxnId="{75EE23D6-EEA8-4835-BC93-727AF20BADF9}">
      <dgm:prSet/>
      <dgm:spPr/>
      <dgm:t>
        <a:bodyPr/>
        <a:lstStyle/>
        <a:p>
          <a:endParaRPr lang="en-US"/>
        </a:p>
      </dgm:t>
    </dgm:pt>
    <dgm:pt modelId="{37461D95-3BAD-49B8-9855-B0507F5F6064}" type="sibTrans" cxnId="{75EE23D6-EEA8-4835-BC93-727AF20BADF9}">
      <dgm:prSet/>
      <dgm:spPr/>
      <dgm:t>
        <a:bodyPr/>
        <a:lstStyle/>
        <a:p>
          <a:endParaRPr lang="en-US"/>
        </a:p>
      </dgm:t>
    </dgm:pt>
    <dgm:pt modelId="{717CBF1F-F5DA-47D4-89A9-097C3D258BF4}">
      <dgm:prSet/>
      <dgm:spPr/>
      <dgm:t>
        <a:bodyPr/>
        <a:lstStyle/>
        <a:p>
          <a:r>
            <a:rPr lang="en-US"/>
            <a:t>COFINS: 3% sobre a receita bruta, totalizando R$ 3,00</a:t>
          </a:r>
        </a:p>
      </dgm:t>
    </dgm:pt>
    <dgm:pt modelId="{C5CAAD4D-840A-44B0-9588-73FB7482C799}" type="parTrans" cxnId="{2082360A-2297-4F0F-A3E1-4A238FD15186}">
      <dgm:prSet/>
      <dgm:spPr/>
      <dgm:t>
        <a:bodyPr/>
        <a:lstStyle/>
        <a:p>
          <a:endParaRPr lang="en-US"/>
        </a:p>
      </dgm:t>
    </dgm:pt>
    <dgm:pt modelId="{23E46844-6893-4A22-B5FA-51C585F25F71}" type="sibTrans" cxnId="{2082360A-2297-4F0F-A3E1-4A238FD15186}">
      <dgm:prSet/>
      <dgm:spPr/>
      <dgm:t>
        <a:bodyPr/>
        <a:lstStyle/>
        <a:p>
          <a:endParaRPr lang="en-US"/>
        </a:p>
      </dgm:t>
    </dgm:pt>
    <dgm:pt modelId="{CF61A7C5-F884-42A8-A72E-20DF969A88D8}">
      <dgm:prSet/>
      <dgm:spPr/>
      <dgm:t>
        <a:bodyPr/>
        <a:lstStyle/>
        <a:p>
          <a:r>
            <a:rPr lang="en-US"/>
            <a:t>PIS: 0,65%, resultando em R$ 0,65</a:t>
          </a:r>
        </a:p>
      </dgm:t>
    </dgm:pt>
    <dgm:pt modelId="{68B65EA9-5F5D-48F5-848B-04FF6D9FEAC4}" type="parTrans" cxnId="{EB4EA768-4F3F-42C2-9886-E273FEFCEDB2}">
      <dgm:prSet/>
      <dgm:spPr/>
      <dgm:t>
        <a:bodyPr/>
        <a:lstStyle/>
        <a:p>
          <a:endParaRPr lang="en-US"/>
        </a:p>
      </dgm:t>
    </dgm:pt>
    <dgm:pt modelId="{4E9757E2-43AB-4AC1-AEF5-17116FD4AF82}" type="sibTrans" cxnId="{EB4EA768-4F3F-42C2-9886-E273FEFCEDB2}">
      <dgm:prSet/>
      <dgm:spPr/>
      <dgm:t>
        <a:bodyPr/>
        <a:lstStyle/>
        <a:p>
          <a:endParaRPr lang="en-US"/>
        </a:p>
      </dgm:t>
    </dgm:pt>
    <dgm:pt modelId="{F69A6EB4-8DB5-4278-BBD8-90FAA8EBB671}">
      <dgm:prSet custT="1"/>
      <dgm:spPr/>
      <dgm:t>
        <a:bodyPr/>
        <a:lstStyle/>
        <a:p>
          <a:r>
            <a:rPr lang="en-US" sz="1900" dirty="0"/>
            <a:t>Total: 8 + 2,88 + 3,65 = </a:t>
          </a:r>
          <a:r>
            <a:rPr lang="en-US" sz="3200" b="1" dirty="0"/>
            <a:t>14,53%</a:t>
          </a:r>
          <a:r>
            <a:rPr lang="en-US" sz="1900" dirty="0"/>
            <a:t> da </a:t>
          </a:r>
          <a:r>
            <a:rPr lang="en-US" sz="1900" dirty="0" err="1"/>
            <a:t>receita</a:t>
          </a:r>
          <a:endParaRPr lang="en-US" sz="1900" dirty="0"/>
        </a:p>
      </dgm:t>
    </dgm:pt>
    <dgm:pt modelId="{76B7D6EC-F0DA-48AC-8298-F92F3472CD91}" type="parTrans" cxnId="{8B522BB0-1753-47CE-A64B-C3612E0C2B8B}">
      <dgm:prSet/>
      <dgm:spPr/>
      <dgm:t>
        <a:bodyPr/>
        <a:lstStyle/>
        <a:p>
          <a:endParaRPr lang="en-US"/>
        </a:p>
      </dgm:t>
    </dgm:pt>
    <dgm:pt modelId="{2108E48E-7184-445A-9277-BEC90A432845}" type="sibTrans" cxnId="{8B522BB0-1753-47CE-A64B-C3612E0C2B8B}">
      <dgm:prSet/>
      <dgm:spPr/>
      <dgm:t>
        <a:bodyPr/>
        <a:lstStyle/>
        <a:p>
          <a:endParaRPr lang="en-US"/>
        </a:p>
      </dgm:t>
    </dgm:pt>
    <dgm:pt modelId="{F9B37418-E77B-49EC-A833-7A31577C042B}" type="pres">
      <dgm:prSet presAssocID="{778856FB-52C9-4E56-8C91-13EAB3E01C73}" presName="root" presStyleCnt="0">
        <dgm:presLayoutVars>
          <dgm:dir/>
          <dgm:resizeHandles val="exact"/>
        </dgm:presLayoutVars>
      </dgm:prSet>
      <dgm:spPr/>
    </dgm:pt>
    <dgm:pt modelId="{66A7FCA1-3CD9-406A-BC62-370FA5EF1642}" type="pres">
      <dgm:prSet presAssocID="{EECEC963-DFDB-4D37-B788-C550B1B5105E}" presName="compNode" presStyleCnt="0"/>
      <dgm:spPr/>
    </dgm:pt>
    <dgm:pt modelId="{D9C81E08-D9EC-4D1C-BFE5-BF878695E00D}" type="pres">
      <dgm:prSet presAssocID="{EECEC963-DFDB-4D37-B788-C550B1B5105E}" presName="bgRect" presStyleLbl="bgShp" presStyleIdx="0" presStyleCnt="6"/>
      <dgm:spPr/>
    </dgm:pt>
    <dgm:pt modelId="{423C5AE8-7F02-4E30-B843-85A141FDE704}" type="pres">
      <dgm:prSet presAssocID="{EECEC963-DFDB-4D37-B788-C550B1B5105E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9C9EB4C9-71DC-4488-9D5C-7ADE8FF44524}" type="pres">
      <dgm:prSet presAssocID="{EECEC963-DFDB-4D37-B788-C550B1B5105E}" presName="spaceRect" presStyleCnt="0"/>
      <dgm:spPr/>
    </dgm:pt>
    <dgm:pt modelId="{A674F0C8-5AD2-4D18-8C0D-436D06937097}" type="pres">
      <dgm:prSet presAssocID="{EECEC963-DFDB-4D37-B788-C550B1B5105E}" presName="parTx" presStyleLbl="revTx" presStyleIdx="0" presStyleCnt="6">
        <dgm:presLayoutVars>
          <dgm:chMax val="0"/>
          <dgm:chPref val="0"/>
        </dgm:presLayoutVars>
      </dgm:prSet>
      <dgm:spPr/>
    </dgm:pt>
    <dgm:pt modelId="{C836B18E-260B-425F-A042-A910B95CEF69}" type="pres">
      <dgm:prSet presAssocID="{4A4B28E5-69AC-46A6-8392-6BB1CE6E2055}" presName="sibTrans" presStyleCnt="0"/>
      <dgm:spPr/>
    </dgm:pt>
    <dgm:pt modelId="{A9409536-F9E6-42BA-A887-83CBA69C9E04}" type="pres">
      <dgm:prSet presAssocID="{331DBBA9-13F0-4BBB-B9C3-D3E7BEED57CC}" presName="compNode" presStyleCnt="0"/>
      <dgm:spPr/>
    </dgm:pt>
    <dgm:pt modelId="{54E86C24-EA9D-4154-9D50-1463D029BC1D}" type="pres">
      <dgm:prSet presAssocID="{331DBBA9-13F0-4BBB-B9C3-D3E7BEED57CC}" presName="bgRect" presStyleLbl="bgShp" presStyleIdx="1" presStyleCnt="6"/>
      <dgm:spPr/>
    </dgm:pt>
    <dgm:pt modelId="{32742FE6-21D2-40C4-8FB9-E98AFFA37162}" type="pres">
      <dgm:prSet presAssocID="{331DBBA9-13F0-4BBB-B9C3-D3E7BEED57CC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4E84BC50-D196-4B3D-895F-C0436A830EB6}" type="pres">
      <dgm:prSet presAssocID="{331DBBA9-13F0-4BBB-B9C3-D3E7BEED57CC}" presName="spaceRect" presStyleCnt="0"/>
      <dgm:spPr/>
    </dgm:pt>
    <dgm:pt modelId="{591F43DC-4E4A-41C1-BC47-3D4EE6FD7F10}" type="pres">
      <dgm:prSet presAssocID="{331DBBA9-13F0-4BBB-B9C3-D3E7BEED57CC}" presName="parTx" presStyleLbl="revTx" presStyleIdx="1" presStyleCnt="6">
        <dgm:presLayoutVars>
          <dgm:chMax val="0"/>
          <dgm:chPref val="0"/>
        </dgm:presLayoutVars>
      </dgm:prSet>
      <dgm:spPr/>
    </dgm:pt>
    <dgm:pt modelId="{12AADF89-E6F7-4545-9614-4CBE4208253E}" type="pres">
      <dgm:prSet presAssocID="{64947E47-E1F8-4F6C-9B1F-38F82D54CE98}" presName="sibTrans" presStyleCnt="0"/>
      <dgm:spPr/>
    </dgm:pt>
    <dgm:pt modelId="{3CE11D31-73E9-4627-B38B-87085F4F6183}" type="pres">
      <dgm:prSet presAssocID="{E7D3A443-4F33-48B0-A732-054004A07120}" presName="compNode" presStyleCnt="0"/>
      <dgm:spPr/>
    </dgm:pt>
    <dgm:pt modelId="{F52D03EE-0898-45D0-BA51-3297DDCB0860}" type="pres">
      <dgm:prSet presAssocID="{E7D3A443-4F33-48B0-A732-054004A07120}" presName="bgRect" presStyleLbl="bgShp" presStyleIdx="2" presStyleCnt="6"/>
      <dgm:spPr/>
    </dgm:pt>
    <dgm:pt modelId="{8C751001-83F3-4863-A8F1-99B5A1B97525}" type="pres">
      <dgm:prSet presAssocID="{E7D3A443-4F33-48B0-A732-054004A07120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8B44364B-F631-49F9-B087-B8CEF6478FC4}" type="pres">
      <dgm:prSet presAssocID="{E7D3A443-4F33-48B0-A732-054004A07120}" presName="spaceRect" presStyleCnt="0"/>
      <dgm:spPr/>
    </dgm:pt>
    <dgm:pt modelId="{99CDFEC6-096E-4259-B7EE-53BC618EBC1F}" type="pres">
      <dgm:prSet presAssocID="{E7D3A443-4F33-48B0-A732-054004A07120}" presName="parTx" presStyleLbl="revTx" presStyleIdx="2" presStyleCnt="6">
        <dgm:presLayoutVars>
          <dgm:chMax val="0"/>
          <dgm:chPref val="0"/>
        </dgm:presLayoutVars>
      </dgm:prSet>
      <dgm:spPr/>
    </dgm:pt>
    <dgm:pt modelId="{29BE05F1-B8A7-400B-BE2B-0F7B89EBFB79}" type="pres">
      <dgm:prSet presAssocID="{37461D95-3BAD-49B8-9855-B0507F5F6064}" presName="sibTrans" presStyleCnt="0"/>
      <dgm:spPr/>
    </dgm:pt>
    <dgm:pt modelId="{EE4E4F34-E4B4-4800-A337-5FC1F8D63065}" type="pres">
      <dgm:prSet presAssocID="{717CBF1F-F5DA-47D4-89A9-097C3D258BF4}" presName="compNode" presStyleCnt="0"/>
      <dgm:spPr/>
    </dgm:pt>
    <dgm:pt modelId="{A9FBD4AE-AE56-4BFC-84E9-936C7CC708ED}" type="pres">
      <dgm:prSet presAssocID="{717CBF1F-F5DA-47D4-89A9-097C3D258BF4}" presName="bgRect" presStyleLbl="bgShp" presStyleIdx="3" presStyleCnt="6"/>
      <dgm:spPr/>
    </dgm:pt>
    <dgm:pt modelId="{5ADA6073-4DAE-464C-AC2D-CED40AEAF14D}" type="pres">
      <dgm:prSet presAssocID="{717CBF1F-F5DA-47D4-89A9-097C3D258BF4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uit Bowl"/>
        </a:ext>
      </dgm:extLst>
    </dgm:pt>
    <dgm:pt modelId="{55B6DBBE-A8B7-4B95-830F-3125B702C29F}" type="pres">
      <dgm:prSet presAssocID="{717CBF1F-F5DA-47D4-89A9-097C3D258BF4}" presName="spaceRect" presStyleCnt="0"/>
      <dgm:spPr/>
    </dgm:pt>
    <dgm:pt modelId="{38CADE4B-44AB-4EC7-A01B-0FA548ECF0E2}" type="pres">
      <dgm:prSet presAssocID="{717CBF1F-F5DA-47D4-89A9-097C3D258BF4}" presName="parTx" presStyleLbl="revTx" presStyleIdx="3" presStyleCnt="6">
        <dgm:presLayoutVars>
          <dgm:chMax val="0"/>
          <dgm:chPref val="0"/>
        </dgm:presLayoutVars>
      </dgm:prSet>
      <dgm:spPr/>
    </dgm:pt>
    <dgm:pt modelId="{CD46708A-13D4-4636-8AE1-5E3581A93333}" type="pres">
      <dgm:prSet presAssocID="{23E46844-6893-4A22-B5FA-51C585F25F71}" presName="sibTrans" presStyleCnt="0"/>
      <dgm:spPr/>
    </dgm:pt>
    <dgm:pt modelId="{3F204ECC-D6E2-4D19-B5D5-89B6994E7743}" type="pres">
      <dgm:prSet presAssocID="{CF61A7C5-F884-42A8-A72E-20DF969A88D8}" presName="compNode" presStyleCnt="0"/>
      <dgm:spPr/>
    </dgm:pt>
    <dgm:pt modelId="{3BF5AFD5-1884-4D6F-83D2-C28781B5EF93}" type="pres">
      <dgm:prSet presAssocID="{CF61A7C5-F884-42A8-A72E-20DF969A88D8}" presName="bgRect" presStyleLbl="bgShp" presStyleIdx="4" presStyleCnt="6"/>
      <dgm:spPr/>
    </dgm:pt>
    <dgm:pt modelId="{BDB09182-726B-48EB-9A27-9DC0E1F71DD3}" type="pres">
      <dgm:prSet presAssocID="{CF61A7C5-F884-42A8-A72E-20DF969A88D8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7D47A6E6-89C1-48DA-964A-1D00D97148C5}" type="pres">
      <dgm:prSet presAssocID="{CF61A7C5-F884-42A8-A72E-20DF969A88D8}" presName="spaceRect" presStyleCnt="0"/>
      <dgm:spPr/>
    </dgm:pt>
    <dgm:pt modelId="{FA824729-5D1E-48AA-8E59-4C1C9F2BA411}" type="pres">
      <dgm:prSet presAssocID="{CF61A7C5-F884-42A8-A72E-20DF969A88D8}" presName="parTx" presStyleLbl="revTx" presStyleIdx="4" presStyleCnt="6">
        <dgm:presLayoutVars>
          <dgm:chMax val="0"/>
          <dgm:chPref val="0"/>
        </dgm:presLayoutVars>
      </dgm:prSet>
      <dgm:spPr/>
    </dgm:pt>
    <dgm:pt modelId="{609AD769-D6A5-4AC3-AB37-B9F2D1DBB0DA}" type="pres">
      <dgm:prSet presAssocID="{4E9757E2-43AB-4AC1-AEF5-17116FD4AF82}" presName="sibTrans" presStyleCnt="0"/>
      <dgm:spPr/>
    </dgm:pt>
    <dgm:pt modelId="{BD0F61F6-4601-4DFF-AF5E-AED95D341EBF}" type="pres">
      <dgm:prSet presAssocID="{F69A6EB4-8DB5-4278-BBD8-90FAA8EBB671}" presName="compNode" presStyleCnt="0"/>
      <dgm:spPr/>
    </dgm:pt>
    <dgm:pt modelId="{B11E4F1B-02A5-4227-BE14-2085F872A4E9}" type="pres">
      <dgm:prSet presAssocID="{F69A6EB4-8DB5-4278-BBD8-90FAA8EBB671}" presName="bgRect" presStyleLbl="bgShp" presStyleIdx="5" presStyleCnt="6"/>
      <dgm:spPr/>
    </dgm:pt>
    <dgm:pt modelId="{CCFA5A0C-B2DD-47BC-B091-6BF3307630E6}" type="pres">
      <dgm:prSet presAssocID="{F69A6EB4-8DB5-4278-BBD8-90FAA8EBB671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e"/>
        </a:ext>
      </dgm:extLst>
    </dgm:pt>
    <dgm:pt modelId="{12BCBC50-C80C-4D61-87D2-F482218DDF83}" type="pres">
      <dgm:prSet presAssocID="{F69A6EB4-8DB5-4278-BBD8-90FAA8EBB671}" presName="spaceRect" presStyleCnt="0"/>
      <dgm:spPr/>
    </dgm:pt>
    <dgm:pt modelId="{165FEA2F-109C-4A11-B09A-BC6ABCB580F9}" type="pres">
      <dgm:prSet presAssocID="{F69A6EB4-8DB5-4278-BBD8-90FAA8EBB67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082360A-2297-4F0F-A3E1-4A238FD15186}" srcId="{778856FB-52C9-4E56-8C91-13EAB3E01C73}" destId="{717CBF1F-F5DA-47D4-89A9-097C3D258BF4}" srcOrd="3" destOrd="0" parTransId="{C5CAAD4D-840A-44B0-9588-73FB7482C799}" sibTransId="{23E46844-6893-4A22-B5FA-51C585F25F71}"/>
    <dgm:cxn modelId="{5F95E313-FD5F-40A6-B076-1D8917E50912}" type="presOf" srcId="{EECEC963-DFDB-4D37-B788-C550B1B5105E}" destId="{A674F0C8-5AD2-4D18-8C0D-436D06937097}" srcOrd="0" destOrd="0" presId="urn:microsoft.com/office/officeart/2018/2/layout/IconVerticalSolidList"/>
    <dgm:cxn modelId="{6CEE751B-F05B-4639-B404-03AF17835F58}" type="presOf" srcId="{717CBF1F-F5DA-47D4-89A9-097C3D258BF4}" destId="{38CADE4B-44AB-4EC7-A01B-0FA548ECF0E2}" srcOrd="0" destOrd="0" presId="urn:microsoft.com/office/officeart/2018/2/layout/IconVerticalSolidList"/>
    <dgm:cxn modelId="{460AB755-7EA6-45E1-84F6-1BD757761399}" type="presOf" srcId="{CF61A7C5-F884-42A8-A72E-20DF969A88D8}" destId="{FA824729-5D1E-48AA-8E59-4C1C9F2BA411}" srcOrd="0" destOrd="0" presId="urn:microsoft.com/office/officeart/2018/2/layout/IconVerticalSolidList"/>
    <dgm:cxn modelId="{1555BE5E-799A-4A40-B84E-DAE802F1DDAA}" type="presOf" srcId="{331DBBA9-13F0-4BBB-B9C3-D3E7BEED57CC}" destId="{591F43DC-4E4A-41C1-BC47-3D4EE6FD7F10}" srcOrd="0" destOrd="0" presId="urn:microsoft.com/office/officeart/2018/2/layout/IconVerticalSolidList"/>
    <dgm:cxn modelId="{EB4EA768-4F3F-42C2-9886-E273FEFCEDB2}" srcId="{778856FB-52C9-4E56-8C91-13EAB3E01C73}" destId="{CF61A7C5-F884-42A8-A72E-20DF969A88D8}" srcOrd="4" destOrd="0" parTransId="{68B65EA9-5F5D-48F5-848B-04FF6D9FEAC4}" sibTransId="{4E9757E2-43AB-4AC1-AEF5-17116FD4AF82}"/>
    <dgm:cxn modelId="{9CB40784-06FE-43D0-AC8C-B68BB8AB9D82}" type="presOf" srcId="{F69A6EB4-8DB5-4278-BBD8-90FAA8EBB671}" destId="{165FEA2F-109C-4A11-B09A-BC6ABCB580F9}" srcOrd="0" destOrd="0" presId="urn:microsoft.com/office/officeart/2018/2/layout/IconVerticalSolidList"/>
    <dgm:cxn modelId="{FF9CD38B-C094-450C-8D92-7980F0B06303}" srcId="{778856FB-52C9-4E56-8C91-13EAB3E01C73}" destId="{331DBBA9-13F0-4BBB-B9C3-D3E7BEED57CC}" srcOrd="1" destOrd="0" parTransId="{E1D66E53-E3C1-4C5A-8948-7F724E4D9300}" sibTransId="{64947E47-E1F8-4F6C-9B1F-38F82D54CE98}"/>
    <dgm:cxn modelId="{45FDEEA7-2BD7-4486-B9AF-AC25A08E048C}" srcId="{778856FB-52C9-4E56-8C91-13EAB3E01C73}" destId="{EECEC963-DFDB-4D37-B788-C550B1B5105E}" srcOrd="0" destOrd="0" parTransId="{B8FE8816-8F7C-4ABE-A61F-0D8C486BC691}" sibTransId="{4A4B28E5-69AC-46A6-8392-6BB1CE6E2055}"/>
    <dgm:cxn modelId="{8B522BB0-1753-47CE-A64B-C3612E0C2B8B}" srcId="{778856FB-52C9-4E56-8C91-13EAB3E01C73}" destId="{F69A6EB4-8DB5-4278-BBD8-90FAA8EBB671}" srcOrd="5" destOrd="0" parTransId="{76B7D6EC-F0DA-48AC-8298-F92F3472CD91}" sibTransId="{2108E48E-7184-445A-9277-BEC90A432845}"/>
    <dgm:cxn modelId="{6CC49FC2-9A9D-47B7-9F34-1B09536B1FFE}" type="presOf" srcId="{E7D3A443-4F33-48B0-A732-054004A07120}" destId="{99CDFEC6-096E-4259-B7EE-53BC618EBC1F}" srcOrd="0" destOrd="0" presId="urn:microsoft.com/office/officeart/2018/2/layout/IconVerticalSolidList"/>
    <dgm:cxn modelId="{75EE23D6-EEA8-4835-BC93-727AF20BADF9}" srcId="{778856FB-52C9-4E56-8C91-13EAB3E01C73}" destId="{E7D3A443-4F33-48B0-A732-054004A07120}" srcOrd="2" destOrd="0" parTransId="{6672C969-5685-48BE-9193-A9B847FF4876}" sibTransId="{37461D95-3BAD-49B8-9855-B0507F5F6064}"/>
    <dgm:cxn modelId="{938B07DD-8A4A-4C47-8890-81B6D3031581}" type="presOf" srcId="{778856FB-52C9-4E56-8C91-13EAB3E01C73}" destId="{F9B37418-E77B-49EC-A833-7A31577C042B}" srcOrd="0" destOrd="0" presId="urn:microsoft.com/office/officeart/2018/2/layout/IconVerticalSolidList"/>
    <dgm:cxn modelId="{BAE76C59-A39D-4C7F-9410-5D7CA5EBD073}" type="presParOf" srcId="{F9B37418-E77B-49EC-A833-7A31577C042B}" destId="{66A7FCA1-3CD9-406A-BC62-370FA5EF1642}" srcOrd="0" destOrd="0" presId="urn:microsoft.com/office/officeart/2018/2/layout/IconVerticalSolidList"/>
    <dgm:cxn modelId="{D1D59000-DA9D-44E3-9631-C8409A4F100B}" type="presParOf" srcId="{66A7FCA1-3CD9-406A-BC62-370FA5EF1642}" destId="{D9C81E08-D9EC-4D1C-BFE5-BF878695E00D}" srcOrd="0" destOrd="0" presId="urn:microsoft.com/office/officeart/2018/2/layout/IconVerticalSolidList"/>
    <dgm:cxn modelId="{6DDD2E79-15AA-41DB-82B6-7BAC9477248E}" type="presParOf" srcId="{66A7FCA1-3CD9-406A-BC62-370FA5EF1642}" destId="{423C5AE8-7F02-4E30-B843-85A141FDE704}" srcOrd="1" destOrd="0" presId="urn:microsoft.com/office/officeart/2018/2/layout/IconVerticalSolidList"/>
    <dgm:cxn modelId="{70324B1E-CBEF-4014-BD68-E3491C548E59}" type="presParOf" srcId="{66A7FCA1-3CD9-406A-BC62-370FA5EF1642}" destId="{9C9EB4C9-71DC-4488-9D5C-7ADE8FF44524}" srcOrd="2" destOrd="0" presId="urn:microsoft.com/office/officeart/2018/2/layout/IconVerticalSolidList"/>
    <dgm:cxn modelId="{30542788-EBD1-4031-8B18-630401CD0DB9}" type="presParOf" srcId="{66A7FCA1-3CD9-406A-BC62-370FA5EF1642}" destId="{A674F0C8-5AD2-4D18-8C0D-436D06937097}" srcOrd="3" destOrd="0" presId="urn:microsoft.com/office/officeart/2018/2/layout/IconVerticalSolidList"/>
    <dgm:cxn modelId="{5966AC22-496A-4E3C-A962-31393C579327}" type="presParOf" srcId="{F9B37418-E77B-49EC-A833-7A31577C042B}" destId="{C836B18E-260B-425F-A042-A910B95CEF69}" srcOrd="1" destOrd="0" presId="urn:microsoft.com/office/officeart/2018/2/layout/IconVerticalSolidList"/>
    <dgm:cxn modelId="{800C06E4-004D-4FBC-941F-F97C45AEE973}" type="presParOf" srcId="{F9B37418-E77B-49EC-A833-7A31577C042B}" destId="{A9409536-F9E6-42BA-A887-83CBA69C9E04}" srcOrd="2" destOrd="0" presId="urn:microsoft.com/office/officeart/2018/2/layout/IconVerticalSolidList"/>
    <dgm:cxn modelId="{7F7E3120-2E5B-47CC-984E-1DE1FBCCFB06}" type="presParOf" srcId="{A9409536-F9E6-42BA-A887-83CBA69C9E04}" destId="{54E86C24-EA9D-4154-9D50-1463D029BC1D}" srcOrd="0" destOrd="0" presId="urn:microsoft.com/office/officeart/2018/2/layout/IconVerticalSolidList"/>
    <dgm:cxn modelId="{11308858-0CFA-41A8-BB38-DD0A2E5878A7}" type="presParOf" srcId="{A9409536-F9E6-42BA-A887-83CBA69C9E04}" destId="{32742FE6-21D2-40C4-8FB9-E98AFFA37162}" srcOrd="1" destOrd="0" presId="urn:microsoft.com/office/officeart/2018/2/layout/IconVerticalSolidList"/>
    <dgm:cxn modelId="{36EAE75E-6D76-485D-BC99-064F9779CDB0}" type="presParOf" srcId="{A9409536-F9E6-42BA-A887-83CBA69C9E04}" destId="{4E84BC50-D196-4B3D-895F-C0436A830EB6}" srcOrd="2" destOrd="0" presId="urn:microsoft.com/office/officeart/2018/2/layout/IconVerticalSolidList"/>
    <dgm:cxn modelId="{4988AB68-5AFB-4299-B528-8F588855642D}" type="presParOf" srcId="{A9409536-F9E6-42BA-A887-83CBA69C9E04}" destId="{591F43DC-4E4A-41C1-BC47-3D4EE6FD7F10}" srcOrd="3" destOrd="0" presId="urn:microsoft.com/office/officeart/2018/2/layout/IconVerticalSolidList"/>
    <dgm:cxn modelId="{E1CD5660-ADE3-4A04-9DC4-E9DCBDF6654C}" type="presParOf" srcId="{F9B37418-E77B-49EC-A833-7A31577C042B}" destId="{12AADF89-E6F7-4545-9614-4CBE4208253E}" srcOrd="3" destOrd="0" presId="urn:microsoft.com/office/officeart/2018/2/layout/IconVerticalSolidList"/>
    <dgm:cxn modelId="{3CA1BD52-DC59-426A-B57B-DF4DEC613A70}" type="presParOf" srcId="{F9B37418-E77B-49EC-A833-7A31577C042B}" destId="{3CE11D31-73E9-4627-B38B-87085F4F6183}" srcOrd="4" destOrd="0" presId="urn:microsoft.com/office/officeart/2018/2/layout/IconVerticalSolidList"/>
    <dgm:cxn modelId="{0D0988D7-D53C-48BA-A83D-8302CF8BF1EA}" type="presParOf" srcId="{3CE11D31-73E9-4627-B38B-87085F4F6183}" destId="{F52D03EE-0898-45D0-BA51-3297DDCB0860}" srcOrd="0" destOrd="0" presId="urn:microsoft.com/office/officeart/2018/2/layout/IconVerticalSolidList"/>
    <dgm:cxn modelId="{6A991708-2C06-4DBD-A060-399A74C4465C}" type="presParOf" srcId="{3CE11D31-73E9-4627-B38B-87085F4F6183}" destId="{8C751001-83F3-4863-A8F1-99B5A1B97525}" srcOrd="1" destOrd="0" presId="urn:microsoft.com/office/officeart/2018/2/layout/IconVerticalSolidList"/>
    <dgm:cxn modelId="{74D6EFB4-6674-45F1-BF30-7FF15DD48B53}" type="presParOf" srcId="{3CE11D31-73E9-4627-B38B-87085F4F6183}" destId="{8B44364B-F631-49F9-B087-B8CEF6478FC4}" srcOrd="2" destOrd="0" presId="urn:microsoft.com/office/officeart/2018/2/layout/IconVerticalSolidList"/>
    <dgm:cxn modelId="{AE8CB820-9AF8-4794-9C5A-6A3F6E1ABABD}" type="presParOf" srcId="{3CE11D31-73E9-4627-B38B-87085F4F6183}" destId="{99CDFEC6-096E-4259-B7EE-53BC618EBC1F}" srcOrd="3" destOrd="0" presId="urn:microsoft.com/office/officeart/2018/2/layout/IconVerticalSolidList"/>
    <dgm:cxn modelId="{F8396DFE-58AF-4657-8F05-D19F748EBD51}" type="presParOf" srcId="{F9B37418-E77B-49EC-A833-7A31577C042B}" destId="{29BE05F1-B8A7-400B-BE2B-0F7B89EBFB79}" srcOrd="5" destOrd="0" presId="urn:microsoft.com/office/officeart/2018/2/layout/IconVerticalSolidList"/>
    <dgm:cxn modelId="{0A4034AD-B01D-4230-B946-B738615E9EE7}" type="presParOf" srcId="{F9B37418-E77B-49EC-A833-7A31577C042B}" destId="{EE4E4F34-E4B4-4800-A337-5FC1F8D63065}" srcOrd="6" destOrd="0" presId="urn:microsoft.com/office/officeart/2018/2/layout/IconVerticalSolidList"/>
    <dgm:cxn modelId="{6D9E25F2-89FD-4D98-A7B0-1AC98B3A94BA}" type="presParOf" srcId="{EE4E4F34-E4B4-4800-A337-5FC1F8D63065}" destId="{A9FBD4AE-AE56-4BFC-84E9-936C7CC708ED}" srcOrd="0" destOrd="0" presId="urn:microsoft.com/office/officeart/2018/2/layout/IconVerticalSolidList"/>
    <dgm:cxn modelId="{ED71752A-DF4F-45AF-A618-9C742C1F8E4E}" type="presParOf" srcId="{EE4E4F34-E4B4-4800-A337-5FC1F8D63065}" destId="{5ADA6073-4DAE-464C-AC2D-CED40AEAF14D}" srcOrd="1" destOrd="0" presId="urn:microsoft.com/office/officeart/2018/2/layout/IconVerticalSolidList"/>
    <dgm:cxn modelId="{155B0FB1-1F1A-4418-AC26-58BB7840AD1F}" type="presParOf" srcId="{EE4E4F34-E4B4-4800-A337-5FC1F8D63065}" destId="{55B6DBBE-A8B7-4B95-830F-3125B702C29F}" srcOrd="2" destOrd="0" presId="urn:microsoft.com/office/officeart/2018/2/layout/IconVerticalSolidList"/>
    <dgm:cxn modelId="{2F859D67-45D3-4757-A159-796BA8DD5836}" type="presParOf" srcId="{EE4E4F34-E4B4-4800-A337-5FC1F8D63065}" destId="{38CADE4B-44AB-4EC7-A01B-0FA548ECF0E2}" srcOrd="3" destOrd="0" presId="urn:microsoft.com/office/officeart/2018/2/layout/IconVerticalSolidList"/>
    <dgm:cxn modelId="{AE11FACA-81E2-4B03-BB4B-880AB4DBEC7B}" type="presParOf" srcId="{F9B37418-E77B-49EC-A833-7A31577C042B}" destId="{CD46708A-13D4-4636-8AE1-5E3581A93333}" srcOrd="7" destOrd="0" presId="urn:microsoft.com/office/officeart/2018/2/layout/IconVerticalSolidList"/>
    <dgm:cxn modelId="{C705DC1F-5864-4C23-A801-6719C1F5BC8D}" type="presParOf" srcId="{F9B37418-E77B-49EC-A833-7A31577C042B}" destId="{3F204ECC-D6E2-4D19-B5D5-89B6994E7743}" srcOrd="8" destOrd="0" presId="urn:microsoft.com/office/officeart/2018/2/layout/IconVerticalSolidList"/>
    <dgm:cxn modelId="{89540348-7DF4-49CE-9737-23F2D1FEF814}" type="presParOf" srcId="{3F204ECC-D6E2-4D19-B5D5-89B6994E7743}" destId="{3BF5AFD5-1884-4D6F-83D2-C28781B5EF93}" srcOrd="0" destOrd="0" presId="urn:microsoft.com/office/officeart/2018/2/layout/IconVerticalSolidList"/>
    <dgm:cxn modelId="{0115A372-066F-4B75-B0F8-D53B083F3040}" type="presParOf" srcId="{3F204ECC-D6E2-4D19-B5D5-89B6994E7743}" destId="{BDB09182-726B-48EB-9A27-9DC0E1F71DD3}" srcOrd="1" destOrd="0" presId="urn:microsoft.com/office/officeart/2018/2/layout/IconVerticalSolidList"/>
    <dgm:cxn modelId="{B4FE6237-169B-4FEA-AAB4-D69A690ECDDE}" type="presParOf" srcId="{3F204ECC-D6E2-4D19-B5D5-89B6994E7743}" destId="{7D47A6E6-89C1-48DA-964A-1D00D97148C5}" srcOrd="2" destOrd="0" presId="urn:microsoft.com/office/officeart/2018/2/layout/IconVerticalSolidList"/>
    <dgm:cxn modelId="{0D81B0EF-4EB0-42A4-A60D-F36382D8AD2A}" type="presParOf" srcId="{3F204ECC-D6E2-4D19-B5D5-89B6994E7743}" destId="{FA824729-5D1E-48AA-8E59-4C1C9F2BA411}" srcOrd="3" destOrd="0" presId="urn:microsoft.com/office/officeart/2018/2/layout/IconVerticalSolidList"/>
    <dgm:cxn modelId="{BC4FD53E-30DE-4210-AD06-9B56E687B983}" type="presParOf" srcId="{F9B37418-E77B-49EC-A833-7A31577C042B}" destId="{609AD769-D6A5-4AC3-AB37-B9F2D1DBB0DA}" srcOrd="9" destOrd="0" presId="urn:microsoft.com/office/officeart/2018/2/layout/IconVerticalSolidList"/>
    <dgm:cxn modelId="{2DEDD3FE-3735-41EA-936F-3B508CA4C053}" type="presParOf" srcId="{F9B37418-E77B-49EC-A833-7A31577C042B}" destId="{BD0F61F6-4601-4DFF-AF5E-AED95D341EBF}" srcOrd="10" destOrd="0" presId="urn:microsoft.com/office/officeart/2018/2/layout/IconVerticalSolidList"/>
    <dgm:cxn modelId="{FD197849-DF28-4927-B4F6-A9E5BA6763C0}" type="presParOf" srcId="{BD0F61F6-4601-4DFF-AF5E-AED95D341EBF}" destId="{B11E4F1B-02A5-4227-BE14-2085F872A4E9}" srcOrd="0" destOrd="0" presId="urn:microsoft.com/office/officeart/2018/2/layout/IconVerticalSolidList"/>
    <dgm:cxn modelId="{2695F07C-98E1-4936-B916-80C96BFDEE24}" type="presParOf" srcId="{BD0F61F6-4601-4DFF-AF5E-AED95D341EBF}" destId="{CCFA5A0C-B2DD-47BC-B091-6BF3307630E6}" srcOrd="1" destOrd="0" presId="urn:microsoft.com/office/officeart/2018/2/layout/IconVerticalSolidList"/>
    <dgm:cxn modelId="{54228B22-6DCF-42B6-9D4E-9A795BCB2953}" type="presParOf" srcId="{BD0F61F6-4601-4DFF-AF5E-AED95D341EBF}" destId="{12BCBC50-C80C-4D61-87D2-F482218DDF83}" srcOrd="2" destOrd="0" presId="urn:microsoft.com/office/officeart/2018/2/layout/IconVerticalSolidList"/>
    <dgm:cxn modelId="{948278CF-B853-470C-9F57-9FCCB0052315}" type="presParOf" srcId="{BD0F61F6-4601-4DFF-AF5E-AED95D341EBF}" destId="{165FEA2F-109C-4A11-B09A-BC6ABCB580F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78856FB-52C9-4E56-8C91-13EAB3E01C73}" type="doc">
      <dgm:prSet loTypeId="urn:microsoft.com/office/officeart/2018/2/layout/IconVerticalSolidList" loCatId="icon" qsTypeId="urn:microsoft.com/office/officeart/2005/8/quickstyle/simple1#2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ECEC963-DFDB-4D37-B788-C550B1B5105E}">
      <dgm:prSet/>
      <dgm:spPr/>
      <dgm:t>
        <a:bodyPr/>
        <a:lstStyle/>
        <a:p>
          <a:r>
            <a:rPr lang="en-US"/>
            <a:t>Receita de R$ 100</a:t>
          </a:r>
        </a:p>
      </dgm:t>
    </dgm:pt>
    <dgm:pt modelId="{B8FE8816-8F7C-4ABE-A61F-0D8C486BC691}" type="parTrans" cxnId="{45FDEEA7-2BD7-4486-B9AF-AC25A08E048C}">
      <dgm:prSet/>
      <dgm:spPr/>
      <dgm:t>
        <a:bodyPr/>
        <a:lstStyle/>
        <a:p>
          <a:endParaRPr lang="en-US"/>
        </a:p>
      </dgm:t>
    </dgm:pt>
    <dgm:pt modelId="{4A4B28E5-69AC-46A6-8392-6BB1CE6E2055}" type="sibTrans" cxnId="{45FDEEA7-2BD7-4486-B9AF-AC25A08E048C}">
      <dgm:prSet/>
      <dgm:spPr/>
      <dgm:t>
        <a:bodyPr/>
        <a:lstStyle/>
        <a:p>
          <a:endParaRPr lang="en-US"/>
        </a:p>
      </dgm:t>
    </dgm:pt>
    <dgm:pt modelId="{331DBBA9-13F0-4BBB-B9C3-D3E7BEED57CC}">
      <dgm:prSet/>
      <dgm:spPr/>
      <dgm:t>
        <a:bodyPr/>
        <a:lstStyle/>
        <a:p>
          <a:r>
            <a:rPr lang="en-US" dirty="0"/>
            <a:t>IRPJ: 25% </a:t>
          </a:r>
          <a:r>
            <a:rPr lang="en-US" dirty="0" err="1"/>
            <a:t>sobre</a:t>
          </a:r>
          <a:r>
            <a:rPr lang="en-US" dirty="0"/>
            <a:t> o </a:t>
          </a:r>
          <a:r>
            <a:rPr lang="en-US" dirty="0" err="1"/>
            <a:t>lucro</a:t>
          </a:r>
          <a:r>
            <a:rPr lang="en-US" dirty="0"/>
            <a:t> </a:t>
          </a:r>
          <a:r>
            <a:rPr lang="en-US" dirty="0" err="1"/>
            <a:t>presumido</a:t>
          </a:r>
          <a:r>
            <a:rPr lang="en-US" dirty="0"/>
            <a:t> de 32%, </a:t>
          </a:r>
          <a:r>
            <a:rPr lang="en-US" dirty="0" err="1"/>
            <a:t>totalizando</a:t>
          </a:r>
          <a:r>
            <a:rPr lang="en-US" dirty="0"/>
            <a:t> $ 8,00</a:t>
          </a:r>
        </a:p>
      </dgm:t>
    </dgm:pt>
    <dgm:pt modelId="{E1D66E53-E3C1-4C5A-8948-7F724E4D9300}" type="parTrans" cxnId="{FF9CD38B-C094-450C-8D92-7980F0B06303}">
      <dgm:prSet/>
      <dgm:spPr/>
      <dgm:t>
        <a:bodyPr/>
        <a:lstStyle/>
        <a:p>
          <a:endParaRPr lang="en-US"/>
        </a:p>
      </dgm:t>
    </dgm:pt>
    <dgm:pt modelId="{64947E47-E1F8-4F6C-9B1F-38F82D54CE98}" type="sibTrans" cxnId="{FF9CD38B-C094-450C-8D92-7980F0B06303}">
      <dgm:prSet/>
      <dgm:spPr/>
      <dgm:t>
        <a:bodyPr/>
        <a:lstStyle/>
        <a:p>
          <a:endParaRPr lang="en-US"/>
        </a:p>
      </dgm:t>
    </dgm:pt>
    <dgm:pt modelId="{E7D3A443-4F33-48B0-A732-054004A07120}">
      <dgm:prSet/>
      <dgm:spPr/>
      <dgm:t>
        <a:bodyPr/>
        <a:lstStyle/>
        <a:p>
          <a:r>
            <a:rPr lang="en-US" dirty="0"/>
            <a:t>CSLL: 9% </a:t>
          </a:r>
          <a:r>
            <a:rPr lang="en-US" dirty="0" err="1"/>
            <a:t>sobre</a:t>
          </a:r>
          <a:r>
            <a:rPr lang="en-US" dirty="0"/>
            <a:t> 32% = R$ 2,88</a:t>
          </a:r>
        </a:p>
      </dgm:t>
    </dgm:pt>
    <dgm:pt modelId="{6672C969-5685-48BE-9193-A9B847FF4876}" type="parTrans" cxnId="{75EE23D6-EEA8-4835-BC93-727AF20BADF9}">
      <dgm:prSet/>
      <dgm:spPr/>
      <dgm:t>
        <a:bodyPr/>
        <a:lstStyle/>
        <a:p>
          <a:endParaRPr lang="en-US"/>
        </a:p>
      </dgm:t>
    </dgm:pt>
    <dgm:pt modelId="{37461D95-3BAD-49B8-9855-B0507F5F6064}" type="sibTrans" cxnId="{75EE23D6-EEA8-4835-BC93-727AF20BADF9}">
      <dgm:prSet/>
      <dgm:spPr/>
      <dgm:t>
        <a:bodyPr/>
        <a:lstStyle/>
        <a:p>
          <a:endParaRPr lang="en-US"/>
        </a:p>
      </dgm:t>
    </dgm:pt>
    <dgm:pt modelId="{717CBF1F-F5DA-47D4-89A9-097C3D258BF4}">
      <dgm:prSet/>
      <dgm:spPr/>
      <dgm:t>
        <a:bodyPr/>
        <a:lstStyle/>
        <a:p>
          <a:r>
            <a:rPr lang="en-US"/>
            <a:t>COFINS: 3% sobre a receita bruta, totalizando R$ 3,00</a:t>
          </a:r>
        </a:p>
      </dgm:t>
    </dgm:pt>
    <dgm:pt modelId="{C5CAAD4D-840A-44B0-9588-73FB7482C799}" type="parTrans" cxnId="{2082360A-2297-4F0F-A3E1-4A238FD15186}">
      <dgm:prSet/>
      <dgm:spPr/>
      <dgm:t>
        <a:bodyPr/>
        <a:lstStyle/>
        <a:p>
          <a:endParaRPr lang="en-US"/>
        </a:p>
      </dgm:t>
    </dgm:pt>
    <dgm:pt modelId="{23E46844-6893-4A22-B5FA-51C585F25F71}" type="sibTrans" cxnId="{2082360A-2297-4F0F-A3E1-4A238FD15186}">
      <dgm:prSet/>
      <dgm:spPr/>
      <dgm:t>
        <a:bodyPr/>
        <a:lstStyle/>
        <a:p>
          <a:endParaRPr lang="en-US"/>
        </a:p>
      </dgm:t>
    </dgm:pt>
    <dgm:pt modelId="{CF61A7C5-F884-42A8-A72E-20DF969A88D8}">
      <dgm:prSet/>
      <dgm:spPr/>
      <dgm:t>
        <a:bodyPr/>
        <a:lstStyle/>
        <a:p>
          <a:r>
            <a:rPr lang="en-US"/>
            <a:t>PIS: 0,65%, resultando em R$ 0,65</a:t>
          </a:r>
        </a:p>
      </dgm:t>
    </dgm:pt>
    <dgm:pt modelId="{68B65EA9-5F5D-48F5-848B-04FF6D9FEAC4}" type="parTrans" cxnId="{EB4EA768-4F3F-42C2-9886-E273FEFCEDB2}">
      <dgm:prSet/>
      <dgm:spPr/>
      <dgm:t>
        <a:bodyPr/>
        <a:lstStyle/>
        <a:p>
          <a:endParaRPr lang="en-US"/>
        </a:p>
      </dgm:t>
    </dgm:pt>
    <dgm:pt modelId="{4E9757E2-43AB-4AC1-AEF5-17116FD4AF82}" type="sibTrans" cxnId="{EB4EA768-4F3F-42C2-9886-E273FEFCEDB2}">
      <dgm:prSet/>
      <dgm:spPr/>
      <dgm:t>
        <a:bodyPr/>
        <a:lstStyle/>
        <a:p>
          <a:endParaRPr lang="en-US"/>
        </a:p>
      </dgm:t>
    </dgm:pt>
    <dgm:pt modelId="{F69A6EB4-8DB5-4278-BBD8-90FAA8EBB671}">
      <dgm:prSet custT="1"/>
      <dgm:spPr/>
      <dgm:t>
        <a:bodyPr/>
        <a:lstStyle/>
        <a:p>
          <a:r>
            <a:rPr lang="en-US" sz="1900" dirty="0"/>
            <a:t>Total: 8 + 2,88 + 3,65 = </a:t>
          </a:r>
          <a:r>
            <a:rPr lang="en-US" sz="3200" b="1" dirty="0"/>
            <a:t>14,53%</a:t>
          </a:r>
          <a:r>
            <a:rPr lang="en-US" sz="1900" dirty="0"/>
            <a:t> da </a:t>
          </a:r>
          <a:r>
            <a:rPr lang="en-US" sz="1900" dirty="0" err="1"/>
            <a:t>receita</a:t>
          </a:r>
          <a:endParaRPr lang="en-US" sz="1900" dirty="0"/>
        </a:p>
      </dgm:t>
    </dgm:pt>
    <dgm:pt modelId="{76B7D6EC-F0DA-48AC-8298-F92F3472CD91}" type="parTrans" cxnId="{8B522BB0-1753-47CE-A64B-C3612E0C2B8B}">
      <dgm:prSet/>
      <dgm:spPr/>
      <dgm:t>
        <a:bodyPr/>
        <a:lstStyle/>
        <a:p>
          <a:endParaRPr lang="en-US"/>
        </a:p>
      </dgm:t>
    </dgm:pt>
    <dgm:pt modelId="{2108E48E-7184-445A-9277-BEC90A432845}" type="sibTrans" cxnId="{8B522BB0-1753-47CE-A64B-C3612E0C2B8B}">
      <dgm:prSet/>
      <dgm:spPr/>
      <dgm:t>
        <a:bodyPr/>
        <a:lstStyle/>
        <a:p>
          <a:endParaRPr lang="en-US"/>
        </a:p>
      </dgm:t>
    </dgm:pt>
    <dgm:pt modelId="{F9B37418-E77B-49EC-A833-7A31577C042B}" type="pres">
      <dgm:prSet presAssocID="{778856FB-52C9-4E56-8C91-13EAB3E01C73}" presName="root" presStyleCnt="0">
        <dgm:presLayoutVars>
          <dgm:dir/>
          <dgm:resizeHandles val="exact"/>
        </dgm:presLayoutVars>
      </dgm:prSet>
      <dgm:spPr/>
    </dgm:pt>
    <dgm:pt modelId="{66A7FCA1-3CD9-406A-BC62-370FA5EF1642}" type="pres">
      <dgm:prSet presAssocID="{EECEC963-DFDB-4D37-B788-C550B1B5105E}" presName="compNode" presStyleCnt="0"/>
      <dgm:spPr/>
    </dgm:pt>
    <dgm:pt modelId="{D9C81E08-D9EC-4D1C-BFE5-BF878695E00D}" type="pres">
      <dgm:prSet presAssocID="{EECEC963-DFDB-4D37-B788-C550B1B5105E}" presName="bgRect" presStyleLbl="bgShp" presStyleIdx="0" presStyleCnt="6"/>
      <dgm:spPr/>
    </dgm:pt>
    <dgm:pt modelId="{423C5AE8-7F02-4E30-B843-85A141FDE704}" type="pres">
      <dgm:prSet presAssocID="{EECEC963-DFDB-4D37-B788-C550B1B5105E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9C9EB4C9-71DC-4488-9D5C-7ADE8FF44524}" type="pres">
      <dgm:prSet presAssocID="{EECEC963-DFDB-4D37-B788-C550B1B5105E}" presName="spaceRect" presStyleCnt="0"/>
      <dgm:spPr/>
    </dgm:pt>
    <dgm:pt modelId="{A674F0C8-5AD2-4D18-8C0D-436D06937097}" type="pres">
      <dgm:prSet presAssocID="{EECEC963-DFDB-4D37-B788-C550B1B5105E}" presName="parTx" presStyleLbl="revTx" presStyleIdx="0" presStyleCnt="6">
        <dgm:presLayoutVars>
          <dgm:chMax val="0"/>
          <dgm:chPref val="0"/>
        </dgm:presLayoutVars>
      </dgm:prSet>
      <dgm:spPr/>
    </dgm:pt>
    <dgm:pt modelId="{C836B18E-260B-425F-A042-A910B95CEF69}" type="pres">
      <dgm:prSet presAssocID="{4A4B28E5-69AC-46A6-8392-6BB1CE6E2055}" presName="sibTrans" presStyleCnt="0"/>
      <dgm:spPr/>
    </dgm:pt>
    <dgm:pt modelId="{A9409536-F9E6-42BA-A887-83CBA69C9E04}" type="pres">
      <dgm:prSet presAssocID="{331DBBA9-13F0-4BBB-B9C3-D3E7BEED57CC}" presName="compNode" presStyleCnt="0"/>
      <dgm:spPr/>
    </dgm:pt>
    <dgm:pt modelId="{54E86C24-EA9D-4154-9D50-1463D029BC1D}" type="pres">
      <dgm:prSet presAssocID="{331DBBA9-13F0-4BBB-B9C3-D3E7BEED57CC}" presName="bgRect" presStyleLbl="bgShp" presStyleIdx="1" presStyleCnt="6"/>
      <dgm:spPr/>
    </dgm:pt>
    <dgm:pt modelId="{32742FE6-21D2-40C4-8FB9-E98AFFA37162}" type="pres">
      <dgm:prSet presAssocID="{331DBBA9-13F0-4BBB-B9C3-D3E7BEED57CC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4E84BC50-D196-4B3D-895F-C0436A830EB6}" type="pres">
      <dgm:prSet presAssocID="{331DBBA9-13F0-4BBB-B9C3-D3E7BEED57CC}" presName="spaceRect" presStyleCnt="0"/>
      <dgm:spPr/>
    </dgm:pt>
    <dgm:pt modelId="{591F43DC-4E4A-41C1-BC47-3D4EE6FD7F10}" type="pres">
      <dgm:prSet presAssocID="{331DBBA9-13F0-4BBB-B9C3-D3E7BEED57CC}" presName="parTx" presStyleLbl="revTx" presStyleIdx="1" presStyleCnt="6">
        <dgm:presLayoutVars>
          <dgm:chMax val="0"/>
          <dgm:chPref val="0"/>
        </dgm:presLayoutVars>
      </dgm:prSet>
      <dgm:spPr/>
    </dgm:pt>
    <dgm:pt modelId="{12AADF89-E6F7-4545-9614-4CBE4208253E}" type="pres">
      <dgm:prSet presAssocID="{64947E47-E1F8-4F6C-9B1F-38F82D54CE98}" presName="sibTrans" presStyleCnt="0"/>
      <dgm:spPr/>
    </dgm:pt>
    <dgm:pt modelId="{3CE11D31-73E9-4627-B38B-87085F4F6183}" type="pres">
      <dgm:prSet presAssocID="{E7D3A443-4F33-48B0-A732-054004A07120}" presName="compNode" presStyleCnt="0"/>
      <dgm:spPr/>
    </dgm:pt>
    <dgm:pt modelId="{F52D03EE-0898-45D0-BA51-3297DDCB0860}" type="pres">
      <dgm:prSet presAssocID="{E7D3A443-4F33-48B0-A732-054004A07120}" presName="bgRect" presStyleLbl="bgShp" presStyleIdx="2" presStyleCnt="6"/>
      <dgm:spPr/>
    </dgm:pt>
    <dgm:pt modelId="{8C751001-83F3-4863-A8F1-99B5A1B97525}" type="pres">
      <dgm:prSet presAssocID="{E7D3A443-4F33-48B0-A732-054004A07120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8B44364B-F631-49F9-B087-B8CEF6478FC4}" type="pres">
      <dgm:prSet presAssocID="{E7D3A443-4F33-48B0-A732-054004A07120}" presName="spaceRect" presStyleCnt="0"/>
      <dgm:spPr/>
    </dgm:pt>
    <dgm:pt modelId="{99CDFEC6-096E-4259-B7EE-53BC618EBC1F}" type="pres">
      <dgm:prSet presAssocID="{E7D3A443-4F33-48B0-A732-054004A07120}" presName="parTx" presStyleLbl="revTx" presStyleIdx="2" presStyleCnt="6">
        <dgm:presLayoutVars>
          <dgm:chMax val="0"/>
          <dgm:chPref val="0"/>
        </dgm:presLayoutVars>
      </dgm:prSet>
      <dgm:spPr/>
    </dgm:pt>
    <dgm:pt modelId="{29BE05F1-B8A7-400B-BE2B-0F7B89EBFB79}" type="pres">
      <dgm:prSet presAssocID="{37461D95-3BAD-49B8-9855-B0507F5F6064}" presName="sibTrans" presStyleCnt="0"/>
      <dgm:spPr/>
    </dgm:pt>
    <dgm:pt modelId="{EE4E4F34-E4B4-4800-A337-5FC1F8D63065}" type="pres">
      <dgm:prSet presAssocID="{717CBF1F-F5DA-47D4-89A9-097C3D258BF4}" presName="compNode" presStyleCnt="0"/>
      <dgm:spPr/>
    </dgm:pt>
    <dgm:pt modelId="{A9FBD4AE-AE56-4BFC-84E9-936C7CC708ED}" type="pres">
      <dgm:prSet presAssocID="{717CBF1F-F5DA-47D4-89A9-097C3D258BF4}" presName="bgRect" presStyleLbl="bgShp" presStyleIdx="3" presStyleCnt="6"/>
      <dgm:spPr/>
    </dgm:pt>
    <dgm:pt modelId="{5ADA6073-4DAE-464C-AC2D-CED40AEAF14D}" type="pres">
      <dgm:prSet presAssocID="{717CBF1F-F5DA-47D4-89A9-097C3D258BF4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uit Bowl"/>
        </a:ext>
      </dgm:extLst>
    </dgm:pt>
    <dgm:pt modelId="{55B6DBBE-A8B7-4B95-830F-3125B702C29F}" type="pres">
      <dgm:prSet presAssocID="{717CBF1F-F5DA-47D4-89A9-097C3D258BF4}" presName="spaceRect" presStyleCnt="0"/>
      <dgm:spPr/>
    </dgm:pt>
    <dgm:pt modelId="{38CADE4B-44AB-4EC7-A01B-0FA548ECF0E2}" type="pres">
      <dgm:prSet presAssocID="{717CBF1F-F5DA-47D4-89A9-097C3D258BF4}" presName="parTx" presStyleLbl="revTx" presStyleIdx="3" presStyleCnt="6">
        <dgm:presLayoutVars>
          <dgm:chMax val="0"/>
          <dgm:chPref val="0"/>
        </dgm:presLayoutVars>
      </dgm:prSet>
      <dgm:spPr/>
    </dgm:pt>
    <dgm:pt modelId="{CD46708A-13D4-4636-8AE1-5E3581A93333}" type="pres">
      <dgm:prSet presAssocID="{23E46844-6893-4A22-B5FA-51C585F25F71}" presName="sibTrans" presStyleCnt="0"/>
      <dgm:spPr/>
    </dgm:pt>
    <dgm:pt modelId="{3F204ECC-D6E2-4D19-B5D5-89B6994E7743}" type="pres">
      <dgm:prSet presAssocID="{CF61A7C5-F884-42A8-A72E-20DF969A88D8}" presName="compNode" presStyleCnt="0"/>
      <dgm:spPr/>
    </dgm:pt>
    <dgm:pt modelId="{3BF5AFD5-1884-4D6F-83D2-C28781B5EF93}" type="pres">
      <dgm:prSet presAssocID="{CF61A7C5-F884-42A8-A72E-20DF969A88D8}" presName="bgRect" presStyleLbl="bgShp" presStyleIdx="4" presStyleCnt="6"/>
      <dgm:spPr/>
    </dgm:pt>
    <dgm:pt modelId="{BDB09182-726B-48EB-9A27-9DC0E1F71DD3}" type="pres">
      <dgm:prSet presAssocID="{CF61A7C5-F884-42A8-A72E-20DF969A88D8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7D47A6E6-89C1-48DA-964A-1D00D97148C5}" type="pres">
      <dgm:prSet presAssocID="{CF61A7C5-F884-42A8-A72E-20DF969A88D8}" presName="spaceRect" presStyleCnt="0"/>
      <dgm:spPr/>
    </dgm:pt>
    <dgm:pt modelId="{FA824729-5D1E-48AA-8E59-4C1C9F2BA411}" type="pres">
      <dgm:prSet presAssocID="{CF61A7C5-F884-42A8-A72E-20DF969A88D8}" presName="parTx" presStyleLbl="revTx" presStyleIdx="4" presStyleCnt="6">
        <dgm:presLayoutVars>
          <dgm:chMax val="0"/>
          <dgm:chPref val="0"/>
        </dgm:presLayoutVars>
      </dgm:prSet>
      <dgm:spPr/>
    </dgm:pt>
    <dgm:pt modelId="{609AD769-D6A5-4AC3-AB37-B9F2D1DBB0DA}" type="pres">
      <dgm:prSet presAssocID="{4E9757E2-43AB-4AC1-AEF5-17116FD4AF82}" presName="sibTrans" presStyleCnt="0"/>
      <dgm:spPr/>
    </dgm:pt>
    <dgm:pt modelId="{BD0F61F6-4601-4DFF-AF5E-AED95D341EBF}" type="pres">
      <dgm:prSet presAssocID="{F69A6EB4-8DB5-4278-BBD8-90FAA8EBB671}" presName="compNode" presStyleCnt="0"/>
      <dgm:spPr/>
    </dgm:pt>
    <dgm:pt modelId="{B11E4F1B-02A5-4227-BE14-2085F872A4E9}" type="pres">
      <dgm:prSet presAssocID="{F69A6EB4-8DB5-4278-BBD8-90FAA8EBB671}" presName="bgRect" presStyleLbl="bgShp" presStyleIdx="5" presStyleCnt="6"/>
      <dgm:spPr/>
    </dgm:pt>
    <dgm:pt modelId="{CCFA5A0C-B2DD-47BC-B091-6BF3307630E6}" type="pres">
      <dgm:prSet presAssocID="{F69A6EB4-8DB5-4278-BBD8-90FAA8EBB671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e"/>
        </a:ext>
      </dgm:extLst>
    </dgm:pt>
    <dgm:pt modelId="{12BCBC50-C80C-4D61-87D2-F482218DDF83}" type="pres">
      <dgm:prSet presAssocID="{F69A6EB4-8DB5-4278-BBD8-90FAA8EBB671}" presName="spaceRect" presStyleCnt="0"/>
      <dgm:spPr/>
    </dgm:pt>
    <dgm:pt modelId="{165FEA2F-109C-4A11-B09A-BC6ABCB580F9}" type="pres">
      <dgm:prSet presAssocID="{F69A6EB4-8DB5-4278-BBD8-90FAA8EBB67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082360A-2297-4F0F-A3E1-4A238FD15186}" srcId="{778856FB-52C9-4E56-8C91-13EAB3E01C73}" destId="{717CBF1F-F5DA-47D4-89A9-097C3D258BF4}" srcOrd="3" destOrd="0" parTransId="{C5CAAD4D-840A-44B0-9588-73FB7482C799}" sibTransId="{23E46844-6893-4A22-B5FA-51C585F25F71}"/>
    <dgm:cxn modelId="{5F95E313-FD5F-40A6-B076-1D8917E50912}" type="presOf" srcId="{EECEC963-DFDB-4D37-B788-C550B1B5105E}" destId="{A674F0C8-5AD2-4D18-8C0D-436D06937097}" srcOrd="0" destOrd="0" presId="urn:microsoft.com/office/officeart/2018/2/layout/IconVerticalSolidList"/>
    <dgm:cxn modelId="{6CEE751B-F05B-4639-B404-03AF17835F58}" type="presOf" srcId="{717CBF1F-F5DA-47D4-89A9-097C3D258BF4}" destId="{38CADE4B-44AB-4EC7-A01B-0FA548ECF0E2}" srcOrd="0" destOrd="0" presId="urn:microsoft.com/office/officeart/2018/2/layout/IconVerticalSolidList"/>
    <dgm:cxn modelId="{460AB755-7EA6-45E1-84F6-1BD757761399}" type="presOf" srcId="{CF61A7C5-F884-42A8-A72E-20DF969A88D8}" destId="{FA824729-5D1E-48AA-8E59-4C1C9F2BA411}" srcOrd="0" destOrd="0" presId="urn:microsoft.com/office/officeart/2018/2/layout/IconVerticalSolidList"/>
    <dgm:cxn modelId="{1555BE5E-799A-4A40-B84E-DAE802F1DDAA}" type="presOf" srcId="{331DBBA9-13F0-4BBB-B9C3-D3E7BEED57CC}" destId="{591F43DC-4E4A-41C1-BC47-3D4EE6FD7F10}" srcOrd="0" destOrd="0" presId="urn:microsoft.com/office/officeart/2018/2/layout/IconVerticalSolidList"/>
    <dgm:cxn modelId="{EB4EA768-4F3F-42C2-9886-E273FEFCEDB2}" srcId="{778856FB-52C9-4E56-8C91-13EAB3E01C73}" destId="{CF61A7C5-F884-42A8-A72E-20DF969A88D8}" srcOrd="4" destOrd="0" parTransId="{68B65EA9-5F5D-48F5-848B-04FF6D9FEAC4}" sibTransId="{4E9757E2-43AB-4AC1-AEF5-17116FD4AF82}"/>
    <dgm:cxn modelId="{9CB40784-06FE-43D0-AC8C-B68BB8AB9D82}" type="presOf" srcId="{F69A6EB4-8DB5-4278-BBD8-90FAA8EBB671}" destId="{165FEA2F-109C-4A11-B09A-BC6ABCB580F9}" srcOrd="0" destOrd="0" presId="urn:microsoft.com/office/officeart/2018/2/layout/IconVerticalSolidList"/>
    <dgm:cxn modelId="{FF9CD38B-C094-450C-8D92-7980F0B06303}" srcId="{778856FB-52C9-4E56-8C91-13EAB3E01C73}" destId="{331DBBA9-13F0-4BBB-B9C3-D3E7BEED57CC}" srcOrd="1" destOrd="0" parTransId="{E1D66E53-E3C1-4C5A-8948-7F724E4D9300}" sibTransId="{64947E47-E1F8-4F6C-9B1F-38F82D54CE98}"/>
    <dgm:cxn modelId="{45FDEEA7-2BD7-4486-B9AF-AC25A08E048C}" srcId="{778856FB-52C9-4E56-8C91-13EAB3E01C73}" destId="{EECEC963-DFDB-4D37-B788-C550B1B5105E}" srcOrd="0" destOrd="0" parTransId="{B8FE8816-8F7C-4ABE-A61F-0D8C486BC691}" sibTransId="{4A4B28E5-69AC-46A6-8392-6BB1CE6E2055}"/>
    <dgm:cxn modelId="{8B522BB0-1753-47CE-A64B-C3612E0C2B8B}" srcId="{778856FB-52C9-4E56-8C91-13EAB3E01C73}" destId="{F69A6EB4-8DB5-4278-BBD8-90FAA8EBB671}" srcOrd="5" destOrd="0" parTransId="{76B7D6EC-F0DA-48AC-8298-F92F3472CD91}" sibTransId="{2108E48E-7184-445A-9277-BEC90A432845}"/>
    <dgm:cxn modelId="{6CC49FC2-9A9D-47B7-9F34-1B09536B1FFE}" type="presOf" srcId="{E7D3A443-4F33-48B0-A732-054004A07120}" destId="{99CDFEC6-096E-4259-B7EE-53BC618EBC1F}" srcOrd="0" destOrd="0" presId="urn:microsoft.com/office/officeart/2018/2/layout/IconVerticalSolidList"/>
    <dgm:cxn modelId="{75EE23D6-EEA8-4835-BC93-727AF20BADF9}" srcId="{778856FB-52C9-4E56-8C91-13EAB3E01C73}" destId="{E7D3A443-4F33-48B0-A732-054004A07120}" srcOrd="2" destOrd="0" parTransId="{6672C969-5685-48BE-9193-A9B847FF4876}" sibTransId="{37461D95-3BAD-49B8-9855-B0507F5F6064}"/>
    <dgm:cxn modelId="{938B07DD-8A4A-4C47-8890-81B6D3031581}" type="presOf" srcId="{778856FB-52C9-4E56-8C91-13EAB3E01C73}" destId="{F9B37418-E77B-49EC-A833-7A31577C042B}" srcOrd="0" destOrd="0" presId="urn:microsoft.com/office/officeart/2018/2/layout/IconVerticalSolidList"/>
    <dgm:cxn modelId="{BAE76C59-A39D-4C7F-9410-5D7CA5EBD073}" type="presParOf" srcId="{F9B37418-E77B-49EC-A833-7A31577C042B}" destId="{66A7FCA1-3CD9-406A-BC62-370FA5EF1642}" srcOrd="0" destOrd="0" presId="urn:microsoft.com/office/officeart/2018/2/layout/IconVerticalSolidList"/>
    <dgm:cxn modelId="{D1D59000-DA9D-44E3-9631-C8409A4F100B}" type="presParOf" srcId="{66A7FCA1-3CD9-406A-BC62-370FA5EF1642}" destId="{D9C81E08-D9EC-4D1C-BFE5-BF878695E00D}" srcOrd="0" destOrd="0" presId="urn:microsoft.com/office/officeart/2018/2/layout/IconVerticalSolidList"/>
    <dgm:cxn modelId="{6DDD2E79-15AA-41DB-82B6-7BAC9477248E}" type="presParOf" srcId="{66A7FCA1-3CD9-406A-BC62-370FA5EF1642}" destId="{423C5AE8-7F02-4E30-B843-85A141FDE704}" srcOrd="1" destOrd="0" presId="urn:microsoft.com/office/officeart/2018/2/layout/IconVerticalSolidList"/>
    <dgm:cxn modelId="{70324B1E-CBEF-4014-BD68-E3491C548E59}" type="presParOf" srcId="{66A7FCA1-3CD9-406A-BC62-370FA5EF1642}" destId="{9C9EB4C9-71DC-4488-9D5C-7ADE8FF44524}" srcOrd="2" destOrd="0" presId="urn:microsoft.com/office/officeart/2018/2/layout/IconVerticalSolidList"/>
    <dgm:cxn modelId="{30542788-EBD1-4031-8B18-630401CD0DB9}" type="presParOf" srcId="{66A7FCA1-3CD9-406A-BC62-370FA5EF1642}" destId="{A674F0C8-5AD2-4D18-8C0D-436D06937097}" srcOrd="3" destOrd="0" presId="urn:microsoft.com/office/officeart/2018/2/layout/IconVerticalSolidList"/>
    <dgm:cxn modelId="{5966AC22-496A-4E3C-A962-31393C579327}" type="presParOf" srcId="{F9B37418-E77B-49EC-A833-7A31577C042B}" destId="{C836B18E-260B-425F-A042-A910B95CEF69}" srcOrd="1" destOrd="0" presId="urn:microsoft.com/office/officeart/2018/2/layout/IconVerticalSolidList"/>
    <dgm:cxn modelId="{800C06E4-004D-4FBC-941F-F97C45AEE973}" type="presParOf" srcId="{F9B37418-E77B-49EC-A833-7A31577C042B}" destId="{A9409536-F9E6-42BA-A887-83CBA69C9E04}" srcOrd="2" destOrd="0" presId="urn:microsoft.com/office/officeart/2018/2/layout/IconVerticalSolidList"/>
    <dgm:cxn modelId="{7F7E3120-2E5B-47CC-984E-1DE1FBCCFB06}" type="presParOf" srcId="{A9409536-F9E6-42BA-A887-83CBA69C9E04}" destId="{54E86C24-EA9D-4154-9D50-1463D029BC1D}" srcOrd="0" destOrd="0" presId="urn:microsoft.com/office/officeart/2018/2/layout/IconVerticalSolidList"/>
    <dgm:cxn modelId="{11308858-0CFA-41A8-BB38-DD0A2E5878A7}" type="presParOf" srcId="{A9409536-F9E6-42BA-A887-83CBA69C9E04}" destId="{32742FE6-21D2-40C4-8FB9-E98AFFA37162}" srcOrd="1" destOrd="0" presId="urn:microsoft.com/office/officeart/2018/2/layout/IconVerticalSolidList"/>
    <dgm:cxn modelId="{36EAE75E-6D76-485D-BC99-064F9779CDB0}" type="presParOf" srcId="{A9409536-F9E6-42BA-A887-83CBA69C9E04}" destId="{4E84BC50-D196-4B3D-895F-C0436A830EB6}" srcOrd="2" destOrd="0" presId="urn:microsoft.com/office/officeart/2018/2/layout/IconVerticalSolidList"/>
    <dgm:cxn modelId="{4988AB68-5AFB-4299-B528-8F588855642D}" type="presParOf" srcId="{A9409536-F9E6-42BA-A887-83CBA69C9E04}" destId="{591F43DC-4E4A-41C1-BC47-3D4EE6FD7F10}" srcOrd="3" destOrd="0" presId="urn:microsoft.com/office/officeart/2018/2/layout/IconVerticalSolidList"/>
    <dgm:cxn modelId="{E1CD5660-ADE3-4A04-9DC4-E9DCBDF6654C}" type="presParOf" srcId="{F9B37418-E77B-49EC-A833-7A31577C042B}" destId="{12AADF89-E6F7-4545-9614-4CBE4208253E}" srcOrd="3" destOrd="0" presId="urn:microsoft.com/office/officeart/2018/2/layout/IconVerticalSolidList"/>
    <dgm:cxn modelId="{3CA1BD52-DC59-426A-B57B-DF4DEC613A70}" type="presParOf" srcId="{F9B37418-E77B-49EC-A833-7A31577C042B}" destId="{3CE11D31-73E9-4627-B38B-87085F4F6183}" srcOrd="4" destOrd="0" presId="urn:microsoft.com/office/officeart/2018/2/layout/IconVerticalSolidList"/>
    <dgm:cxn modelId="{0D0988D7-D53C-48BA-A83D-8302CF8BF1EA}" type="presParOf" srcId="{3CE11D31-73E9-4627-B38B-87085F4F6183}" destId="{F52D03EE-0898-45D0-BA51-3297DDCB0860}" srcOrd="0" destOrd="0" presId="urn:microsoft.com/office/officeart/2018/2/layout/IconVerticalSolidList"/>
    <dgm:cxn modelId="{6A991708-2C06-4DBD-A060-399A74C4465C}" type="presParOf" srcId="{3CE11D31-73E9-4627-B38B-87085F4F6183}" destId="{8C751001-83F3-4863-A8F1-99B5A1B97525}" srcOrd="1" destOrd="0" presId="urn:microsoft.com/office/officeart/2018/2/layout/IconVerticalSolidList"/>
    <dgm:cxn modelId="{74D6EFB4-6674-45F1-BF30-7FF15DD48B53}" type="presParOf" srcId="{3CE11D31-73E9-4627-B38B-87085F4F6183}" destId="{8B44364B-F631-49F9-B087-B8CEF6478FC4}" srcOrd="2" destOrd="0" presId="urn:microsoft.com/office/officeart/2018/2/layout/IconVerticalSolidList"/>
    <dgm:cxn modelId="{AE8CB820-9AF8-4794-9C5A-6A3F6E1ABABD}" type="presParOf" srcId="{3CE11D31-73E9-4627-B38B-87085F4F6183}" destId="{99CDFEC6-096E-4259-B7EE-53BC618EBC1F}" srcOrd="3" destOrd="0" presId="urn:microsoft.com/office/officeart/2018/2/layout/IconVerticalSolidList"/>
    <dgm:cxn modelId="{F8396DFE-58AF-4657-8F05-D19F748EBD51}" type="presParOf" srcId="{F9B37418-E77B-49EC-A833-7A31577C042B}" destId="{29BE05F1-B8A7-400B-BE2B-0F7B89EBFB79}" srcOrd="5" destOrd="0" presId="urn:microsoft.com/office/officeart/2018/2/layout/IconVerticalSolidList"/>
    <dgm:cxn modelId="{0A4034AD-B01D-4230-B946-B738615E9EE7}" type="presParOf" srcId="{F9B37418-E77B-49EC-A833-7A31577C042B}" destId="{EE4E4F34-E4B4-4800-A337-5FC1F8D63065}" srcOrd="6" destOrd="0" presId="urn:microsoft.com/office/officeart/2018/2/layout/IconVerticalSolidList"/>
    <dgm:cxn modelId="{6D9E25F2-89FD-4D98-A7B0-1AC98B3A94BA}" type="presParOf" srcId="{EE4E4F34-E4B4-4800-A337-5FC1F8D63065}" destId="{A9FBD4AE-AE56-4BFC-84E9-936C7CC708ED}" srcOrd="0" destOrd="0" presId="urn:microsoft.com/office/officeart/2018/2/layout/IconVerticalSolidList"/>
    <dgm:cxn modelId="{ED71752A-DF4F-45AF-A618-9C742C1F8E4E}" type="presParOf" srcId="{EE4E4F34-E4B4-4800-A337-5FC1F8D63065}" destId="{5ADA6073-4DAE-464C-AC2D-CED40AEAF14D}" srcOrd="1" destOrd="0" presId="urn:microsoft.com/office/officeart/2018/2/layout/IconVerticalSolidList"/>
    <dgm:cxn modelId="{155B0FB1-1F1A-4418-AC26-58BB7840AD1F}" type="presParOf" srcId="{EE4E4F34-E4B4-4800-A337-5FC1F8D63065}" destId="{55B6DBBE-A8B7-4B95-830F-3125B702C29F}" srcOrd="2" destOrd="0" presId="urn:microsoft.com/office/officeart/2018/2/layout/IconVerticalSolidList"/>
    <dgm:cxn modelId="{2F859D67-45D3-4757-A159-796BA8DD5836}" type="presParOf" srcId="{EE4E4F34-E4B4-4800-A337-5FC1F8D63065}" destId="{38CADE4B-44AB-4EC7-A01B-0FA548ECF0E2}" srcOrd="3" destOrd="0" presId="urn:microsoft.com/office/officeart/2018/2/layout/IconVerticalSolidList"/>
    <dgm:cxn modelId="{AE11FACA-81E2-4B03-BB4B-880AB4DBEC7B}" type="presParOf" srcId="{F9B37418-E77B-49EC-A833-7A31577C042B}" destId="{CD46708A-13D4-4636-8AE1-5E3581A93333}" srcOrd="7" destOrd="0" presId="urn:microsoft.com/office/officeart/2018/2/layout/IconVerticalSolidList"/>
    <dgm:cxn modelId="{C705DC1F-5864-4C23-A801-6719C1F5BC8D}" type="presParOf" srcId="{F9B37418-E77B-49EC-A833-7A31577C042B}" destId="{3F204ECC-D6E2-4D19-B5D5-89B6994E7743}" srcOrd="8" destOrd="0" presId="urn:microsoft.com/office/officeart/2018/2/layout/IconVerticalSolidList"/>
    <dgm:cxn modelId="{89540348-7DF4-49CE-9737-23F2D1FEF814}" type="presParOf" srcId="{3F204ECC-D6E2-4D19-B5D5-89B6994E7743}" destId="{3BF5AFD5-1884-4D6F-83D2-C28781B5EF93}" srcOrd="0" destOrd="0" presId="urn:microsoft.com/office/officeart/2018/2/layout/IconVerticalSolidList"/>
    <dgm:cxn modelId="{0115A372-066F-4B75-B0F8-D53B083F3040}" type="presParOf" srcId="{3F204ECC-D6E2-4D19-B5D5-89B6994E7743}" destId="{BDB09182-726B-48EB-9A27-9DC0E1F71DD3}" srcOrd="1" destOrd="0" presId="urn:microsoft.com/office/officeart/2018/2/layout/IconVerticalSolidList"/>
    <dgm:cxn modelId="{B4FE6237-169B-4FEA-AAB4-D69A690ECDDE}" type="presParOf" srcId="{3F204ECC-D6E2-4D19-B5D5-89B6994E7743}" destId="{7D47A6E6-89C1-48DA-964A-1D00D97148C5}" srcOrd="2" destOrd="0" presId="urn:microsoft.com/office/officeart/2018/2/layout/IconVerticalSolidList"/>
    <dgm:cxn modelId="{0D81B0EF-4EB0-42A4-A60D-F36382D8AD2A}" type="presParOf" srcId="{3F204ECC-D6E2-4D19-B5D5-89B6994E7743}" destId="{FA824729-5D1E-48AA-8E59-4C1C9F2BA411}" srcOrd="3" destOrd="0" presId="urn:microsoft.com/office/officeart/2018/2/layout/IconVerticalSolidList"/>
    <dgm:cxn modelId="{BC4FD53E-30DE-4210-AD06-9B56E687B983}" type="presParOf" srcId="{F9B37418-E77B-49EC-A833-7A31577C042B}" destId="{609AD769-D6A5-4AC3-AB37-B9F2D1DBB0DA}" srcOrd="9" destOrd="0" presId="urn:microsoft.com/office/officeart/2018/2/layout/IconVerticalSolidList"/>
    <dgm:cxn modelId="{2DEDD3FE-3735-41EA-936F-3B508CA4C053}" type="presParOf" srcId="{F9B37418-E77B-49EC-A833-7A31577C042B}" destId="{BD0F61F6-4601-4DFF-AF5E-AED95D341EBF}" srcOrd="10" destOrd="0" presId="urn:microsoft.com/office/officeart/2018/2/layout/IconVerticalSolidList"/>
    <dgm:cxn modelId="{FD197849-DF28-4927-B4F6-A9E5BA6763C0}" type="presParOf" srcId="{BD0F61F6-4601-4DFF-AF5E-AED95D341EBF}" destId="{B11E4F1B-02A5-4227-BE14-2085F872A4E9}" srcOrd="0" destOrd="0" presId="urn:microsoft.com/office/officeart/2018/2/layout/IconVerticalSolidList"/>
    <dgm:cxn modelId="{2695F07C-98E1-4936-B916-80C96BFDEE24}" type="presParOf" srcId="{BD0F61F6-4601-4DFF-AF5E-AED95D341EBF}" destId="{CCFA5A0C-B2DD-47BC-B091-6BF3307630E6}" srcOrd="1" destOrd="0" presId="urn:microsoft.com/office/officeart/2018/2/layout/IconVerticalSolidList"/>
    <dgm:cxn modelId="{54228B22-6DCF-42B6-9D4E-9A795BCB2953}" type="presParOf" srcId="{BD0F61F6-4601-4DFF-AF5E-AED95D341EBF}" destId="{12BCBC50-C80C-4D61-87D2-F482218DDF83}" srcOrd="2" destOrd="0" presId="urn:microsoft.com/office/officeart/2018/2/layout/IconVerticalSolidList"/>
    <dgm:cxn modelId="{948278CF-B853-470C-9F57-9FCCB0052315}" type="presParOf" srcId="{BD0F61F6-4601-4DFF-AF5E-AED95D341EBF}" destId="{165FEA2F-109C-4A11-B09A-BC6ABCB580F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1C023B2-BBA5-49B1-86F9-355F63F368FF}" type="doc">
      <dgm:prSet loTypeId="urn:microsoft.com/office/officeart/2018/2/layout/IconVerticalSolidList" loCatId="icon" qsTypeId="urn:microsoft.com/office/officeart/2005/8/quickstyle/simple1#23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2F738768-F6DF-4618-BF5F-B09458C7E50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Surge em 2004, diante do caso Encol</a:t>
          </a:r>
          <a:endParaRPr lang="en-US"/>
        </a:p>
      </dgm:t>
    </dgm:pt>
    <dgm:pt modelId="{40B0469E-4625-41D3-B6D1-D74452A4832E}" type="parTrans" cxnId="{57F46078-EF50-4EDA-B957-63C31DC36A9C}">
      <dgm:prSet/>
      <dgm:spPr/>
      <dgm:t>
        <a:bodyPr/>
        <a:lstStyle/>
        <a:p>
          <a:endParaRPr lang="en-US"/>
        </a:p>
      </dgm:t>
    </dgm:pt>
    <dgm:pt modelId="{7EFBD97B-2AE3-41EB-B8A6-9D18123E019E}" type="sibTrans" cxnId="{57F46078-EF50-4EDA-B957-63C31DC36A9C}">
      <dgm:prSet/>
      <dgm:spPr/>
      <dgm:t>
        <a:bodyPr/>
        <a:lstStyle/>
        <a:p>
          <a:endParaRPr lang="en-US"/>
        </a:p>
      </dgm:t>
    </dgm:pt>
    <dgm:pt modelId="{C3ADAC82-DFF9-4FBC-9B57-30521F8BAE9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É aplicado até o recebimento integral dos valores, mesmo após o término das obras e entrega das chaves;</a:t>
          </a:r>
          <a:endParaRPr lang="en-US"/>
        </a:p>
      </dgm:t>
    </dgm:pt>
    <dgm:pt modelId="{64FAA45E-6188-41CA-93F8-95B8FF975A07}" type="parTrans" cxnId="{7C1CA870-38AE-4215-8555-3E777E2B67D7}">
      <dgm:prSet/>
      <dgm:spPr/>
      <dgm:t>
        <a:bodyPr/>
        <a:lstStyle/>
        <a:p>
          <a:endParaRPr lang="en-US"/>
        </a:p>
      </dgm:t>
    </dgm:pt>
    <dgm:pt modelId="{41733536-FD62-4699-8276-7DEE31F80C74}" type="sibTrans" cxnId="{7C1CA870-38AE-4215-8555-3E777E2B67D7}">
      <dgm:prSet/>
      <dgm:spPr/>
      <dgm:t>
        <a:bodyPr/>
        <a:lstStyle/>
        <a:p>
          <a:endParaRPr lang="en-US"/>
        </a:p>
      </dgm:t>
    </dgm:pt>
    <dgm:pt modelId="{76897552-A115-4502-AD87-FB256993EE33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Desde 2022 é extensivo aos loteamentos;</a:t>
          </a:r>
          <a:endParaRPr lang="en-US"/>
        </a:p>
      </dgm:t>
    </dgm:pt>
    <dgm:pt modelId="{ACDA7BA7-9E42-4229-8197-8272E8A276AE}" type="parTrans" cxnId="{42DFDDCF-8B6C-4F6C-90E6-8CF11ACF9F6F}">
      <dgm:prSet/>
      <dgm:spPr/>
      <dgm:t>
        <a:bodyPr/>
        <a:lstStyle/>
        <a:p>
          <a:endParaRPr lang="en-US"/>
        </a:p>
      </dgm:t>
    </dgm:pt>
    <dgm:pt modelId="{73FBE7AB-DC85-40D9-9346-C0A687471760}" type="sibTrans" cxnId="{42DFDDCF-8B6C-4F6C-90E6-8CF11ACF9F6F}">
      <dgm:prSet/>
      <dgm:spPr/>
      <dgm:t>
        <a:bodyPr/>
        <a:lstStyle/>
        <a:p>
          <a:endParaRPr lang="en-US"/>
        </a:p>
      </dgm:t>
    </dgm:pt>
    <dgm:pt modelId="{024DB809-BD46-4D63-9842-D4E90FD9430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Opcional, porém irretratável;</a:t>
          </a:r>
          <a:endParaRPr lang="en-US"/>
        </a:p>
      </dgm:t>
    </dgm:pt>
    <dgm:pt modelId="{405ADA7B-1B27-4F96-B6FC-DE3F1133F982}" type="parTrans" cxnId="{21D8C81B-9A75-4BA8-9DC5-2C7D0DE473E8}">
      <dgm:prSet/>
      <dgm:spPr/>
      <dgm:t>
        <a:bodyPr/>
        <a:lstStyle/>
        <a:p>
          <a:endParaRPr lang="en-US"/>
        </a:p>
      </dgm:t>
    </dgm:pt>
    <dgm:pt modelId="{0BAB6B7E-1D2D-44FF-8C10-017A9554DA16}" type="sibTrans" cxnId="{21D8C81B-9A75-4BA8-9DC5-2C7D0DE473E8}">
      <dgm:prSet/>
      <dgm:spPr/>
      <dgm:t>
        <a:bodyPr/>
        <a:lstStyle/>
        <a:p>
          <a:endParaRPr lang="en-US"/>
        </a:p>
      </dgm:t>
    </dgm:pt>
    <dgm:pt modelId="{623FC657-14E8-485B-926E-277A92178413}" type="pres">
      <dgm:prSet presAssocID="{F1C023B2-BBA5-49B1-86F9-355F63F368FF}" presName="root" presStyleCnt="0">
        <dgm:presLayoutVars>
          <dgm:dir/>
          <dgm:resizeHandles val="exact"/>
        </dgm:presLayoutVars>
      </dgm:prSet>
      <dgm:spPr/>
    </dgm:pt>
    <dgm:pt modelId="{BAFCF04D-1E6D-461C-ADB2-F730E8D319D3}" type="pres">
      <dgm:prSet presAssocID="{2F738768-F6DF-4618-BF5F-B09458C7E506}" presName="compNode" presStyleCnt="0"/>
      <dgm:spPr/>
    </dgm:pt>
    <dgm:pt modelId="{4366C401-2D16-4785-A9BB-2C1BC04CA8B4}" type="pres">
      <dgm:prSet presAssocID="{2F738768-F6DF-4618-BF5F-B09458C7E506}" presName="bgRect" presStyleLbl="bgShp" presStyleIdx="0" presStyleCnt="4"/>
      <dgm:spPr/>
    </dgm:pt>
    <dgm:pt modelId="{2C71F9A4-DE41-4FC8-8816-E8906B5FB924}" type="pres">
      <dgm:prSet presAssocID="{2F738768-F6DF-4618-BF5F-B09458C7E50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stetoscópio"/>
        </a:ext>
      </dgm:extLst>
    </dgm:pt>
    <dgm:pt modelId="{3368BE70-65AC-4CF5-A455-93C62D99885F}" type="pres">
      <dgm:prSet presAssocID="{2F738768-F6DF-4618-BF5F-B09458C7E506}" presName="spaceRect" presStyleCnt="0"/>
      <dgm:spPr/>
    </dgm:pt>
    <dgm:pt modelId="{3692504C-486C-41BC-86F9-3A8106A6E304}" type="pres">
      <dgm:prSet presAssocID="{2F738768-F6DF-4618-BF5F-B09458C7E506}" presName="parTx" presStyleLbl="revTx" presStyleIdx="0" presStyleCnt="4">
        <dgm:presLayoutVars>
          <dgm:chMax val="0"/>
          <dgm:chPref val="0"/>
        </dgm:presLayoutVars>
      </dgm:prSet>
      <dgm:spPr/>
    </dgm:pt>
    <dgm:pt modelId="{FB2A39C0-27FF-450B-A5DC-A55EFAE33AEB}" type="pres">
      <dgm:prSet presAssocID="{7EFBD97B-2AE3-41EB-B8A6-9D18123E019E}" presName="sibTrans" presStyleCnt="0"/>
      <dgm:spPr/>
    </dgm:pt>
    <dgm:pt modelId="{EE483502-C651-4A1C-B642-CE8D4DA78B4C}" type="pres">
      <dgm:prSet presAssocID="{C3ADAC82-DFF9-4FBC-9B57-30521F8BAE94}" presName="compNode" presStyleCnt="0"/>
      <dgm:spPr/>
    </dgm:pt>
    <dgm:pt modelId="{22B3B79F-3B30-4E20-9D63-4957E9E4293D}" type="pres">
      <dgm:prSet presAssocID="{C3ADAC82-DFF9-4FBC-9B57-30521F8BAE94}" presName="bgRect" presStyleLbl="bgShp" presStyleIdx="1" presStyleCnt="4"/>
      <dgm:spPr/>
    </dgm:pt>
    <dgm:pt modelId="{71B97BFD-66AB-4BC7-B970-51323F2832B0}" type="pres">
      <dgm:prSet presAssocID="{C3ADAC82-DFF9-4FBC-9B57-30521F8BAE9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ve"/>
        </a:ext>
      </dgm:extLst>
    </dgm:pt>
    <dgm:pt modelId="{C211FE1A-E0E1-4C8B-ABD1-F7096DFC8E0A}" type="pres">
      <dgm:prSet presAssocID="{C3ADAC82-DFF9-4FBC-9B57-30521F8BAE94}" presName="spaceRect" presStyleCnt="0"/>
      <dgm:spPr/>
    </dgm:pt>
    <dgm:pt modelId="{54224E99-9903-40A1-9A71-8E192B70AD09}" type="pres">
      <dgm:prSet presAssocID="{C3ADAC82-DFF9-4FBC-9B57-30521F8BAE94}" presName="parTx" presStyleLbl="revTx" presStyleIdx="1" presStyleCnt="4">
        <dgm:presLayoutVars>
          <dgm:chMax val="0"/>
          <dgm:chPref val="0"/>
        </dgm:presLayoutVars>
      </dgm:prSet>
      <dgm:spPr/>
    </dgm:pt>
    <dgm:pt modelId="{2F256302-BD80-485F-B127-AA9D944F9A37}" type="pres">
      <dgm:prSet presAssocID="{41733536-FD62-4699-8276-7DEE31F80C74}" presName="sibTrans" presStyleCnt="0"/>
      <dgm:spPr/>
    </dgm:pt>
    <dgm:pt modelId="{B773100B-8F53-4F84-A722-5FB49C45CDAE}" type="pres">
      <dgm:prSet presAssocID="{76897552-A115-4502-AD87-FB256993EE33}" presName="compNode" presStyleCnt="0"/>
      <dgm:spPr/>
    </dgm:pt>
    <dgm:pt modelId="{A5049869-410C-40A3-B858-48124556538E}" type="pres">
      <dgm:prSet presAssocID="{76897552-A115-4502-AD87-FB256993EE33}" presName="bgRect" presStyleLbl="bgShp" presStyleIdx="2" presStyleCnt="4"/>
      <dgm:spPr/>
    </dgm:pt>
    <dgm:pt modelId="{00473B70-6953-4833-A5FF-A012F487C134}" type="pres">
      <dgm:prSet presAssocID="{76897552-A115-4502-AD87-FB256993EE3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F53D7A93-0B05-486D-997D-9E1E7C7C8F7D}" type="pres">
      <dgm:prSet presAssocID="{76897552-A115-4502-AD87-FB256993EE33}" presName="spaceRect" presStyleCnt="0"/>
      <dgm:spPr/>
    </dgm:pt>
    <dgm:pt modelId="{91BDC142-4249-479C-9026-9E964DA4E358}" type="pres">
      <dgm:prSet presAssocID="{76897552-A115-4502-AD87-FB256993EE33}" presName="parTx" presStyleLbl="revTx" presStyleIdx="2" presStyleCnt="4">
        <dgm:presLayoutVars>
          <dgm:chMax val="0"/>
          <dgm:chPref val="0"/>
        </dgm:presLayoutVars>
      </dgm:prSet>
      <dgm:spPr/>
    </dgm:pt>
    <dgm:pt modelId="{0E6E03C1-5A32-471D-9613-FB0EE1C08320}" type="pres">
      <dgm:prSet presAssocID="{73FBE7AB-DC85-40D9-9346-C0A687471760}" presName="sibTrans" presStyleCnt="0"/>
      <dgm:spPr/>
    </dgm:pt>
    <dgm:pt modelId="{1261E1A9-F846-482E-B75D-FDAE990F2911}" type="pres">
      <dgm:prSet presAssocID="{024DB809-BD46-4D63-9842-D4E90FD9430F}" presName="compNode" presStyleCnt="0"/>
      <dgm:spPr/>
    </dgm:pt>
    <dgm:pt modelId="{6DF2E6CD-9E53-421F-8FEB-069B332E1445}" type="pres">
      <dgm:prSet presAssocID="{024DB809-BD46-4D63-9842-D4E90FD9430F}" presName="bgRect" presStyleLbl="bgShp" presStyleIdx="3" presStyleCnt="4"/>
      <dgm:spPr/>
    </dgm:pt>
    <dgm:pt modelId="{1171802C-2D8A-4926-8CDE-451D9264A304}" type="pres">
      <dgm:prSet presAssocID="{024DB809-BD46-4D63-9842-D4E90FD9430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rulito"/>
        </a:ext>
      </dgm:extLst>
    </dgm:pt>
    <dgm:pt modelId="{A4082856-AB23-43B2-98B1-DAFFAA406BF5}" type="pres">
      <dgm:prSet presAssocID="{024DB809-BD46-4D63-9842-D4E90FD9430F}" presName="spaceRect" presStyleCnt="0"/>
      <dgm:spPr/>
    </dgm:pt>
    <dgm:pt modelId="{FDC73DF1-A61F-4C47-A40E-482BDCCBCBF6}" type="pres">
      <dgm:prSet presAssocID="{024DB809-BD46-4D63-9842-D4E90FD9430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1D8C81B-9A75-4BA8-9DC5-2C7D0DE473E8}" srcId="{F1C023B2-BBA5-49B1-86F9-355F63F368FF}" destId="{024DB809-BD46-4D63-9842-D4E90FD9430F}" srcOrd="3" destOrd="0" parTransId="{405ADA7B-1B27-4F96-B6FC-DE3F1133F982}" sibTransId="{0BAB6B7E-1D2D-44FF-8C10-017A9554DA16}"/>
    <dgm:cxn modelId="{7C1CA870-38AE-4215-8555-3E777E2B67D7}" srcId="{F1C023B2-BBA5-49B1-86F9-355F63F368FF}" destId="{C3ADAC82-DFF9-4FBC-9B57-30521F8BAE94}" srcOrd="1" destOrd="0" parTransId="{64FAA45E-6188-41CA-93F8-95B8FF975A07}" sibTransId="{41733536-FD62-4699-8276-7DEE31F80C74}"/>
    <dgm:cxn modelId="{57F46078-EF50-4EDA-B957-63C31DC36A9C}" srcId="{F1C023B2-BBA5-49B1-86F9-355F63F368FF}" destId="{2F738768-F6DF-4618-BF5F-B09458C7E506}" srcOrd="0" destOrd="0" parTransId="{40B0469E-4625-41D3-B6D1-D74452A4832E}" sibTransId="{7EFBD97B-2AE3-41EB-B8A6-9D18123E019E}"/>
    <dgm:cxn modelId="{53BF0F8F-D174-41F8-88EE-FE0186D4714C}" type="presOf" srcId="{2F738768-F6DF-4618-BF5F-B09458C7E506}" destId="{3692504C-486C-41BC-86F9-3A8106A6E304}" srcOrd="0" destOrd="0" presId="urn:microsoft.com/office/officeart/2018/2/layout/IconVerticalSolidList"/>
    <dgm:cxn modelId="{B9D4E7A4-B451-4840-8FB9-9CE426F879DB}" type="presOf" srcId="{C3ADAC82-DFF9-4FBC-9B57-30521F8BAE94}" destId="{54224E99-9903-40A1-9A71-8E192B70AD09}" srcOrd="0" destOrd="0" presId="urn:microsoft.com/office/officeart/2018/2/layout/IconVerticalSolidList"/>
    <dgm:cxn modelId="{4F9C99BC-08A7-4318-A309-95D9171FE2FF}" type="presOf" srcId="{024DB809-BD46-4D63-9842-D4E90FD9430F}" destId="{FDC73DF1-A61F-4C47-A40E-482BDCCBCBF6}" srcOrd="0" destOrd="0" presId="urn:microsoft.com/office/officeart/2018/2/layout/IconVerticalSolidList"/>
    <dgm:cxn modelId="{42DFDDCF-8B6C-4F6C-90E6-8CF11ACF9F6F}" srcId="{F1C023B2-BBA5-49B1-86F9-355F63F368FF}" destId="{76897552-A115-4502-AD87-FB256993EE33}" srcOrd="2" destOrd="0" parTransId="{ACDA7BA7-9E42-4229-8197-8272E8A276AE}" sibTransId="{73FBE7AB-DC85-40D9-9346-C0A687471760}"/>
    <dgm:cxn modelId="{0F52D5E3-31FF-477B-8836-2CEA3BFEDEFE}" type="presOf" srcId="{F1C023B2-BBA5-49B1-86F9-355F63F368FF}" destId="{623FC657-14E8-485B-926E-277A92178413}" srcOrd="0" destOrd="0" presId="urn:microsoft.com/office/officeart/2018/2/layout/IconVerticalSolidList"/>
    <dgm:cxn modelId="{1AF654F3-6F6F-43A4-B975-7B9FE169D308}" type="presOf" srcId="{76897552-A115-4502-AD87-FB256993EE33}" destId="{91BDC142-4249-479C-9026-9E964DA4E358}" srcOrd="0" destOrd="0" presId="urn:microsoft.com/office/officeart/2018/2/layout/IconVerticalSolidList"/>
    <dgm:cxn modelId="{E7DA1A92-58E2-4E75-AE81-59C8C37DA523}" type="presParOf" srcId="{623FC657-14E8-485B-926E-277A92178413}" destId="{BAFCF04D-1E6D-461C-ADB2-F730E8D319D3}" srcOrd="0" destOrd="0" presId="urn:microsoft.com/office/officeart/2018/2/layout/IconVerticalSolidList"/>
    <dgm:cxn modelId="{07716661-3315-44E9-9F31-44FFA36AA49C}" type="presParOf" srcId="{BAFCF04D-1E6D-461C-ADB2-F730E8D319D3}" destId="{4366C401-2D16-4785-A9BB-2C1BC04CA8B4}" srcOrd="0" destOrd="0" presId="urn:microsoft.com/office/officeart/2018/2/layout/IconVerticalSolidList"/>
    <dgm:cxn modelId="{C0450B0C-55EB-4302-ACAE-CB53C417E187}" type="presParOf" srcId="{BAFCF04D-1E6D-461C-ADB2-F730E8D319D3}" destId="{2C71F9A4-DE41-4FC8-8816-E8906B5FB924}" srcOrd="1" destOrd="0" presId="urn:microsoft.com/office/officeart/2018/2/layout/IconVerticalSolidList"/>
    <dgm:cxn modelId="{C4B610C2-D00B-4F91-9B01-06081E2BBFDF}" type="presParOf" srcId="{BAFCF04D-1E6D-461C-ADB2-F730E8D319D3}" destId="{3368BE70-65AC-4CF5-A455-93C62D99885F}" srcOrd="2" destOrd="0" presId="urn:microsoft.com/office/officeart/2018/2/layout/IconVerticalSolidList"/>
    <dgm:cxn modelId="{DC5C8AED-119C-4EB4-9E62-39A62B4D50F2}" type="presParOf" srcId="{BAFCF04D-1E6D-461C-ADB2-F730E8D319D3}" destId="{3692504C-486C-41BC-86F9-3A8106A6E304}" srcOrd="3" destOrd="0" presId="urn:microsoft.com/office/officeart/2018/2/layout/IconVerticalSolidList"/>
    <dgm:cxn modelId="{E9C5EAAE-D343-4C9B-956A-1E3AF3D1D176}" type="presParOf" srcId="{623FC657-14E8-485B-926E-277A92178413}" destId="{FB2A39C0-27FF-450B-A5DC-A55EFAE33AEB}" srcOrd="1" destOrd="0" presId="urn:microsoft.com/office/officeart/2018/2/layout/IconVerticalSolidList"/>
    <dgm:cxn modelId="{9E0E0386-592B-4366-915A-A93C54B155A5}" type="presParOf" srcId="{623FC657-14E8-485B-926E-277A92178413}" destId="{EE483502-C651-4A1C-B642-CE8D4DA78B4C}" srcOrd="2" destOrd="0" presId="urn:microsoft.com/office/officeart/2018/2/layout/IconVerticalSolidList"/>
    <dgm:cxn modelId="{93005AF2-6826-49AB-BB20-5F0852088E2D}" type="presParOf" srcId="{EE483502-C651-4A1C-B642-CE8D4DA78B4C}" destId="{22B3B79F-3B30-4E20-9D63-4957E9E4293D}" srcOrd="0" destOrd="0" presId="urn:microsoft.com/office/officeart/2018/2/layout/IconVerticalSolidList"/>
    <dgm:cxn modelId="{AB517DA2-CAD9-4E1B-8730-1620FFB9F29E}" type="presParOf" srcId="{EE483502-C651-4A1C-B642-CE8D4DA78B4C}" destId="{71B97BFD-66AB-4BC7-B970-51323F2832B0}" srcOrd="1" destOrd="0" presId="urn:microsoft.com/office/officeart/2018/2/layout/IconVerticalSolidList"/>
    <dgm:cxn modelId="{59B9DBCF-A46B-473F-BE37-EE5863C4501D}" type="presParOf" srcId="{EE483502-C651-4A1C-B642-CE8D4DA78B4C}" destId="{C211FE1A-E0E1-4C8B-ABD1-F7096DFC8E0A}" srcOrd="2" destOrd="0" presId="urn:microsoft.com/office/officeart/2018/2/layout/IconVerticalSolidList"/>
    <dgm:cxn modelId="{D7790C32-AD3D-4815-95EB-46CF2047AFEE}" type="presParOf" srcId="{EE483502-C651-4A1C-B642-CE8D4DA78B4C}" destId="{54224E99-9903-40A1-9A71-8E192B70AD09}" srcOrd="3" destOrd="0" presId="urn:microsoft.com/office/officeart/2018/2/layout/IconVerticalSolidList"/>
    <dgm:cxn modelId="{7EFB6D40-E199-4A59-8ADF-C9BDB860885F}" type="presParOf" srcId="{623FC657-14E8-485B-926E-277A92178413}" destId="{2F256302-BD80-485F-B127-AA9D944F9A37}" srcOrd="3" destOrd="0" presId="urn:microsoft.com/office/officeart/2018/2/layout/IconVerticalSolidList"/>
    <dgm:cxn modelId="{D3BCE89F-FEBB-4C30-8DE3-04D425564FEE}" type="presParOf" srcId="{623FC657-14E8-485B-926E-277A92178413}" destId="{B773100B-8F53-4F84-A722-5FB49C45CDAE}" srcOrd="4" destOrd="0" presId="urn:microsoft.com/office/officeart/2018/2/layout/IconVerticalSolidList"/>
    <dgm:cxn modelId="{E1237BFA-C6B3-4035-9CFB-9C3BE24D7861}" type="presParOf" srcId="{B773100B-8F53-4F84-A722-5FB49C45CDAE}" destId="{A5049869-410C-40A3-B858-48124556538E}" srcOrd="0" destOrd="0" presId="urn:microsoft.com/office/officeart/2018/2/layout/IconVerticalSolidList"/>
    <dgm:cxn modelId="{FAC04A06-AB81-41C3-9094-12E198E2B5F2}" type="presParOf" srcId="{B773100B-8F53-4F84-A722-5FB49C45CDAE}" destId="{00473B70-6953-4833-A5FF-A012F487C134}" srcOrd="1" destOrd="0" presId="urn:microsoft.com/office/officeart/2018/2/layout/IconVerticalSolidList"/>
    <dgm:cxn modelId="{953C1921-7986-44DA-9D04-97247F0B888E}" type="presParOf" srcId="{B773100B-8F53-4F84-A722-5FB49C45CDAE}" destId="{F53D7A93-0B05-486D-997D-9E1E7C7C8F7D}" srcOrd="2" destOrd="0" presId="urn:microsoft.com/office/officeart/2018/2/layout/IconVerticalSolidList"/>
    <dgm:cxn modelId="{273B80C5-5F0C-41FF-A5C5-39D8059F826C}" type="presParOf" srcId="{B773100B-8F53-4F84-A722-5FB49C45CDAE}" destId="{91BDC142-4249-479C-9026-9E964DA4E358}" srcOrd="3" destOrd="0" presId="urn:microsoft.com/office/officeart/2018/2/layout/IconVerticalSolidList"/>
    <dgm:cxn modelId="{9905A243-4E8C-4128-A1AA-A0914931D59E}" type="presParOf" srcId="{623FC657-14E8-485B-926E-277A92178413}" destId="{0E6E03C1-5A32-471D-9613-FB0EE1C08320}" srcOrd="5" destOrd="0" presId="urn:microsoft.com/office/officeart/2018/2/layout/IconVerticalSolidList"/>
    <dgm:cxn modelId="{779A3DB6-F63D-4480-B43C-0B2EBC101246}" type="presParOf" srcId="{623FC657-14E8-485B-926E-277A92178413}" destId="{1261E1A9-F846-482E-B75D-FDAE990F2911}" srcOrd="6" destOrd="0" presId="urn:microsoft.com/office/officeart/2018/2/layout/IconVerticalSolidList"/>
    <dgm:cxn modelId="{1606430F-732B-428B-8AB2-D4C1B519648F}" type="presParOf" srcId="{1261E1A9-F846-482E-B75D-FDAE990F2911}" destId="{6DF2E6CD-9E53-421F-8FEB-069B332E1445}" srcOrd="0" destOrd="0" presId="urn:microsoft.com/office/officeart/2018/2/layout/IconVerticalSolidList"/>
    <dgm:cxn modelId="{8EC85B97-975C-4D9B-9639-A54F551B884A}" type="presParOf" srcId="{1261E1A9-F846-482E-B75D-FDAE990F2911}" destId="{1171802C-2D8A-4926-8CDE-451D9264A304}" srcOrd="1" destOrd="0" presId="urn:microsoft.com/office/officeart/2018/2/layout/IconVerticalSolidList"/>
    <dgm:cxn modelId="{AFB190CF-C70E-4730-A0A1-E46EA05F0679}" type="presParOf" srcId="{1261E1A9-F846-482E-B75D-FDAE990F2911}" destId="{A4082856-AB23-43B2-98B1-DAFFAA406BF5}" srcOrd="2" destOrd="0" presId="urn:microsoft.com/office/officeart/2018/2/layout/IconVerticalSolidList"/>
    <dgm:cxn modelId="{C0678F7A-203A-4329-B7AA-BF8FE9D99957}" type="presParOf" srcId="{1261E1A9-F846-482E-B75D-FDAE990F2911}" destId="{FDC73DF1-A61F-4C47-A40E-482BDCCBCBF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7BD6EDE-A122-491E-9902-8CB1F1C88F86}" type="doc">
      <dgm:prSet loTypeId="urn:microsoft.com/office/officeart/2018/2/layout/IconVerticalSolidList" loCatId="icon" qsTypeId="urn:microsoft.com/office/officeart/2005/8/quickstyle/simple1#24" qsCatId="simple" csTypeId="urn:microsoft.com/office/officeart/2005/8/colors/accent1_2#20" csCatId="accent1" phldr="1"/>
      <dgm:spPr/>
      <dgm:t>
        <a:bodyPr/>
        <a:lstStyle/>
        <a:p>
          <a:endParaRPr lang="en-US"/>
        </a:p>
      </dgm:t>
    </dgm:pt>
    <dgm:pt modelId="{79BC573E-82C0-4CE9-8A03-B77E6F01FE1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No passado (até anos 2000) os negócios eram construídos dentro de uma incorporadora que era a responsável por tudo</a:t>
          </a:r>
          <a:endParaRPr lang="en-US"/>
        </a:p>
      </dgm:t>
    </dgm:pt>
    <dgm:pt modelId="{77181F98-9C0C-455D-A025-84C65B1C28DB}" type="parTrans" cxnId="{82449042-60FA-4120-B0DC-A960B6846571}">
      <dgm:prSet/>
      <dgm:spPr/>
      <dgm:t>
        <a:bodyPr/>
        <a:lstStyle/>
        <a:p>
          <a:endParaRPr lang="en-US"/>
        </a:p>
      </dgm:t>
    </dgm:pt>
    <dgm:pt modelId="{D3211EDF-BD27-4ADA-919B-683C69E62839}" type="sibTrans" cxnId="{82449042-60FA-4120-B0DC-A960B6846571}">
      <dgm:prSet/>
      <dgm:spPr/>
      <dgm:t>
        <a:bodyPr/>
        <a:lstStyle/>
        <a:p>
          <a:endParaRPr lang="en-US"/>
        </a:p>
      </dgm:t>
    </dgm:pt>
    <dgm:pt modelId="{C24156B7-1677-4CB9-A539-5467788DD1F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O caso Encol (anos 1990) mudou o mercado – foi uma revolução de procedimentos</a:t>
          </a:r>
          <a:endParaRPr lang="en-US"/>
        </a:p>
      </dgm:t>
    </dgm:pt>
    <dgm:pt modelId="{DCC28555-F3CD-4857-ADA3-A6573FB76653}" type="parTrans" cxnId="{8D5BD257-D37F-4D90-B905-10AE008444A6}">
      <dgm:prSet/>
      <dgm:spPr/>
      <dgm:t>
        <a:bodyPr/>
        <a:lstStyle/>
        <a:p>
          <a:endParaRPr lang="en-US"/>
        </a:p>
      </dgm:t>
    </dgm:pt>
    <dgm:pt modelId="{C52AF699-FEF3-4839-972D-529959D98FD1}" type="sibTrans" cxnId="{8D5BD257-D37F-4D90-B905-10AE008444A6}">
      <dgm:prSet/>
      <dgm:spPr/>
      <dgm:t>
        <a:bodyPr/>
        <a:lstStyle/>
        <a:p>
          <a:endParaRPr lang="en-US"/>
        </a:p>
      </dgm:t>
    </dgm:pt>
    <dgm:pt modelId="{9D707066-CF22-4671-92DF-DC27B69E5A4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Cria-se o patrimônio de afetação em 2001 (lei 10.931/2004)</a:t>
          </a:r>
          <a:endParaRPr lang="en-US"/>
        </a:p>
      </dgm:t>
    </dgm:pt>
    <dgm:pt modelId="{791B48DC-D7C8-4DE8-B6E2-D81E02959F0C}" type="parTrans" cxnId="{9D0F4BD9-BF61-41C0-BE39-5FD8B8BFB42F}">
      <dgm:prSet/>
      <dgm:spPr/>
      <dgm:t>
        <a:bodyPr/>
        <a:lstStyle/>
        <a:p>
          <a:endParaRPr lang="en-US"/>
        </a:p>
      </dgm:t>
    </dgm:pt>
    <dgm:pt modelId="{E493633F-524C-4E5A-B935-99F208CBB9C8}" type="sibTrans" cxnId="{9D0F4BD9-BF61-41C0-BE39-5FD8B8BFB42F}">
      <dgm:prSet/>
      <dgm:spPr/>
      <dgm:t>
        <a:bodyPr/>
        <a:lstStyle/>
        <a:p>
          <a:endParaRPr lang="en-US"/>
        </a:p>
      </dgm:t>
    </dgm:pt>
    <dgm:pt modelId="{1DFB197D-2F54-42F6-BD8D-D6F87A2F22AD}" type="pres">
      <dgm:prSet presAssocID="{97BD6EDE-A122-491E-9902-8CB1F1C88F86}" presName="root" presStyleCnt="0">
        <dgm:presLayoutVars>
          <dgm:dir/>
          <dgm:resizeHandles val="exact"/>
        </dgm:presLayoutVars>
      </dgm:prSet>
      <dgm:spPr/>
    </dgm:pt>
    <dgm:pt modelId="{F62E8346-D0BE-4305-A676-5D02A587242C}" type="pres">
      <dgm:prSet presAssocID="{79BC573E-82C0-4CE9-8A03-B77E6F01FE17}" presName="compNode" presStyleCnt="0"/>
      <dgm:spPr/>
    </dgm:pt>
    <dgm:pt modelId="{973E1CA5-66F8-422B-8AEA-577469425468}" type="pres">
      <dgm:prSet presAssocID="{79BC573E-82C0-4CE9-8A03-B77E6F01FE17}" presName="bgRect" presStyleLbl="bgShp" presStyleIdx="0" presStyleCnt="3"/>
      <dgm:spPr/>
    </dgm:pt>
    <dgm:pt modelId="{275C4CE1-422D-40C8-B8B8-9BB12051CD11}" type="pres">
      <dgm:prSet presAssocID="{79BC573E-82C0-4CE9-8A03-B77E6F01FE17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quia"/>
        </a:ext>
      </dgm:extLst>
    </dgm:pt>
    <dgm:pt modelId="{A7B8AEDA-0B1D-4BA7-A166-DC9E32415FF9}" type="pres">
      <dgm:prSet presAssocID="{79BC573E-82C0-4CE9-8A03-B77E6F01FE17}" presName="spaceRect" presStyleCnt="0"/>
      <dgm:spPr/>
    </dgm:pt>
    <dgm:pt modelId="{F16CC396-53A3-4F7D-8612-D17EDDED06D3}" type="pres">
      <dgm:prSet presAssocID="{79BC573E-82C0-4CE9-8A03-B77E6F01FE17}" presName="parTx" presStyleLbl="revTx" presStyleIdx="0" presStyleCnt="3">
        <dgm:presLayoutVars>
          <dgm:chMax val="0"/>
          <dgm:chPref val="0"/>
        </dgm:presLayoutVars>
      </dgm:prSet>
      <dgm:spPr/>
    </dgm:pt>
    <dgm:pt modelId="{B7B34209-9454-4A36-AB99-905680139A06}" type="pres">
      <dgm:prSet presAssocID="{D3211EDF-BD27-4ADA-919B-683C69E62839}" presName="sibTrans" presStyleCnt="0"/>
      <dgm:spPr/>
    </dgm:pt>
    <dgm:pt modelId="{B9066A36-077F-40AA-8AC5-28DEC8B1E814}" type="pres">
      <dgm:prSet presAssocID="{C24156B7-1677-4CB9-A539-5467788DD1F9}" presName="compNode" presStyleCnt="0"/>
      <dgm:spPr/>
    </dgm:pt>
    <dgm:pt modelId="{C15BB204-AC1C-4A12-A26C-54A95717A48C}" type="pres">
      <dgm:prSet presAssocID="{C24156B7-1677-4CB9-A539-5467788DD1F9}" presName="bgRect" presStyleLbl="bgShp" presStyleIdx="1" presStyleCnt="3"/>
      <dgm:spPr/>
    </dgm:pt>
    <dgm:pt modelId="{AB9EE364-CC8A-45C7-94E6-1400C54218BB}" type="pres">
      <dgm:prSet presAssocID="{C24156B7-1677-4CB9-A539-5467788DD1F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76BDCDA6-60C8-4C32-BADC-49DE2AD266C9}" type="pres">
      <dgm:prSet presAssocID="{C24156B7-1677-4CB9-A539-5467788DD1F9}" presName="spaceRect" presStyleCnt="0"/>
      <dgm:spPr/>
    </dgm:pt>
    <dgm:pt modelId="{180E3D22-20D4-4AEC-B8E5-4EAAF3CF0DE1}" type="pres">
      <dgm:prSet presAssocID="{C24156B7-1677-4CB9-A539-5467788DD1F9}" presName="parTx" presStyleLbl="revTx" presStyleIdx="1" presStyleCnt="3">
        <dgm:presLayoutVars>
          <dgm:chMax val="0"/>
          <dgm:chPref val="0"/>
        </dgm:presLayoutVars>
      </dgm:prSet>
      <dgm:spPr/>
    </dgm:pt>
    <dgm:pt modelId="{9613AB48-0354-47DB-AD45-5349E35A472A}" type="pres">
      <dgm:prSet presAssocID="{C52AF699-FEF3-4839-972D-529959D98FD1}" presName="sibTrans" presStyleCnt="0"/>
      <dgm:spPr/>
    </dgm:pt>
    <dgm:pt modelId="{06CDAD33-74FD-4DEE-B758-A8D7A787DA28}" type="pres">
      <dgm:prSet presAssocID="{9D707066-CF22-4671-92DF-DC27B69E5A46}" presName="compNode" presStyleCnt="0"/>
      <dgm:spPr/>
    </dgm:pt>
    <dgm:pt modelId="{71576200-94E8-4244-B623-AF188C8E844C}" type="pres">
      <dgm:prSet presAssocID="{9D707066-CF22-4671-92DF-DC27B69E5A46}" presName="bgRect" presStyleLbl="bgShp" presStyleIdx="2" presStyleCnt="3"/>
      <dgm:spPr/>
    </dgm:pt>
    <dgm:pt modelId="{5C1E6F61-CE47-4CDD-B49F-BAECAC541E29}" type="pres">
      <dgm:prSet presAssocID="{9D707066-CF22-4671-92DF-DC27B69E5A46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bber duck"/>
        </a:ext>
      </dgm:extLst>
    </dgm:pt>
    <dgm:pt modelId="{70D5A4AE-2F0F-4BB7-AE70-67890BCD7FF2}" type="pres">
      <dgm:prSet presAssocID="{9D707066-CF22-4671-92DF-DC27B69E5A46}" presName="spaceRect" presStyleCnt="0"/>
      <dgm:spPr/>
    </dgm:pt>
    <dgm:pt modelId="{99E5AB5B-80D2-4A87-9390-2FB7E609C7F1}" type="pres">
      <dgm:prSet presAssocID="{9D707066-CF22-4671-92DF-DC27B69E5A4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2D8DB1F-0BDE-445B-86F1-7970578ECBD7}" type="presOf" srcId="{97BD6EDE-A122-491E-9902-8CB1F1C88F86}" destId="{1DFB197D-2F54-42F6-BD8D-D6F87A2F22AD}" srcOrd="0" destOrd="0" presId="urn:microsoft.com/office/officeart/2018/2/layout/IconVerticalSolidList"/>
    <dgm:cxn modelId="{82449042-60FA-4120-B0DC-A960B6846571}" srcId="{97BD6EDE-A122-491E-9902-8CB1F1C88F86}" destId="{79BC573E-82C0-4CE9-8A03-B77E6F01FE17}" srcOrd="0" destOrd="0" parTransId="{77181F98-9C0C-455D-A025-84C65B1C28DB}" sibTransId="{D3211EDF-BD27-4ADA-919B-683C69E62839}"/>
    <dgm:cxn modelId="{8D5BD257-D37F-4D90-B905-10AE008444A6}" srcId="{97BD6EDE-A122-491E-9902-8CB1F1C88F86}" destId="{C24156B7-1677-4CB9-A539-5467788DD1F9}" srcOrd="1" destOrd="0" parTransId="{DCC28555-F3CD-4857-ADA3-A6573FB76653}" sibTransId="{C52AF699-FEF3-4839-972D-529959D98FD1}"/>
    <dgm:cxn modelId="{40B9886D-8799-4E7C-804F-431F41754882}" type="presOf" srcId="{79BC573E-82C0-4CE9-8A03-B77E6F01FE17}" destId="{F16CC396-53A3-4F7D-8612-D17EDDED06D3}" srcOrd="0" destOrd="0" presId="urn:microsoft.com/office/officeart/2018/2/layout/IconVerticalSolidList"/>
    <dgm:cxn modelId="{95127A86-4986-4EA2-A61D-944A886D7E57}" type="presOf" srcId="{9D707066-CF22-4671-92DF-DC27B69E5A46}" destId="{99E5AB5B-80D2-4A87-9390-2FB7E609C7F1}" srcOrd="0" destOrd="0" presId="urn:microsoft.com/office/officeart/2018/2/layout/IconVerticalSolidList"/>
    <dgm:cxn modelId="{2A88F58B-8D8A-4FFA-8EB3-FCED0BBA37EF}" type="presOf" srcId="{C24156B7-1677-4CB9-A539-5467788DD1F9}" destId="{180E3D22-20D4-4AEC-B8E5-4EAAF3CF0DE1}" srcOrd="0" destOrd="0" presId="urn:microsoft.com/office/officeart/2018/2/layout/IconVerticalSolidList"/>
    <dgm:cxn modelId="{9D0F4BD9-BF61-41C0-BE39-5FD8B8BFB42F}" srcId="{97BD6EDE-A122-491E-9902-8CB1F1C88F86}" destId="{9D707066-CF22-4671-92DF-DC27B69E5A46}" srcOrd="2" destOrd="0" parTransId="{791B48DC-D7C8-4DE8-B6E2-D81E02959F0C}" sibTransId="{E493633F-524C-4E5A-B935-99F208CBB9C8}"/>
    <dgm:cxn modelId="{F176E0F0-ED9A-408C-8521-E6A993083A03}" type="presParOf" srcId="{1DFB197D-2F54-42F6-BD8D-D6F87A2F22AD}" destId="{F62E8346-D0BE-4305-A676-5D02A587242C}" srcOrd="0" destOrd="0" presId="urn:microsoft.com/office/officeart/2018/2/layout/IconVerticalSolidList"/>
    <dgm:cxn modelId="{160DBD03-AB6C-4F1D-9314-6F160B7F3525}" type="presParOf" srcId="{F62E8346-D0BE-4305-A676-5D02A587242C}" destId="{973E1CA5-66F8-422B-8AEA-577469425468}" srcOrd="0" destOrd="0" presId="urn:microsoft.com/office/officeart/2018/2/layout/IconVerticalSolidList"/>
    <dgm:cxn modelId="{8F3A98F1-D5EA-4F15-9662-2D5406EC882F}" type="presParOf" srcId="{F62E8346-D0BE-4305-A676-5D02A587242C}" destId="{275C4CE1-422D-40C8-B8B8-9BB12051CD11}" srcOrd="1" destOrd="0" presId="urn:microsoft.com/office/officeart/2018/2/layout/IconVerticalSolidList"/>
    <dgm:cxn modelId="{BAABD306-18D0-485E-AE7D-F600BAB01EA5}" type="presParOf" srcId="{F62E8346-D0BE-4305-A676-5D02A587242C}" destId="{A7B8AEDA-0B1D-4BA7-A166-DC9E32415FF9}" srcOrd="2" destOrd="0" presId="urn:microsoft.com/office/officeart/2018/2/layout/IconVerticalSolidList"/>
    <dgm:cxn modelId="{E23C9BB3-4714-4BF3-96F1-71402CEA6197}" type="presParOf" srcId="{F62E8346-D0BE-4305-A676-5D02A587242C}" destId="{F16CC396-53A3-4F7D-8612-D17EDDED06D3}" srcOrd="3" destOrd="0" presId="urn:microsoft.com/office/officeart/2018/2/layout/IconVerticalSolidList"/>
    <dgm:cxn modelId="{174458D9-37EC-455E-9502-D228D9C5F0B1}" type="presParOf" srcId="{1DFB197D-2F54-42F6-BD8D-D6F87A2F22AD}" destId="{B7B34209-9454-4A36-AB99-905680139A06}" srcOrd="1" destOrd="0" presId="urn:microsoft.com/office/officeart/2018/2/layout/IconVerticalSolidList"/>
    <dgm:cxn modelId="{6399DCD4-C2C5-4632-B798-AAE9925BB589}" type="presParOf" srcId="{1DFB197D-2F54-42F6-BD8D-D6F87A2F22AD}" destId="{B9066A36-077F-40AA-8AC5-28DEC8B1E814}" srcOrd="2" destOrd="0" presId="urn:microsoft.com/office/officeart/2018/2/layout/IconVerticalSolidList"/>
    <dgm:cxn modelId="{247849D1-CA74-4A13-B43B-E96E22E9CB3C}" type="presParOf" srcId="{B9066A36-077F-40AA-8AC5-28DEC8B1E814}" destId="{C15BB204-AC1C-4A12-A26C-54A95717A48C}" srcOrd="0" destOrd="0" presId="urn:microsoft.com/office/officeart/2018/2/layout/IconVerticalSolidList"/>
    <dgm:cxn modelId="{CFF0E6B9-7CB9-4737-A053-08780557758A}" type="presParOf" srcId="{B9066A36-077F-40AA-8AC5-28DEC8B1E814}" destId="{AB9EE364-CC8A-45C7-94E6-1400C54218BB}" srcOrd="1" destOrd="0" presId="urn:microsoft.com/office/officeart/2018/2/layout/IconVerticalSolidList"/>
    <dgm:cxn modelId="{404F6848-3124-4B6F-993B-DDEA6A3F0C51}" type="presParOf" srcId="{B9066A36-077F-40AA-8AC5-28DEC8B1E814}" destId="{76BDCDA6-60C8-4C32-BADC-49DE2AD266C9}" srcOrd="2" destOrd="0" presId="urn:microsoft.com/office/officeart/2018/2/layout/IconVerticalSolidList"/>
    <dgm:cxn modelId="{0C25FDDD-8F01-45CA-AE0B-D0FD1B557537}" type="presParOf" srcId="{B9066A36-077F-40AA-8AC5-28DEC8B1E814}" destId="{180E3D22-20D4-4AEC-B8E5-4EAAF3CF0DE1}" srcOrd="3" destOrd="0" presId="urn:microsoft.com/office/officeart/2018/2/layout/IconVerticalSolidList"/>
    <dgm:cxn modelId="{3B1BEF2B-F4CC-40B7-B847-43F34270CBFE}" type="presParOf" srcId="{1DFB197D-2F54-42F6-BD8D-D6F87A2F22AD}" destId="{9613AB48-0354-47DB-AD45-5349E35A472A}" srcOrd="3" destOrd="0" presId="urn:microsoft.com/office/officeart/2018/2/layout/IconVerticalSolidList"/>
    <dgm:cxn modelId="{CEDF329D-AF7E-471B-8271-07A62F925018}" type="presParOf" srcId="{1DFB197D-2F54-42F6-BD8D-D6F87A2F22AD}" destId="{06CDAD33-74FD-4DEE-B758-A8D7A787DA28}" srcOrd="4" destOrd="0" presId="urn:microsoft.com/office/officeart/2018/2/layout/IconVerticalSolidList"/>
    <dgm:cxn modelId="{C4F3CEBC-AFFA-4FE8-8444-DDCF7601C866}" type="presParOf" srcId="{06CDAD33-74FD-4DEE-B758-A8D7A787DA28}" destId="{71576200-94E8-4244-B623-AF188C8E844C}" srcOrd="0" destOrd="0" presId="urn:microsoft.com/office/officeart/2018/2/layout/IconVerticalSolidList"/>
    <dgm:cxn modelId="{12C6328B-B1A4-47E1-9D1A-A55C9222E1A2}" type="presParOf" srcId="{06CDAD33-74FD-4DEE-B758-A8D7A787DA28}" destId="{5C1E6F61-CE47-4CDD-B49F-BAECAC541E29}" srcOrd="1" destOrd="0" presId="urn:microsoft.com/office/officeart/2018/2/layout/IconVerticalSolidList"/>
    <dgm:cxn modelId="{0F50432C-E7AE-44D9-9600-A68C91C7AC21}" type="presParOf" srcId="{06CDAD33-74FD-4DEE-B758-A8D7A787DA28}" destId="{70D5A4AE-2F0F-4BB7-AE70-67890BCD7FF2}" srcOrd="2" destOrd="0" presId="urn:microsoft.com/office/officeart/2018/2/layout/IconVerticalSolidList"/>
    <dgm:cxn modelId="{89B1D0F6-0F84-44C6-AF5D-33C0763FE119}" type="presParOf" srcId="{06CDAD33-74FD-4DEE-B758-A8D7A787DA28}" destId="{99E5AB5B-80D2-4A87-9390-2FB7E609C7F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3B0F427-551F-4C09-A2E6-641A5F9BB2C1}" type="doc">
      <dgm:prSet loTypeId="urn:microsoft.com/office/officeart/2005/8/layout/process5" loCatId="process" qsTypeId="urn:microsoft.com/office/officeart/2005/8/quickstyle/simple1#25" qsCatId="simple" csTypeId="urn:microsoft.com/office/officeart/2005/8/colors/accent1_2#21" csCatId="accent1"/>
      <dgm:spPr/>
      <dgm:t>
        <a:bodyPr/>
        <a:lstStyle/>
        <a:p>
          <a:endParaRPr lang="en-US"/>
        </a:p>
      </dgm:t>
    </dgm:pt>
    <dgm:pt modelId="{8F085FB3-9910-4392-8E20-15A044B3F176}">
      <dgm:prSet/>
      <dgm:spPr/>
      <dgm:t>
        <a:bodyPr/>
        <a:lstStyle/>
        <a:p>
          <a:r>
            <a:rPr lang="pt-BR" b="0" i="0"/>
            <a:t>O mercado não a absorve bem e ao invés do PA fortifica-se uma nova ficção jurídica – sociedade de propósito específico – SPE</a:t>
          </a:r>
          <a:endParaRPr lang="en-US"/>
        </a:p>
      </dgm:t>
    </dgm:pt>
    <dgm:pt modelId="{4545FB06-755F-499A-B646-7C58596FD40F}" type="parTrans" cxnId="{2C9C6B64-9A7F-4873-B020-52C926D7E4CE}">
      <dgm:prSet/>
      <dgm:spPr/>
      <dgm:t>
        <a:bodyPr/>
        <a:lstStyle/>
        <a:p>
          <a:endParaRPr lang="en-US"/>
        </a:p>
      </dgm:t>
    </dgm:pt>
    <dgm:pt modelId="{92B3EF64-D47D-4118-BF92-720E0C714D52}" type="sibTrans" cxnId="{2C9C6B64-9A7F-4873-B020-52C926D7E4CE}">
      <dgm:prSet/>
      <dgm:spPr/>
      <dgm:t>
        <a:bodyPr/>
        <a:lstStyle/>
        <a:p>
          <a:endParaRPr lang="en-US"/>
        </a:p>
      </dgm:t>
    </dgm:pt>
    <dgm:pt modelId="{854566D2-8CFD-4116-81FD-854E2F276D9B}">
      <dgm:prSet/>
      <dgm:spPr/>
      <dgm:t>
        <a:bodyPr/>
        <a:lstStyle/>
        <a:p>
          <a:r>
            <a:rPr lang="pt-BR" b="0" i="0"/>
            <a:t>SPE - Não há regra específica / não há regime de tributação diferenciado / não há de especial, exceto : ser uma empresa de único negócio</a:t>
          </a:r>
          <a:endParaRPr lang="en-US"/>
        </a:p>
      </dgm:t>
    </dgm:pt>
    <dgm:pt modelId="{C9F89A16-580A-4465-B4F3-D98CABD67C07}" type="parTrans" cxnId="{B510BFDE-4E7C-4833-8A73-FF6D6AA18C3F}">
      <dgm:prSet/>
      <dgm:spPr/>
      <dgm:t>
        <a:bodyPr/>
        <a:lstStyle/>
        <a:p>
          <a:endParaRPr lang="en-US"/>
        </a:p>
      </dgm:t>
    </dgm:pt>
    <dgm:pt modelId="{0FD19CDB-C0E8-48B6-9063-BCBB59221750}" type="sibTrans" cxnId="{B510BFDE-4E7C-4833-8A73-FF6D6AA18C3F}">
      <dgm:prSet/>
      <dgm:spPr/>
      <dgm:t>
        <a:bodyPr/>
        <a:lstStyle/>
        <a:p>
          <a:endParaRPr lang="en-US"/>
        </a:p>
      </dgm:t>
    </dgm:pt>
    <dgm:pt modelId="{239357F5-A038-894F-8B67-E06321173973}" type="pres">
      <dgm:prSet presAssocID="{D3B0F427-551F-4C09-A2E6-641A5F9BB2C1}" presName="diagram" presStyleCnt="0">
        <dgm:presLayoutVars>
          <dgm:dir/>
          <dgm:resizeHandles val="exact"/>
        </dgm:presLayoutVars>
      </dgm:prSet>
      <dgm:spPr/>
    </dgm:pt>
    <dgm:pt modelId="{0BC402CA-6E8D-8D4F-996B-C03E9C78D8B9}" type="pres">
      <dgm:prSet presAssocID="{8F085FB3-9910-4392-8E20-15A044B3F176}" presName="node" presStyleLbl="node1" presStyleIdx="0" presStyleCnt="2">
        <dgm:presLayoutVars>
          <dgm:bulletEnabled val="1"/>
        </dgm:presLayoutVars>
      </dgm:prSet>
      <dgm:spPr/>
    </dgm:pt>
    <dgm:pt modelId="{202DA76C-B1F0-7043-9F9F-40148ABB6CFD}" type="pres">
      <dgm:prSet presAssocID="{92B3EF64-D47D-4118-BF92-720E0C714D52}" presName="sibTrans" presStyleLbl="sibTrans2D1" presStyleIdx="0" presStyleCnt="1"/>
      <dgm:spPr/>
    </dgm:pt>
    <dgm:pt modelId="{6BC7A89F-A7EE-CB4A-A2D9-2AA0F3145084}" type="pres">
      <dgm:prSet presAssocID="{92B3EF64-D47D-4118-BF92-720E0C714D52}" presName="connectorText" presStyleLbl="sibTrans2D1" presStyleIdx="0" presStyleCnt="1"/>
      <dgm:spPr/>
    </dgm:pt>
    <dgm:pt modelId="{9DEB75EE-293F-344C-B8CB-F7760A493265}" type="pres">
      <dgm:prSet presAssocID="{854566D2-8CFD-4116-81FD-854E2F276D9B}" presName="node" presStyleLbl="node1" presStyleIdx="1" presStyleCnt="2">
        <dgm:presLayoutVars>
          <dgm:bulletEnabled val="1"/>
        </dgm:presLayoutVars>
      </dgm:prSet>
      <dgm:spPr/>
    </dgm:pt>
  </dgm:ptLst>
  <dgm:cxnLst>
    <dgm:cxn modelId="{447E8128-FB29-014D-B99A-BC8951E3FD96}" type="presOf" srcId="{92B3EF64-D47D-4118-BF92-720E0C714D52}" destId="{6BC7A89F-A7EE-CB4A-A2D9-2AA0F3145084}" srcOrd="1" destOrd="0" presId="urn:microsoft.com/office/officeart/2005/8/layout/process5"/>
    <dgm:cxn modelId="{4300802A-16AE-A34A-AAC5-D8988EF857F4}" type="presOf" srcId="{8F085FB3-9910-4392-8E20-15A044B3F176}" destId="{0BC402CA-6E8D-8D4F-996B-C03E9C78D8B9}" srcOrd="0" destOrd="0" presId="urn:microsoft.com/office/officeart/2005/8/layout/process5"/>
    <dgm:cxn modelId="{2C9C6B64-9A7F-4873-B020-52C926D7E4CE}" srcId="{D3B0F427-551F-4C09-A2E6-641A5F9BB2C1}" destId="{8F085FB3-9910-4392-8E20-15A044B3F176}" srcOrd="0" destOrd="0" parTransId="{4545FB06-755F-499A-B646-7C58596FD40F}" sibTransId="{92B3EF64-D47D-4118-BF92-720E0C714D52}"/>
    <dgm:cxn modelId="{63FD5670-B597-8747-8958-33ABA7F06429}" type="presOf" srcId="{92B3EF64-D47D-4118-BF92-720E0C714D52}" destId="{202DA76C-B1F0-7043-9F9F-40148ABB6CFD}" srcOrd="0" destOrd="0" presId="urn:microsoft.com/office/officeart/2005/8/layout/process5"/>
    <dgm:cxn modelId="{5C76BA87-D741-1244-8179-7C09BEA9AF81}" type="presOf" srcId="{D3B0F427-551F-4C09-A2E6-641A5F9BB2C1}" destId="{239357F5-A038-894F-8B67-E06321173973}" srcOrd="0" destOrd="0" presId="urn:microsoft.com/office/officeart/2005/8/layout/process5"/>
    <dgm:cxn modelId="{4187F8A5-6BC9-6540-9795-A01DB4658BDA}" type="presOf" srcId="{854566D2-8CFD-4116-81FD-854E2F276D9B}" destId="{9DEB75EE-293F-344C-B8CB-F7760A493265}" srcOrd="0" destOrd="0" presId="urn:microsoft.com/office/officeart/2005/8/layout/process5"/>
    <dgm:cxn modelId="{B510BFDE-4E7C-4833-8A73-FF6D6AA18C3F}" srcId="{D3B0F427-551F-4C09-A2E6-641A5F9BB2C1}" destId="{854566D2-8CFD-4116-81FD-854E2F276D9B}" srcOrd="1" destOrd="0" parTransId="{C9F89A16-580A-4465-B4F3-D98CABD67C07}" sibTransId="{0FD19CDB-C0E8-48B6-9063-BCBB59221750}"/>
    <dgm:cxn modelId="{C31633E7-536C-1945-A36C-1F61BFA94993}" type="presParOf" srcId="{239357F5-A038-894F-8B67-E06321173973}" destId="{0BC402CA-6E8D-8D4F-996B-C03E9C78D8B9}" srcOrd="0" destOrd="0" presId="urn:microsoft.com/office/officeart/2005/8/layout/process5"/>
    <dgm:cxn modelId="{CE614F58-1433-F740-A4E4-9FB27699BD00}" type="presParOf" srcId="{239357F5-A038-894F-8B67-E06321173973}" destId="{202DA76C-B1F0-7043-9F9F-40148ABB6CFD}" srcOrd="1" destOrd="0" presId="urn:microsoft.com/office/officeart/2005/8/layout/process5"/>
    <dgm:cxn modelId="{009A57DE-725E-AD40-BE25-311B25A1EBB9}" type="presParOf" srcId="{202DA76C-B1F0-7043-9F9F-40148ABB6CFD}" destId="{6BC7A89F-A7EE-CB4A-A2D9-2AA0F3145084}" srcOrd="0" destOrd="0" presId="urn:microsoft.com/office/officeart/2005/8/layout/process5"/>
    <dgm:cxn modelId="{49535E6B-1DFE-E142-8DFF-AE4C359F6EF3}" type="presParOf" srcId="{239357F5-A038-894F-8B67-E06321173973}" destId="{9DEB75EE-293F-344C-B8CB-F7760A493265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88FF3E5-83C1-4FB7-8CE6-81730403889A}" type="doc">
      <dgm:prSet loTypeId="urn:microsoft.com/office/officeart/2005/8/layout/cycle1" loCatId="cycle" qsTypeId="urn:microsoft.com/office/officeart/2005/8/quickstyle/simple1#26" qsCatId="simple" csTypeId="urn:microsoft.com/office/officeart/2005/8/colors/accent1_2#22" csCatId="accent1"/>
      <dgm:spPr/>
      <dgm:t>
        <a:bodyPr/>
        <a:lstStyle/>
        <a:p>
          <a:endParaRPr lang="en-US"/>
        </a:p>
      </dgm:t>
    </dgm:pt>
    <dgm:pt modelId="{DAB153E1-2145-4C9C-99DF-4C7EDDF319B3}">
      <dgm:prSet/>
      <dgm:spPr/>
      <dgm:t>
        <a:bodyPr/>
        <a:lstStyle/>
        <a:p>
          <a:r>
            <a:rPr lang="pt-BR" b="0" i="0"/>
            <a:t>Onera 4% da receita como tributação total das incorporações </a:t>
          </a:r>
          <a:r>
            <a:rPr lang="pt-BR"/>
            <a:t>“afetadas”;</a:t>
          </a:r>
          <a:endParaRPr lang="en-US"/>
        </a:p>
      </dgm:t>
    </dgm:pt>
    <dgm:pt modelId="{C7E7ADDF-CEC6-4EB3-9D16-2D2C2194C9B1}" type="parTrans" cxnId="{9FC01BBE-249E-40F8-BD80-A7BA932903B2}">
      <dgm:prSet/>
      <dgm:spPr/>
      <dgm:t>
        <a:bodyPr/>
        <a:lstStyle/>
        <a:p>
          <a:endParaRPr lang="en-US"/>
        </a:p>
      </dgm:t>
    </dgm:pt>
    <dgm:pt modelId="{F5A15246-0A08-43EE-B3E1-3B42375F6130}" type="sibTrans" cxnId="{9FC01BBE-249E-40F8-BD80-A7BA932903B2}">
      <dgm:prSet/>
      <dgm:spPr/>
      <dgm:t>
        <a:bodyPr/>
        <a:lstStyle/>
        <a:p>
          <a:endParaRPr lang="en-US"/>
        </a:p>
      </dgm:t>
    </dgm:pt>
    <dgm:pt modelId="{F70A4F3E-484F-4D6E-A9B7-91291DF56AA6}">
      <dgm:prSet/>
      <dgm:spPr/>
      <dgm:t>
        <a:bodyPr/>
        <a:lstStyle/>
        <a:p>
          <a:r>
            <a:rPr lang="pt-BR"/>
            <a:t>Método mais eficiente;</a:t>
          </a:r>
          <a:endParaRPr lang="en-US"/>
        </a:p>
      </dgm:t>
    </dgm:pt>
    <dgm:pt modelId="{FEAECBC1-2565-427E-91E9-16C7CFE4927D}" type="parTrans" cxnId="{4F3520EE-F1CC-4757-8593-0E355F03B1CA}">
      <dgm:prSet/>
      <dgm:spPr/>
      <dgm:t>
        <a:bodyPr/>
        <a:lstStyle/>
        <a:p>
          <a:endParaRPr lang="en-US"/>
        </a:p>
      </dgm:t>
    </dgm:pt>
    <dgm:pt modelId="{8C7D21A0-53F1-44FB-B437-9B4FBA5C6AD7}" type="sibTrans" cxnId="{4F3520EE-F1CC-4757-8593-0E355F03B1CA}">
      <dgm:prSet/>
      <dgm:spPr/>
      <dgm:t>
        <a:bodyPr/>
        <a:lstStyle/>
        <a:p>
          <a:endParaRPr lang="en-US"/>
        </a:p>
      </dgm:t>
    </dgm:pt>
    <dgm:pt modelId="{32FFB444-24C5-4706-8CCB-B34A2FEED3C5}">
      <dgm:prSet/>
      <dgm:spPr/>
      <dgm:t>
        <a:bodyPr/>
        <a:lstStyle/>
        <a:p>
          <a:r>
            <a:rPr lang="pt-BR"/>
            <a:t>Um pouco burocrático;</a:t>
          </a:r>
          <a:endParaRPr lang="en-US"/>
        </a:p>
      </dgm:t>
    </dgm:pt>
    <dgm:pt modelId="{030811CE-9A3A-4671-88DC-AAED384209AD}" type="parTrans" cxnId="{7E15B3F3-CCBE-4CCF-8819-406C35DA6F94}">
      <dgm:prSet/>
      <dgm:spPr/>
      <dgm:t>
        <a:bodyPr/>
        <a:lstStyle/>
        <a:p>
          <a:endParaRPr lang="en-US"/>
        </a:p>
      </dgm:t>
    </dgm:pt>
    <dgm:pt modelId="{F7BC2B11-44E9-4DFE-BD43-90A95DE91781}" type="sibTrans" cxnId="{7E15B3F3-CCBE-4CCF-8819-406C35DA6F94}">
      <dgm:prSet/>
      <dgm:spPr/>
      <dgm:t>
        <a:bodyPr/>
        <a:lstStyle/>
        <a:p>
          <a:endParaRPr lang="en-US"/>
        </a:p>
      </dgm:t>
    </dgm:pt>
    <dgm:pt modelId="{EFD68998-FD67-4E61-AD86-CBE9E206C987}">
      <dgm:prSet/>
      <dgm:spPr/>
      <dgm:t>
        <a:bodyPr/>
        <a:lstStyle/>
        <a:p>
          <a:r>
            <a:rPr lang="pt-BR"/>
            <a:t>Mais seguro para os adquirentes;</a:t>
          </a:r>
          <a:endParaRPr lang="en-US"/>
        </a:p>
      </dgm:t>
    </dgm:pt>
    <dgm:pt modelId="{2D664FBA-C494-4F54-89DB-8AC416E0E27B}" type="parTrans" cxnId="{44781EF0-C60B-4826-BAB0-2116CB1230F4}">
      <dgm:prSet/>
      <dgm:spPr/>
      <dgm:t>
        <a:bodyPr/>
        <a:lstStyle/>
        <a:p>
          <a:endParaRPr lang="en-US"/>
        </a:p>
      </dgm:t>
    </dgm:pt>
    <dgm:pt modelId="{FDE0DF13-57C5-4EC7-B768-0D6D9B1C70A4}" type="sibTrans" cxnId="{44781EF0-C60B-4826-BAB0-2116CB1230F4}">
      <dgm:prSet/>
      <dgm:spPr/>
      <dgm:t>
        <a:bodyPr/>
        <a:lstStyle/>
        <a:p>
          <a:endParaRPr lang="en-US"/>
        </a:p>
      </dgm:t>
    </dgm:pt>
    <dgm:pt modelId="{504EB1CF-C823-41FB-A58F-06E026C520CD}">
      <dgm:prSet/>
      <dgm:spPr/>
      <dgm:t>
        <a:bodyPr/>
        <a:lstStyle/>
        <a:p>
          <a:r>
            <a:rPr lang="pt-BR"/>
            <a:t>Recomendável sempre que possível;</a:t>
          </a:r>
          <a:endParaRPr lang="en-US"/>
        </a:p>
      </dgm:t>
    </dgm:pt>
    <dgm:pt modelId="{0299859E-C84C-4476-AB47-C1524A4F7125}" type="parTrans" cxnId="{66180EAF-E0FD-4640-9202-DD5B1768CEA5}">
      <dgm:prSet/>
      <dgm:spPr/>
      <dgm:t>
        <a:bodyPr/>
        <a:lstStyle/>
        <a:p>
          <a:endParaRPr lang="en-US"/>
        </a:p>
      </dgm:t>
    </dgm:pt>
    <dgm:pt modelId="{057F44F9-936B-46B0-B3E8-ED228700506C}" type="sibTrans" cxnId="{66180EAF-E0FD-4640-9202-DD5B1768CEA5}">
      <dgm:prSet/>
      <dgm:spPr/>
      <dgm:t>
        <a:bodyPr/>
        <a:lstStyle/>
        <a:p>
          <a:endParaRPr lang="en-US"/>
        </a:p>
      </dgm:t>
    </dgm:pt>
    <dgm:pt modelId="{C69D835D-F9F8-4B1D-B49F-FAFF73DC2448}">
      <dgm:prSet/>
      <dgm:spPr/>
      <dgm:t>
        <a:bodyPr/>
        <a:lstStyle/>
        <a:p>
          <a:r>
            <a:rPr lang="pt-BR" dirty="0"/>
            <a:t>Há dúvidas quanto a sua existência pós-reforma tributária.</a:t>
          </a:r>
          <a:endParaRPr lang="en-US" dirty="0"/>
        </a:p>
      </dgm:t>
    </dgm:pt>
    <dgm:pt modelId="{886A272F-741F-49D8-8725-D86B02A9DF36}" type="parTrans" cxnId="{48D83A42-6CAB-4EE2-AD34-CD78140A4FC9}">
      <dgm:prSet/>
      <dgm:spPr/>
      <dgm:t>
        <a:bodyPr/>
        <a:lstStyle/>
        <a:p>
          <a:endParaRPr lang="en-US"/>
        </a:p>
      </dgm:t>
    </dgm:pt>
    <dgm:pt modelId="{0B228A96-70AF-4F28-B026-96F51E3CD4B5}" type="sibTrans" cxnId="{48D83A42-6CAB-4EE2-AD34-CD78140A4FC9}">
      <dgm:prSet/>
      <dgm:spPr/>
      <dgm:t>
        <a:bodyPr/>
        <a:lstStyle/>
        <a:p>
          <a:endParaRPr lang="en-US"/>
        </a:p>
      </dgm:t>
    </dgm:pt>
    <dgm:pt modelId="{E7E43590-EC7E-7940-83E3-029F6AF35546}" type="pres">
      <dgm:prSet presAssocID="{588FF3E5-83C1-4FB7-8CE6-81730403889A}" presName="cycle" presStyleCnt="0">
        <dgm:presLayoutVars>
          <dgm:dir/>
          <dgm:resizeHandles val="exact"/>
        </dgm:presLayoutVars>
      </dgm:prSet>
      <dgm:spPr/>
    </dgm:pt>
    <dgm:pt modelId="{F2577914-6536-1D47-9322-DC7B8AAD1B7D}" type="pres">
      <dgm:prSet presAssocID="{DAB153E1-2145-4C9C-99DF-4C7EDDF319B3}" presName="dummy" presStyleCnt="0"/>
      <dgm:spPr/>
    </dgm:pt>
    <dgm:pt modelId="{ABFE542C-93BF-424A-AB09-0B71BE5FE9C5}" type="pres">
      <dgm:prSet presAssocID="{DAB153E1-2145-4C9C-99DF-4C7EDDF319B3}" presName="node" presStyleLbl="revTx" presStyleIdx="0" presStyleCnt="6">
        <dgm:presLayoutVars>
          <dgm:bulletEnabled val="1"/>
        </dgm:presLayoutVars>
      </dgm:prSet>
      <dgm:spPr/>
    </dgm:pt>
    <dgm:pt modelId="{379C5F29-525F-BB49-BEA1-0CE5F4408915}" type="pres">
      <dgm:prSet presAssocID="{F5A15246-0A08-43EE-B3E1-3B42375F6130}" presName="sibTrans" presStyleLbl="node1" presStyleIdx="0" presStyleCnt="6"/>
      <dgm:spPr/>
    </dgm:pt>
    <dgm:pt modelId="{B16878FB-205D-1443-B7ED-EDAAF74261F0}" type="pres">
      <dgm:prSet presAssocID="{F70A4F3E-484F-4D6E-A9B7-91291DF56AA6}" presName="dummy" presStyleCnt="0"/>
      <dgm:spPr/>
    </dgm:pt>
    <dgm:pt modelId="{5C96B779-7DFA-5944-B00C-11A08F47FA09}" type="pres">
      <dgm:prSet presAssocID="{F70A4F3E-484F-4D6E-A9B7-91291DF56AA6}" presName="node" presStyleLbl="revTx" presStyleIdx="1" presStyleCnt="6">
        <dgm:presLayoutVars>
          <dgm:bulletEnabled val="1"/>
        </dgm:presLayoutVars>
      </dgm:prSet>
      <dgm:spPr/>
    </dgm:pt>
    <dgm:pt modelId="{1535D4AC-E872-0A4F-991B-B6B45AAEB0FD}" type="pres">
      <dgm:prSet presAssocID="{8C7D21A0-53F1-44FB-B437-9B4FBA5C6AD7}" presName="sibTrans" presStyleLbl="node1" presStyleIdx="1" presStyleCnt="6"/>
      <dgm:spPr/>
    </dgm:pt>
    <dgm:pt modelId="{56A74463-1519-D643-BAF5-06E172BC9F6C}" type="pres">
      <dgm:prSet presAssocID="{32FFB444-24C5-4706-8CCB-B34A2FEED3C5}" presName="dummy" presStyleCnt="0"/>
      <dgm:spPr/>
    </dgm:pt>
    <dgm:pt modelId="{DA8D45FA-0769-1142-9159-860CDBB7A76E}" type="pres">
      <dgm:prSet presAssocID="{32FFB444-24C5-4706-8CCB-B34A2FEED3C5}" presName="node" presStyleLbl="revTx" presStyleIdx="2" presStyleCnt="6">
        <dgm:presLayoutVars>
          <dgm:bulletEnabled val="1"/>
        </dgm:presLayoutVars>
      </dgm:prSet>
      <dgm:spPr/>
    </dgm:pt>
    <dgm:pt modelId="{128FCD64-4614-C547-997C-31AB2FC0C4F5}" type="pres">
      <dgm:prSet presAssocID="{F7BC2B11-44E9-4DFE-BD43-90A95DE91781}" presName="sibTrans" presStyleLbl="node1" presStyleIdx="2" presStyleCnt="6"/>
      <dgm:spPr/>
    </dgm:pt>
    <dgm:pt modelId="{5F6DBF3F-801D-5E4C-B93D-8FA2574F85C6}" type="pres">
      <dgm:prSet presAssocID="{EFD68998-FD67-4E61-AD86-CBE9E206C987}" presName="dummy" presStyleCnt="0"/>
      <dgm:spPr/>
    </dgm:pt>
    <dgm:pt modelId="{C4FEBED6-9119-A445-AF90-81E0CBF66165}" type="pres">
      <dgm:prSet presAssocID="{EFD68998-FD67-4E61-AD86-CBE9E206C987}" presName="node" presStyleLbl="revTx" presStyleIdx="3" presStyleCnt="6">
        <dgm:presLayoutVars>
          <dgm:bulletEnabled val="1"/>
        </dgm:presLayoutVars>
      </dgm:prSet>
      <dgm:spPr/>
    </dgm:pt>
    <dgm:pt modelId="{07E7C8C6-DBD6-9546-9430-4C3B47AAE5DD}" type="pres">
      <dgm:prSet presAssocID="{FDE0DF13-57C5-4EC7-B768-0D6D9B1C70A4}" presName="sibTrans" presStyleLbl="node1" presStyleIdx="3" presStyleCnt="6"/>
      <dgm:spPr/>
    </dgm:pt>
    <dgm:pt modelId="{706D7862-F076-8D40-8834-0169CA5F7CEE}" type="pres">
      <dgm:prSet presAssocID="{504EB1CF-C823-41FB-A58F-06E026C520CD}" presName="dummy" presStyleCnt="0"/>
      <dgm:spPr/>
    </dgm:pt>
    <dgm:pt modelId="{2B3C3956-31E1-764B-B9D5-CEE3817CC1DC}" type="pres">
      <dgm:prSet presAssocID="{504EB1CF-C823-41FB-A58F-06E026C520CD}" presName="node" presStyleLbl="revTx" presStyleIdx="4" presStyleCnt="6">
        <dgm:presLayoutVars>
          <dgm:bulletEnabled val="1"/>
        </dgm:presLayoutVars>
      </dgm:prSet>
      <dgm:spPr/>
    </dgm:pt>
    <dgm:pt modelId="{E3B2A89F-50F9-1F4B-8408-6D0F20BA41B7}" type="pres">
      <dgm:prSet presAssocID="{057F44F9-936B-46B0-B3E8-ED228700506C}" presName="sibTrans" presStyleLbl="node1" presStyleIdx="4" presStyleCnt="6"/>
      <dgm:spPr/>
    </dgm:pt>
    <dgm:pt modelId="{7BA9E26F-D5A1-824C-BEEA-BBE585432179}" type="pres">
      <dgm:prSet presAssocID="{C69D835D-F9F8-4B1D-B49F-FAFF73DC2448}" presName="dummy" presStyleCnt="0"/>
      <dgm:spPr/>
    </dgm:pt>
    <dgm:pt modelId="{011AAE16-6FEC-AD4D-8FC2-6C2DB36EB887}" type="pres">
      <dgm:prSet presAssocID="{C69D835D-F9F8-4B1D-B49F-FAFF73DC2448}" presName="node" presStyleLbl="revTx" presStyleIdx="5" presStyleCnt="6">
        <dgm:presLayoutVars>
          <dgm:bulletEnabled val="1"/>
        </dgm:presLayoutVars>
      </dgm:prSet>
      <dgm:spPr/>
    </dgm:pt>
    <dgm:pt modelId="{78F1B0F7-D55B-104A-B41F-9D3F4A46C9F2}" type="pres">
      <dgm:prSet presAssocID="{0B228A96-70AF-4F28-B026-96F51E3CD4B5}" presName="sibTrans" presStyleLbl="node1" presStyleIdx="5" presStyleCnt="6"/>
      <dgm:spPr/>
    </dgm:pt>
  </dgm:ptLst>
  <dgm:cxnLst>
    <dgm:cxn modelId="{B5E08C00-2770-D94D-A528-F79D8AFF00DA}" type="presOf" srcId="{504EB1CF-C823-41FB-A58F-06E026C520CD}" destId="{2B3C3956-31E1-764B-B9D5-CEE3817CC1DC}" srcOrd="0" destOrd="0" presId="urn:microsoft.com/office/officeart/2005/8/layout/cycle1"/>
    <dgm:cxn modelId="{C8D30413-0AB1-314E-9D9F-4963B8FA0DCB}" type="presOf" srcId="{8C7D21A0-53F1-44FB-B437-9B4FBA5C6AD7}" destId="{1535D4AC-E872-0A4F-991B-B6B45AAEB0FD}" srcOrd="0" destOrd="0" presId="urn:microsoft.com/office/officeart/2005/8/layout/cycle1"/>
    <dgm:cxn modelId="{36279024-1974-5646-BA3C-EA2180A90B49}" type="presOf" srcId="{0B228A96-70AF-4F28-B026-96F51E3CD4B5}" destId="{78F1B0F7-D55B-104A-B41F-9D3F4A46C9F2}" srcOrd="0" destOrd="0" presId="urn:microsoft.com/office/officeart/2005/8/layout/cycle1"/>
    <dgm:cxn modelId="{9EC0542C-0FF1-2E48-9127-9FFC9B807E86}" type="presOf" srcId="{FDE0DF13-57C5-4EC7-B768-0D6D9B1C70A4}" destId="{07E7C8C6-DBD6-9546-9430-4C3B47AAE5DD}" srcOrd="0" destOrd="0" presId="urn:microsoft.com/office/officeart/2005/8/layout/cycle1"/>
    <dgm:cxn modelId="{B61E742F-6641-D445-AD7C-A615CA5C387A}" type="presOf" srcId="{F5A15246-0A08-43EE-B3E1-3B42375F6130}" destId="{379C5F29-525F-BB49-BEA1-0CE5F4408915}" srcOrd="0" destOrd="0" presId="urn:microsoft.com/office/officeart/2005/8/layout/cycle1"/>
    <dgm:cxn modelId="{4DCA9040-8C0E-4145-8BA1-77EEE54723CF}" type="presOf" srcId="{C69D835D-F9F8-4B1D-B49F-FAFF73DC2448}" destId="{011AAE16-6FEC-AD4D-8FC2-6C2DB36EB887}" srcOrd="0" destOrd="0" presId="urn:microsoft.com/office/officeart/2005/8/layout/cycle1"/>
    <dgm:cxn modelId="{48D83A42-6CAB-4EE2-AD34-CD78140A4FC9}" srcId="{588FF3E5-83C1-4FB7-8CE6-81730403889A}" destId="{C69D835D-F9F8-4B1D-B49F-FAFF73DC2448}" srcOrd="5" destOrd="0" parTransId="{886A272F-741F-49D8-8725-D86B02A9DF36}" sibTransId="{0B228A96-70AF-4F28-B026-96F51E3CD4B5}"/>
    <dgm:cxn modelId="{8FE8025F-7E95-9A42-B10C-E3CE5428778A}" type="presOf" srcId="{32FFB444-24C5-4706-8CCB-B34A2FEED3C5}" destId="{DA8D45FA-0769-1142-9159-860CDBB7A76E}" srcOrd="0" destOrd="0" presId="urn:microsoft.com/office/officeart/2005/8/layout/cycle1"/>
    <dgm:cxn modelId="{7C5E4B75-A5E0-3646-A926-FE6CAEADC012}" type="presOf" srcId="{588FF3E5-83C1-4FB7-8CE6-81730403889A}" destId="{E7E43590-EC7E-7940-83E3-029F6AF35546}" srcOrd="0" destOrd="0" presId="urn:microsoft.com/office/officeart/2005/8/layout/cycle1"/>
    <dgm:cxn modelId="{14712089-9B20-D44A-850B-C2648FB477BC}" type="presOf" srcId="{EFD68998-FD67-4E61-AD86-CBE9E206C987}" destId="{C4FEBED6-9119-A445-AF90-81E0CBF66165}" srcOrd="0" destOrd="0" presId="urn:microsoft.com/office/officeart/2005/8/layout/cycle1"/>
    <dgm:cxn modelId="{5B7C7393-2B02-9C4A-A689-1F07641827A6}" type="presOf" srcId="{057F44F9-936B-46B0-B3E8-ED228700506C}" destId="{E3B2A89F-50F9-1F4B-8408-6D0F20BA41B7}" srcOrd="0" destOrd="0" presId="urn:microsoft.com/office/officeart/2005/8/layout/cycle1"/>
    <dgm:cxn modelId="{22DB9D96-74A6-C24D-ABC3-606409305A03}" type="presOf" srcId="{DAB153E1-2145-4C9C-99DF-4C7EDDF319B3}" destId="{ABFE542C-93BF-424A-AB09-0B71BE5FE9C5}" srcOrd="0" destOrd="0" presId="urn:microsoft.com/office/officeart/2005/8/layout/cycle1"/>
    <dgm:cxn modelId="{66180EAF-E0FD-4640-9202-DD5B1768CEA5}" srcId="{588FF3E5-83C1-4FB7-8CE6-81730403889A}" destId="{504EB1CF-C823-41FB-A58F-06E026C520CD}" srcOrd="4" destOrd="0" parTransId="{0299859E-C84C-4476-AB47-C1524A4F7125}" sibTransId="{057F44F9-936B-46B0-B3E8-ED228700506C}"/>
    <dgm:cxn modelId="{9FC01BBE-249E-40F8-BD80-A7BA932903B2}" srcId="{588FF3E5-83C1-4FB7-8CE6-81730403889A}" destId="{DAB153E1-2145-4C9C-99DF-4C7EDDF319B3}" srcOrd="0" destOrd="0" parTransId="{C7E7ADDF-CEC6-4EB3-9D16-2D2C2194C9B1}" sibTransId="{F5A15246-0A08-43EE-B3E1-3B42375F6130}"/>
    <dgm:cxn modelId="{F14A90ED-47B7-904D-9A81-181EBC7A7798}" type="presOf" srcId="{F70A4F3E-484F-4D6E-A9B7-91291DF56AA6}" destId="{5C96B779-7DFA-5944-B00C-11A08F47FA09}" srcOrd="0" destOrd="0" presId="urn:microsoft.com/office/officeart/2005/8/layout/cycle1"/>
    <dgm:cxn modelId="{4F3520EE-F1CC-4757-8593-0E355F03B1CA}" srcId="{588FF3E5-83C1-4FB7-8CE6-81730403889A}" destId="{F70A4F3E-484F-4D6E-A9B7-91291DF56AA6}" srcOrd="1" destOrd="0" parTransId="{FEAECBC1-2565-427E-91E9-16C7CFE4927D}" sibTransId="{8C7D21A0-53F1-44FB-B437-9B4FBA5C6AD7}"/>
    <dgm:cxn modelId="{44781EF0-C60B-4826-BAB0-2116CB1230F4}" srcId="{588FF3E5-83C1-4FB7-8CE6-81730403889A}" destId="{EFD68998-FD67-4E61-AD86-CBE9E206C987}" srcOrd="3" destOrd="0" parTransId="{2D664FBA-C494-4F54-89DB-8AC416E0E27B}" sibTransId="{FDE0DF13-57C5-4EC7-B768-0D6D9B1C70A4}"/>
    <dgm:cxn modelId="{75CF3DF1-B1A3-AC4B-8C48-65588C30F857}" type="presOf" srcId="{F7BC2B11-44E9-4DFE-BD43-90A95DE91781}" destId="{128FCD64-4614-C547-997C-31AB2FC0C4F5}" srcOrd="0" destOrd="0" presId="urn:microsoft.com/office/officeart/2005/8/layout/cycle1"/>
    <dgm:cxn modelId="{7E15B3F3-CCBE-4CCF-8819-406C35DA6F94}" srcId="{588FF3E5-83C1-4FB7-8CE6-81730403889A}" destId="{32FFB444-24C5-4706-8CCB-B34A2FEED3C5}" srcOrd="2" destOrd="0" parTransId="{030811CE-9A3A-4671-88DC-AAED384209AD}" sibTransId="{F7BC2B11-44E9-4DFE-BD43-90A95DE91781}"/>
    <dgm:cxn modelId="{606F2C97-4F4E-F74A-8085-9C52CCCC3E90}" type="presParOf" srcId="{E7E43590-EC7E-7940-83E3-029F6AF35546}" destId="{F2577914-6536-1D47-9322-DC7B8AAD1B7D}" srcOrd="0" destOrd="0" presId="urn:microsoft.com/office/officeart/2005/8/layout/cycle1"/>
    <dgm:cxn modelId="{BAB62D5D-505E-524F-A161-517B9D06DB4B}" type="presParOf" srcId="{E7E43590-EC7E-7940-83E3-029F6AF35546}" destId="{ABFE542C-93BF-424A-AB09-0B71BE5FE9C5}" srcOrd="1" destOrd="0" presId="urn:microsoft.com/office/officeart/2005/8/layout/cycle1"/>
    <dgm:cxn modelId="{58D6D7D5-0F26-2149-B95C-3B6307674838}" type="presParOf" srcId="{E7E43590-EC7E-7940-83E3-029F6AF35546}" destId="{379C5F29-525F-BB49-BEA1-0CE5F4408915}" srcOrd="2" destOrd="0" presId="urn:microsoft.com/office/officeart/2005/8/layout/cycle1"/>
    <dgm:cxn modelId="{67DBF9A4-C355-AC4F-A0A9-5A309B103D9E}" type="presParOf" srcId="{E7E43590-EC7E-7940-83E3-029F6AF35546}" destId="{B16878FB-205D-1443-B7ED-EDAAF74261F0}" srcOrd="3" destOrd="0" presId="urn:microsoft.com/office/officeart/2005/8/layout/cycle1"/>
    <dgm:cxn modelId="{85580E3C-B4B3-6A4C-B85D-0F2BA1C8AB1B}" type="presParOf" srcId="{E7E43590-EC7E-7940-83E3-029F6AF35546}" destId="{5C96B779-7DFA-5944-B00C-11A08F47FA09}" srcOrd="4" destOrd="0" presId="urn:microsoft.com/office/officeart/2005/8/layout/cycle1"/>
    <dgm:cxn modelId="{3AE24746-5EE5-734B-8862-193534E307EF}" type="presParOf" srcId="{E7E43590-EC7E-7940-83E3-029F6AF35546}" destId="{1535D4AC-E872-0A4F-991B-B6B45AAEB0FD}" srcOrd="5" destOrd="0" presId="urn:microsoft.com/office/officeart/2005/8/layout/cycle1"/>
    <dgm:cxn modelId="{886A9991-855D-6343-9A8C-ABFE3B714586}" type="presParOf" srcId="{E7E43590-EC7E-7940-83E3-029F6AF35546}" destId="{56A74463-1519-D643-BAF5-06E172BC9F6C}" srcOrd="6" destOrd="0" presId="urn:microsoft.com/office/officeart/2005/8/layout/cycle1"/>
    <dgm:cxn modelId="{C4DD4D98-B768-8D4B-9843-58D6E438DCBB}" type="presParOf" srcId="{E7E43590-EC7E-7940-83E3-029F6AF35546}" destId="{DA8D45FA-0769-1142-9159-860CDBB7A76E}" srcOrd="7" destOrd="0" presId="urn:microsoft.com/office/officeart/2005/8/layout/cycle1"/>
    <dgm:cxn modelId="{9F57E677-F458-3B4B-99A1-5C3EC4226FAE}" type="presParOf" srcId="{E7E43590-EC7E-7940-83E3-029F6AF35546}" destId="{128FCD64-4614-C547-997C-31AB2FC0C4F5}" srcOrd="8" destOrd="0" presId="urn:microsoft.com/office/officeart/2005/8/layout/cycle1"/>
    <dgm:cxn modelId="{FE87820F-624D-7641-BC49-FE7818AAEEF3}" type="presParOf" srcId="{E7E43590-EC7E-7940-83E3-029F6AF35546}" destId="{5F6DBF3F-801D-5E4C-B93D-8FA2574F85C6}" srcOrd="9" destOrd="0" presId="urn:microsoft.com/office/officeart/2005/8/layout/cycle1"/>
    <dgm:cxn modelId="{720C02BD-F76E-A44D-B68A-09FFDCB28E0A}" type="presParOf" srcId="{E7E43590-EC7E-7940-83E3-029F6AF35546}" destId="{C4FEBED6-9119-A445-AF90-81E0CBF66165}" srcOrd="10" destOrd="0" presId="urn:microsoft.com/office/officeart/2005/8/layout/cycle1"/>
    <dgm:cxn modelId="{9DD935F6-161B-3F4A-9E9A-2AC3E992341F}" type="presParOf" srcId="{E7E43590-EC7E-7940-83E3-029F6AF35546}" destId="{07E7C8C6-DBD6-9546-9430-4C3B47AAE5DD}" srcOrd="11" destOrd="0" presId="urn:microsoft.com/office/officeart/2005/8/layout/cycle1"/>
    <dgm:cxn modelId="{A547CCE9-1AEA-9D45-8736-562025A69877}" type="presParOf" srcId="{E7E43590-EC7E-7940-83E3-029F6AF35546}" destId="{706D7862-F076-8D40-8834-0169CA5F7CEE}" srcOrd="12" destOrd="0" presId="urn:microsoft.com/office/officeart/2005/8/layout/cycle1"/>
    <dgm:cxn modelId="{0F9633CA-3D50-B940-8393-8A86984C730E}" type="presParOf" srcId="{E7E43590-EC7E-7940-83E3-029F6AF35546}" destId="{2B3C3956-31E1-764B-B9D5-CEE3817CC1DC}" srcOrd="13" destOrd="0" presId="urn:microsoft.com/office/officeart/2005/8/layout/cycle1"/>
    <dgm:cxn modelId="{85C4AFF5-9002-574C-A1C6-7AE7460A2C8A}" type="presParOf" srcId="{E7E43590-EC7E-7940-83E3-029F6AF35546}" destId="{E3B2A89F-50F9-1F4B-8408-6D0F20BA41B7}" srcOrd="14" destOrd="0" presId="urn:microsoft.com/office/officeart/2005/8/layout/cycle1"/>
    <dgm:cxn modelId="{DAECE527-86E6-014E-90EB-F120A2E7E49A}" type="presParOf" srcId="{E7E43590-EC7E-7940-83E3-029F6AF35546}" destId="{7BA9E26F-D5A1-824C-BEEA-BBE585432179}" srcOrd="15" destOrd="0" presId="urn:microsoft.com/office/officeart/2005/8/layout/cycle1"/>
    <dgm:cxn modelId="{4ABBE78D-15CE-AD43-8A42-962D87132615}" type="presParOf" srcId="{E7E43590-EC7E-7940-83E3-029F6AF35546}" destId="{011AAE16-6FEC-AD4D-8FC2-6C2DB36EB887}" srcOrd="16" destOrd="0" presId="urn:microsoft.com/office/officeart/2005/8/layout/cycle1"/>
    <dgm:cxn modelId="{F04F9E2D-B459-814C-B401-947CAB4C8BF3}" type="presParOf" srcId="{E7E43590-EC7E-7940-83E3-029F6AF35546}" destId="{78F1B0F7-D55B-104A-B41F-9D3F4A46C9F2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27759B0-5F0F-4078-8656-A712202615D5}" type="doc">
      <dgm:prSet loTypeId="urn:microsoft.com/office/officeart/2018/2/layout/IconCircleList" loCatId="icon" qsTypeId="urn:microsoft.com/office/officeart/2005/8/quickstyle/simple1#27" qsCatId="simple" csTypeId="urn:microsoft.com/office/officeart/2005/8/colors/accent1_2#23" csCatId="accent1" phldr="1"/>
      <dgm:spPr/>
      <dgm:t>
        <a:bodyPr/>
        <a:lstStyle/>
        <a:p>
          <a:endParaRPr lang="en-US"/>
        </a:p>
      </dgm:t>
    </dgm:pt>
    <dgm:pt modelId="{13EC0BB7-8060-4194-B091-38B5EEAB349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Nessa mesma época entra em vigência a nova regra contábil/societária de apuração de resultados – POC</a:t>
          </a:r>
          <a:endParaRPr lang="en-US"/>
        </a:p>
      </dgm:t>
    </dgm:pt>
    <dgm:pt modelId="{F9891833-353A-4287-8EA5-B8556D4F6AF9}" type="parTrans" cxnId="{16F150A0-4D0E-41CD-9814-4301073AAE49}">
      <dgm:prSet/>
      <dgm:spPr/>
      <dgm:t>
        <a:bodyPr/>
        <a:lstStyle/>
        <a:p>
          <a:endParaRPr lang="en-US"/>
        </a:p>
      </dgm:t>
    </dgm:pt>
    <dgm:pt modelId="{2EB556BE-3E57-4839-9CE2-2A64AABDE52F}" type="sibTrans" cxnId="{16F150A0-4D0E-41CD-9814-4301073AAE4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263DA9F-6031-443B-A707-238205D3D9E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A partir daí, 2011/2013, a regra passa a ser:</a:t>
          </a:r>
          <a:endParaRPr lang="en-US"/>
        </a:p>
      </dgm:t>
    </dgm:pt>
    <dgm:pt modelId="{6398CDF9-022E-4A2B-A5C5-0020AA017181}" type="parTrans" cxnId="{C62EAFF1-7DD1-4511-8EE2-D2AE2B81E5BC}">
      <dgm:prSet/>
      <dgm:spPr/>
      <dgm:t>
        <a:bodyPr/>
        <a:lstStyle/>
        <a:p>
          <a:endParaRPr lang="en-US"/>
        </a:p>
      </dgm:t>
    </dgm:pt>
    <dgm:pt modelId="{37EC94CB-3435-4DAC-BCC7-A553E07B8AD6}" type="sibTrans" cxnId="{C62EAFF1-7DD1-4511-8EE2-D2AE2B81E5B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354442A-5F1B-4E71-8F91-72128F537FC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SPE com RET com POC</a:t>
          </a:r>
          <a:endParaRPr lang="en-US"/>
        </a:p>
      </dgm:t>
    </dgm:pt>
    <dgm:pt modelId="{6529B5A7-FA6B-4D01-B7DB-B69727274712}" type="parTrans" cxnId="{F68B4D3B-A2E8-4104-A7CC-F5544A4C50DC}">
      <dgm:prSet/>
      <dgm:spPr/>
      <dgm:t>
        <a:bodyPr/>
        <a:lstStyle/>
        <a:p>
          <a:endParaRPr lang="en-US"/>
        </a:p>
      </dgm:t>
    </dgm:pt>
    <dgm:pt modelId="{5B665B76-9EE9-4F45-A5BD-D28BE8220D0C}" type="sibTrans" cxnId="{F68B4D3B-A2E8-4104-A7CC-F5544A4C50D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2AEBA5F-A282-4309-B52B-5F11D05525FC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Até hoje vivemos essa regra – condição </a:t>
          </a:r>
          <a:r>
            <a:rPr lang="pt-BR" b="0" i="1"/>
            <a:t>turn key</a:t>
          </a:r>
          <a:endParaRPr lang="en-US"/>
        </a:p>
      </dgm:t>
    </dgm:pt>
    <dgm:pt modelId="{54404276-3B9A-4060-9D52-416616C60921}" type="parTrans" cxnId="{C9663E94-B523-47C8-96B6-7FA0978030BA}">
      <dgm:prSet/>
      <dgm:spPr/>
      <dgm:t>
        <a:bodyPr/>
        <a:lstStyle/>
        <a:p>
          <a:endParaRPr lang="en-US"/>
        </a:p>
      </dgm:t>
    </dgm:pt>
    <dgm:pt modelId="{8793F10D-AD6F-4860-A622-4649C5A6D03A}" type="sibTrans" cxnId="{C9663E94-B523-47C8-96B6-7FA0978030BA}">
      <dgm:prSet/>
      <dgm:spPr/>
      <dgm:t>
        <a:bodyPr/>
        <a:lstStyle/>
        <a:p>
          <a:endParaRPr lang="en-US"/>
        </a:p>
      </dgm:t>
    </dgm:pt>
    <dgm:pt modelId="{63C25A5E-2222-42C7-A1FB-56E83202BA50}" type="pres">
      <dgm:prSet presAssocID="{B27759B0-5F0F-4078-8656-A712202615D5}" presName="root" presStyleCnt="0">
        <dgm:presLayoutVars>
          <dgm:dir/>
          <dgm:resizeHandles val="exact"/>
        </dgm:presLayoutVars>
      </dgm:prSet>
      <dgm:spPr/>
    </dgm:pt>
    <dgm:pt modelId="{3A436D2B-E45E-43BF-B194-9B89FF2C37F7}" type="pres">
      <dgm:prSet presAssocID="{B27759B0-5F0F-4078-8656-A712202615D5}" presName="container" presStyleCnt="0">
        <dgm:presLayoutVars>
          <dgm:dir/>
          <dgm:resizeHandles val="exact"/>
        </dgm:presLayoutVars>
      </dgm:prSet>
      <dgm:spPr/>
    </dgm:pt>
    <dgm:pt modelId="{C97A1211-3530-476B-9507-FF5D7CAC3940}" type="pres">
      <dgm:prSet presAssocID="{13EC0BB7-8060-4194-B091-38B5EEAB3496}" presName="compNode" presStyleCnt="0"/>
      <dgm:spPr/>
    </dgm:pt>
    <dgm:pt modelId="{48039A5B-49FA-4413-96EE-206B35CD0946}" type="pres">
      <dgm:prSet presAssocID="{13EC0BB7-8060-4194-B091-38B5EEAB3496}" presName="iconBgRect" presStyleLbl="bgShp" presStyleIdx="0" presStyleCnt="4"/>
      <dgm:spPr/>
    </dgm:pt>
    <dgm:pt modelId="{A444073E-9EB3-4299-9DBD-804114E92CF1}" type="pres">
      <dgm:prSet presAssocID="{13EC0BB7-8060-4194-B091-38B5EEAB349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eta"/>
        </a:ext>
      </dgm:extLst>
    </dgm:pt>
    <dgm:pt modelId="{83F24E7B-0D3A-45E0-A875-2DE4A2B8051E}" type="pres">
      <dgm:prSet presAssocID="{13EC0BB7-8060-4194-B091-38B5EEAB3496}" presName="spaceRect" presStyleCnt="0"/>
      <dgm:spPr/>
    </dgm:pt>
    <dgm:pt modelId="{24A09A4E-05A7-421A-89CE-576C3FA2D103}" type="pres">
      <dgm:prSet presAssocID="{13EC0BB7-8060-4194-B091-38B5EEAB3496}" presName="textRect" presStyleLbl="revTx" presStyleIdx="0" presStyleCnt="4">
        <dgm:presLayoutVars>
          <dgm:chMax val="1"/>
          <dgm:chPref val="1"/>
        </dgm:presLayoutVars>
      </dgm:prSet>
      <dgm:spPr/>
    </dgm:pt>
    <dgm:pt modelId="{4BA54235-D0A8-4DF5-8F4D-24FC301CA842}" type="pres">
      <dgm:prSet presAssocID="{2EB556BE-3E57-4839-9CE2-2A64AABDE52F}" presName="sibTrans" presStyleLbl="sibTrans2D1" presStyleIdx="0" presStyleCnt="0"/>
      <dgm:spPr/>
    </dgm:pt>
    <dgm:pt modelId="{9364BA41-0159-48EC-82F6-67B1316F5A78}" type="pres">
      <dgm:prSet presAssocID="{8263DA9F-6031-443B-A707-238205D3D9E0}" presName="compNode" presStyleCnt="0"/>
      <dgm:spPr/>
    </dgm:pt>
    <dgm:pt modelId="{1A998DE1-5351-4568-AB2A-813F4B982B8F}" type="pres">
      <dgm:prSet presAssocID="{8263DA9F-6031-443B-A707-238205D3D9E0}" presName="iconBgRect" presStyleLbl="bgShp" presStyleIdx="1" presStyleCnt="4"/>
      <dgm:spPr/>
    </dgm:pt>
    <dgm:pt modelId="{97A24439-8079-43D1-B4E9-BFCE2A72F356}" type="pres">
      <dgm:prSet presAssocID="{8263DA9F-6031-443B-A707-238205D3D9E0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artilhar"/>
        </a:ext>
      </dgm:extLst>
    </dgm:pt>
    <dgm:pt modelId="{FBA4C63F-79F8-4C28-9D19-4BC272DD4FF0}" type="pres">
      <dgm:prSet presAssocID="{8263DA9F-6031-443B-A707-238205D3D9E0}" presName="spaceRect" presStyleCnt="0"/>
      <dgm:spPr/>
    </dgm:pt>
    <dgm:pt modelId="{9439725C-1FAD-4CCF-88EA-8ADC05FB75E9}" type="pres">
      <dgm:prSet presAssocID="{8263DA9F-6031-443B-A707-238205D3D9E0}" presName="textRect" presStyleLbl="revTx" presStyleIdx="1" presStyleCnt="4">
        <dgm:presLayoutVars>
          <dgm:chMax val="1"/>
          <dgm:chPref val="1"/>
        </dgm:presLayoutVars>
      </dgm:prSet>
      <dgm:spPr/>
    </dgm:pt>
    <dgm:pt modelId="{EEE83481-EB13-45EF-8F24-FF80DD36A3B4}" type="pres">
      <dgm:prSet presAssocID="{37EC94CB-3435-4DAC-BCC7-A553E07B8AD6}" presName="sibTrans" presStyleLbl="sibTrans2D1" presStyleIdx="0" presStyleCnt="0"/>
      <dgm:spPr/>
    </dgm:pt>
    <dgm:pt modelId="{C8C76B0E-78FB-43CF-8964-529FBA3390B4}" type="pres">
      <dgm:prSet presAssocID="{2354442A-5F1B-4E71-8F91-72128F537FC2}" presName="compNode" presStyleCnt="0"/>
      <dgm:spPr/>
    </dgm:pt>
    <dgm:pt modelId="{C010F335-16A4-4A9A-B0BC-4A65B7CD6876}" type="pres">
      <dgm:prSet presAssocID="{2354442A-5F1B-4E71-8F91-72128F537FC2}" presName="iconBgRect" presStyleLbl="bgShp" presStyleIdx="2" presStyleCnt="4"/>
      <dgm:spPr/>
    </dgm:pt>
    <dgm:pt modelId="{ACE6E9CC-84B5-47E7-BACC-6B34AB1DD4F6}" type="pres">
      <dgm:prSet presAssocID="{2354442A-5F1B-4E71-8F91-72128F537FC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ebola"/>
        </a:ext>
      </dgm:extLst>
    </dgm:pt>
    <dgm:pt modelId="{A67C72A0-AC40-46D7-883B-7E3021D24BE4}" type="pres">
      <dgm:prSet presAssocID="{2354442A-5F1B-4E71-8F91-72128F537FC2}" presName="spaceRect" presStyleCnt="0"/>
      <dgm:spPr/>
    </dgm:pt>
    <dgm:pt modelId="{13B8D392-B38A-44E3-B851-F1AA45C9E0DB}" type="pres">
      <dgm:prSet presAssocID="{2354442A-5F1B-4E71-8F91-72128F537FC2}" presName="textRect" presStyleLbl="revTx" presStyleIdx="2" presStyleCnt="4">
        <dgm:presLayoutVars>
          <dgm:chMax val="1"/>
          <dgm:chPref val="1"/>
        </dgm:presLayoutVars>
      </dgm:prSet>
      <dgm:spPr/>
    </dgm:pt>
    <dgm:pt modelId="{6F2484CD-C0F8-4E28-B34B-E889114ADD8B}" type="pres">
      <dgm:prSet presAssocID="{5B665B76-9EE9-4F45-A5BD-D28BE8220D0C}" presName="sibTrans" presStyleLbl="sibTrans2D1" presStyleIdx="0" presStyleCnt="0"/>
      <dgm:spPr/>
    </dgm:pt>
    <dgm:pt modelId="{738EABE9-B7A2-43F2-AE0B-D880802766EC}" type="pres">
      <dgm:prSet presAssocID="{72AEBA5F-A282-4309-B52B-5F11D05525FC}" presName="compNode" presStyleCnt="0"/>
      <dgm:spPr/>
    </dgm:pt>
    <dgm:pt modelId="{08A95E40-60A5-4BCA-A071-35D9CE90B1DA}" type="pres">
      <dgm:prSet presAssocID="{72AEBA5F-A282-4309-B52B-5F11D05525FC}" presName="iconBgRect" presStyleLbl="bgShp" presStyleIdx="3" presStyleCnt="4"/>
      <dgm:spPr/>
    </dgm:pt>
    <dgm:pt modelId="{495D61AD-9D16-44AF-8AC6-753126E9620C}" type="pres">
      <dgm:prSet presAssocID="{72AEBA5F-A282-4309-B52B-5F11D05525F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ve"/>
        </a:ext>
      </dgm:extLst>
    </dgm:pt>
    <dgm:pt modelId="{7B117FB1-AEEE-41A8-8DE3-43B9CE09B43E}" type="pres">
      <dgm:prSet presAssocID="{72AEBA5F-A282-4309-B52B-5F11D05525FC}" presName="spaceRect" presStyleCnt="0"/>
      <dgm:spPr/>
    </dgm:pt>
    <dgm:pt modelId="{C1AB2CCD-A34B-43C2-AA19-E3335E4A3860}" type="pres">
      <dgm:prSet presAssocID="{72AEBA5F-A282-4309-B52B-5F11D05525F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439DA02-10B6-4254-8A47-575B77104531}" type="presOf" srcId="{2EB556BE-3E57-4839-9CE2-2A64AABDE52F}" destId="{4BA54235-D0A8-4DF5-8F4D-24FC301CA842}" srcOrd="0" destOrd="0" presId="urn:microsoft.com/office/officeart/2018/2/layout/IconCircleList"/>
    <dgm:cxn modelId="{0935CD23-87BA-4A08-A802-9E736E23139C}" type="presOf" srcId="{37EC94CB-3435-4DAC-BCC7-A553E07B8AD6}" destId="{EEE83481-EB13-45EF-8F24-FF80DD36A3B4}" srcOrd="0" destOrd="0" presId="urn:microsoft.com/office/officeart/2018/2/layout/IconCircleList"/>
    <dgm:cxn modelId="{F68B4D3B-A2E8-4104-A7CC-F5544A4C50DC}" srcId="{B27759B0-5F0F-4078-8656-A712202615D5}" destId="{2354442A-5F1B-4E71-8F91-72128F537FC2}" srcOrd="2" destOrd="0" parTransId="{6529B5A7-FA6B-4D01-B7DB-B69727274712}" sibTransId="{5B665B76-9EE9-4F45-A5BD-D28BE8220D0C}"/>
    <dgm:cxn modelId="{5F6A1873-EF47-40D2-B1E5-3ECA47D323A9}" type="presOf" srcId="{8263DA9F-6031-443B-A707-238205D3D9E0}" destId="{9439725C-1FAD-4CCF-88EA-8ADC05FB75E9}" srcOrd="0" destOrd="0" presId="urn:microsoft.com/office/officeart/2018/2/layout/IconCircleList"/>
    <dgm:cxn modelId="{0A1AC692-AF1A-404A-A4B8-116DE357B581}" type="presOf" srcId="{B27759B0-5F0F-4078-8656-A712202615D5}" destId="{63C25A5E-2222-42C7-A1FB-56E83202BA50}" srcOrd="0" destOrd="0" presId="urn:microsoft.com/office/officeart/2018/2/layout/IconCircleList"/>
    <dgm:cxn modelId="{C9663E94-B523-47C8-96B6-7FA0978030BA}" srcId="{B27759B0-5F0F-4078-8656-A712202615D5}" destId="{72AEBA5F-A282-4309-B52B-5F11D05525FC}" srcOrd="3" destOrd="0" parTransId="{54404276-3B9A-4060-9D52-416616C60921}" sibTransId="{8793F10D-AD6F-4860-A622-4649C5A6D03A}"/>
    <dgm:cxn modelId="{16F150A0-4D0E-41CD-9814-4301073AAE49}" srcId="{B27759B0-5F0F-4078-8656-A712202615D5}" destId="{13EC0BB7-8060-4194-B091-38B5EEAB3496}" srcOrd="0" destOrd="0" parTransId="{F9891833-353A-4287-8EA5-B8556D4F6AF9}" sibTransId="{2EB556BE-3E57-4839-9CE2-2A64AABDE52F}"/>
    <dgm:cxn modelId="{4EC32DA3-7757-4AD2-9B58-E77DE73D8E5C}" type="presOf" srcId="{72AEBA5F-A282-4309-B52B-5F11D05525FC}" destId="{C1AB2CCD-A34B-43C2-AA19-E3335E4A3860}" srcOrd="0" destOrd="0" presId="urn:microsoft.com/office/officeart/2018/2/layout/IconCircleList"/>
    <dgm:cxn modelId="{C1739BD0-7619-4459-AB46-F8A4EDF9C573}" type="presOf" srcId="{5B665B76-9EE9-4F45-A5BD-D28BE8220D0C}" destId="{6F2484CD-C0F8-4E28-B34B-E889114ADD8B}" srcOrd="0" destOrd="0" presId="urn:microsoft.com/office/officeart/2018/2/layout/IconCircleList"/>
    <dgm:cxn modelId="{C62EAFF1-7DD1-4511-8EE2-D2AE2B81E5BC}" srcId="{B27759B0-5F0F-4078-8656-A712202615D5}" destId="{8263DA9F-6031-443B-A707-238205D3D9E0}" srcOrd="1" destOrd="0" parTransId="{6398CDF9-022E-4A2B-A5C5-0020AA017181}" sibTransId="{37EC94CB-3435-4DAC-BCC7-A553E07B8AD6}"/>
    <dgm:cxn modelId="{4D0B8BF2-4DF3-4961-8CBD-99EEE4C3B8AE}" type="presOf" srcId="{13EC0BB7-8060-4194-B091-38B5EEAB3496}" destId="{24A09A4E-05A7-421A-89CE-576C3FA2D103}" srcOrd="0" destOrd="0" presId="urn:microsoft.com/office/officeart/2018/2/layout/IconCircleList"/>
    <dgm:cxn modelId="{EEA027FE-77F9-4417-9DFA-8A52C6714EFE}" type="presOf" srcId="{2354442A-5F1B-4E71-8F91-72128F537FC2}" destId="{13B8D392-B38A-44E3-B851-F1AA45C9E0DB}" srcOrd="0" destOrd="0" presId="urn:microsoft.com/office/officeart/2018/2/layout/IconCircleList"/>
    <dgm:cxn modelId="{177B320D-D92E-4025-ACDB-2B5599CD5772}" type="presParOf" srcId="{63C25A5E-2222-42C7-A1FB-56E83202BA50}" destId="{3A436D2B-E45E-43BF-B194-9B89FF2C37F7}" srcOrd="0" destOrd="0" presId="urn:microsoft.com/office/officeart/2018/2/layout/IconCircleList"/>
    <dgm:cxn modelId="{FB418B56-4F6B-4918-8721-7D99E1BE499C}" type="presParOf" srcId="{3A436D2B-E45E-43BF-B194-9B89FF2C37F7}" destId="{C97A1211-3530-476B-9507-FF5D7CAC3940}" srcOrd="0" destOrd="0" presId="urn:microsoft.com/office/officeart/2018/2/layout/IconCircleList"/>
    <dgm:cxn modelId="{A9219A79-7153-48D5-865E-9383EC80F14F}" type="presParOf" srcId="{C97A1211-3530-476B-9507-FF5D7CAC3940}" destId="{48039A5B-49FA-4413-96EE-206B35CD0946}" srcOrd="0" destOrd="0" presId="urn:microsoft.com/office/officeart/2018/2/layout/IconCircleList"/>
    <dgm:cxn modelId="{EA1D323E-06D7-4387-9516-052DD875F5E0}" type="presParOf" srcId="{C97A1211-3530-476B-9507-FF5D7CAC3940}" destId="{A444073E-9EB3-4299-9DBD-804114E92CF1}" srcOrd="1" destOrd="0" presId="urn:microsoft.com/office/officeart/2018/2/layout/IconCircleList"/>
    <dgm:cxn modelId="{2FD29BEA-5696-4E3F-BC4D-C6A88320793A}" type="presParOf" srcId="{C97A1211-3530-476B-9507-FF5D7CAC3940}" destId="{83F24E7B-0D3A-45E0-A875-2DE4A2B8051E}" srcOrd="2" destOrd="0" presId="urn:microsoft.com/office/officeart/2018/2/layout/IconCircleList"/>
    <dgm:cxn modelId="{F4104233-935D-4CAE-8EA4-59784F2B2441}" type="presParOf" srcId="{C97A1211-3530-476B-9507-FF5D7CAC3940}" destId="{24A09A4E-05A7-421A-89CE-576C3FA2D103}" srcOrd="3" destOrd="0" presId="urn:microsoft.com/office/officeart/2018/2/layout/IconCircleList"/>
    <dgm:cxn modelId="{BB53B2F4-53CA-40F0-9E68-CD23BA578BAE}" type="presParOf" srcId="{3A436D2B-E45E-43BF-B194-9B89FF2C37F7}" destId="{4BA54235-D0A8-4DF5-8F4D-24FC301CA842}" srcOrd="1" destOrd="0" presId="urn:microsoft.com/office/officeart/2018/2/layout/IconCircleList"/>
    <dgm:cxn modelId="{7D4662D5-129E-4C03-ADC1-1FD4D9C2D01F}" type="presParOf" srcId="{3A436D2B-E45E-43BF-B194-9B89FF2C37F7}" destId="{9364BA41-0159-48EC-82F6-67B1316F5A78}" srcOrd="2" destOrd="0" presId="urn:microsoft.com/office/officeart/2018/2/layout/IconCircleList"/>
    <dgm:cxn modelId="{2A7EBD07-45F8-4C18-946B-1BB807C58784}" type="presParOf" srcId="{9364BA41-0159-48EC-82F6-67B1316F5A78}" destId="{1A998DE1-5351-4568-AB2A-813F4B982B8F}" srcOrd="0" destOrd="0" presId="urn:microsoft.com/office/officeart/2018/2/layout/IconCircleList"/>
    <dgm:cxn modelId="{DED47C85-EE27-43E2-B12E-D08711A82805}" type="presParOf" srcId="{9364BA41-0159-48EC-82F6-67B1316F5A78}" destId="{97A24439-8079-43D1-B4E9-BFCE2A72F356}" srcOrd="1" destOrd="0" presId="urn:microsoft.com/office/officeart/2018/2/layout/IconCircleList"/>
    <dgm:cxn modelId="{89A5E6CE-3A1B-4CB9-A203-5B48AA6D8367}" type="presParOf" srcId="{9364BA41-0159-48EC-82F6-67B1316F5A78}" destId="{FBA4C63F-79F8-4C28-9D19-4BC272DD4FF0}" srcOrd="2" destOrd="0" presId="urn:microsoft.com/office/officeart/2018/2/layout/IconCircleList"/>
    <dgm:cxn modelId="{E2BE5208-8BDB-4A1D-BCF4-C90B3268F667}" type="presParOf" srcId="{9364BA41-0159-48EC-82F6-67B1316F5A78}" destId="{9439725C-1FAD-4CCF-88EA-8ADC05FB75E9}" srcOrd="3" destOrd="0" presId="urn:microsoft.com/office/officeart/2018/2/layout/IconCircleList"/>
    <dgm:cxn modelId="{EA4C6AC0-690D-4CBF-926B-76B23A104E33}" type="presParOf" srcId="{3A436D2B-E45E-43BF-B194-9B89FF2C37F7}" destId="{EEE83481-EB13-45EF-8F24-FF80DD36A3B4}" srcOrd="3" destOrd="0" presId="urn:microsoft.com/office/officeart/2018/2/layout/IconCircleList"/>
    <dgm:cxn modelId="{0E49E095-D31F-4F41-A997-E01D964276FF}" type="presParOf" srcId="{3A436D2B-E45E-43BF-B194-9B89FF2C37F7}" destId="{C8C76B0E-78FB-43CF-8964-529FBA3390B4}" srcOrd="4" destOrd="0" presId="urn:microsoft.com/office/officeart/2018/2/layout/IconCircleList"/>
    <dgm:cxn modelId="{65397DDB-543E-4C94-988F-AE855F7A1115}" type="presParOf" srcId="{C8C76B0E-78FB-43CF-8964-529FBA3390B4}" destId="{C010F335-16A4-4A9A-B0BC-4A65B7CD6876}" srcOrd="0" destOrd="0" presId="urn:microsoft.com/office/officeart/2018/2/layout/IconCircleList"/>
    <dgm:cxn modelId="{B9AA2FA7-9DF1-4775-976D-3CD591CAE158}" type="presParOf" srcId="{C8C76B0E-78FB-43CF-8964-529FBA3390B4}" destId="{ACE6E9CC-84B5-47E7-BACC-6B34AB1DD4F6}" srcOrd="1" destOrd="0" presId="urn:microsoft.com/office/officeart/2018/2/layout/IconCircleList"/>
    <dgm:cxn modelId="{B05FAC37-B1BA-4A94-A158-FE0D2F7AA4A2}" type="presParOf" srcId="{C8C76B0E-78FB-43CF-8964-529FBA3390B4}" destId="{A67C72A0-AC40-46D7-883B-7E3021D24BE4}" srcOrd="2" destOrd="0" presId="urn:microsoft.com/office/officeart/2018/2/layout/IconCircleList"/>
    <dgm:cxn modelId="{6B608649-4702-4F8F-BEF8-7576937F0DD0}" type="presParOf" srcId="{C8C76B0E-78FB-43CF-8964-529FBA3390B4}" destId="{13B8D392-B38A-44E3-B851-F1AA45C9E0DB}" srcOrd="3" destOrd="0" presId="urn:microsoft.com/office/officeart/2018/2/layout/IconCircleList"/>
    <dgm:cxn modelId="{EEC2D7F7-2311-48DF-B360-50519AF5C519}" type="presParOf" srcId="{3A436D2B-E45E-43BF-B194-9B89FF2C37F7}" destId="{6F2484CD-C0F8-4E28-B34B-E889114ADD8B}" srcOrd="5" destOrd="0" presId="urn:microsoft.com/office/officeart/2018/2/layout/IconCircleList"/>
    <dgm:cxn modelId="{3220B9DE-903A-44C1-97F4-BE510A6E520B}" type="presParOf" srcId="{3A436D2B-E45E-43BF-B194-9B89FF2C37F7}" destId="{738EABE9-B7A2-43F2-AE0B-D880802766EC}" srcOrd="6" destOrd="0" presId="urn:microsoft.com/office/officeart/2018/2/layout/IconCircleList"/>
    <dgm:cxn modelId="{CF4FFC31-E6BC-4BCF-AA4A-4C1BCCEA5D5E}" type="presParOf" srcId="{738EABE9-B7A2-43F2-AE0B-D880802766EC}" destId="{08A95E40-60A5-4BCA-A071-35D9CE90B1DA}" srcOrd="0" destOrd="0" presId="urn:microsoft.com/office/officeart/2018/2/layout/IconCircleList"/>
    <dgm:cxn modelId="{EC02616F-199C-477E-8482-01506C657976}" type="presParOf" srcId="{738EABE9-B7A2-43F2-AE0B-D880802766EC}" destId="{495D61AD-9D16-44AF-8AC6-753126E9620C}" srcOrd="1" destOrd="0" presId="urn:microsoft.com/office/officeart/2018/2/layout/IconCircleList"/>
    <dgm:cxn modelId="{D2FF3548-3E39-44BB-9AB1-7222FED6047F}" type="presParOf" srcId="{738EABE9-B7A2-43F2-AE0B-D880802766EC}" destId="{7B117FB1-AEEE-41A8-8DE3-43B9CE09B43E}" srcOrd="2" destOrd="0" presId="urn:microsoft.com/office/officeart/2018/2/layout/IconCircleList"/>
    <dgm:cxn modelId="{625FD933-2E4B-4E66-986F-7B9A80A0613D}" type="presParOf" srcId="{738EABE9-B7A2-43F2-AE0B-D880802766EC}" destId="{C1AB2CCD-A34B-43C2-AA19-E3335E4A386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6FE4EED-2EFC-441E-B983-F8A31534B6B3}" type="doc">
      <dgm:prSet loTypeId="urn:microsoft.com/office/officeart/2005/8/layout/vList2" loCatId="list" qsTypeId="urn:microsoft.com/office/officeart/2005/8/quickstyle/simple1#28" qsCatId="simple" csTypeId="urn:microsoft.com/office/officeart/2005/8/colors/accent1_2#24" csCatId="accent1"/>
      <dgm:spPr/>
      <dgm:t>
        <a:bodyPr/>
        <a:lstStyle/>
        <a:p>
          <a:endParaRPr lang="en-US"/>
        </a:p>
      </dgm:t>
    </dgm:pt>
    <dgm:pt modelId="{DB2F7801-2A16-4D6E-8F7E-684A03460D61}">
      <dgm:prSet/>
      <dgm:spPr/>
      <dgm:t>
        <a:bodyPr/>
        <a:lstStyle/>
        <a:p>
          <a:r>
            <a:rPr lang="pt-BR" b="0" i="0"/>
            <a:t>PA – Fundamental no desenvolvimento atual</a:t>
          </a:r>
          <a:endParaRPr lang="en-US"/>
        </a:p>
      </dgm:t>
    </dgm:pt>
    <dgm:pt modelId="{DCD9A975-4FA8-4826-913F-C0ED8A4B7D56}" type="parTrans" cxnId="{7EA026AB-569E-49F9-B66A-88A4EC68ACB8}">
      <dgm:prSet/>
      <dgm:spPr/>
      <dgm:t>
        <a:bodyPr/>
        <a:lstStyle/>
        <a:p>
          <a:endParaRPr lang="en-US"/>
        </a:p>
      </dgm:t>
    </dgm:pt>
    <dgm:pt modelId="{9D9B7922-8888-4945-87F2-BA96FF2CFCCB}" type="sibTrans" cxnId="{7EA026AB-569E-49F9-B66A-88A4EC68ACB8}">
      <dgm:prSet/>
      <dgm:spPr/>
      <dgm:t>
        <a:bodyPr/>
        <a:lstStyle/>
        <a:p>
          <a:endParaRPr lang="en-US"/>
        </a:p>
      </dgm:t>
    </dgm:pt>
    <dgm:pt modelId="{C3A40DDB-6F03-4E4C-838F-2FB4022F5602}">
      <dgm:prSet/>
      <dgm:spPr/>
      <dgm:t>
        <a:bodyPr/>
        <a:lstStyle/>
        <a:p>
          <a:r>
            <a:rPr lang="pt-BR" b="0" i="0"/>
            <a:t>Caixa e contabilidade separados</a:t>
          </a:r>
          <a:endParaRPr lang="en-US"/>
        </a:p>
      </dgm:t>
    </dgm:pt>
    <dgm:pt modelId="{4DCA6A00-3F9F-4486-8991-B1FB57198F7A}" type="parTrans" cxnId="{91C5D19E-44C0-4ABA-86AE-5F33572F556D}">
      <dgm:prSet/>
      <dgm:spPr/>
      <dgm:t>
        <a:bodyPr/>
        <a:lstStyle/>
        <a:p>
          <a:endParaRPr lang="en-US"/>
        </a:p>
      </dgm:t>
    </dgm:pt>
    <dgm:pt modelId="{8C610AC6-0F04-4B90-A4CA-0DFBBACC1176}" type="sibTrans" cxnId="{91C5D19E-44C0-4ABA-86AE-5F33572F556D}">
      <dgm:prSet/>
      <dgm:spPr/>
      <dgm:t>
        <a:bodyPr/>
        <a:lstStyle/>
        <a:p>
          <a:endParaRPr lang="en-US"/>
        </a:p>
      </dgm:t>
    </dgm:pt>
    <dgm:pt modelId="{3BB84631-57DB-4BB0-B4D1-ABC65CAE8BE9}">
      <dgm:prSet/>
      <dgm:spPr/>
      <dgm:t>
        <a:bodyPr/>
        <a:lstStyle/>
        <a:p>
          <a:r>
            <a:rPr lang="pt-BR" b="0" i="0"/>
            <a:t>Proibido caixa único</a:t>
          </a:r>
          <a:endParaRPr lang="en-US"/>
        </a:p>
      </dgm:t>
    </dgm:pt>
    <dgm:pt modelId="{23C3C6A6-A924-4E19-8BBD-9DD429235100}" type="parTrans" cxnId="{AC17DB7E-1344-4D3F-9E35-8FB88E03B94E}">
      <dgm:prSet/>
      <dgm:spPr/>
      <dgm:t>
        <a:bodyPr/>
        <a:lstStyle/>
        <a:p>
          <a:endParaRPr lang="en-US"/>
        </a:p>
      </dgm:t>
    </dgm:pt>
    <dgm:pt modelId="{EBAB3374-BA64-4F68-BF9C-3F048E971BAD}" type="sibTrans" cxnId="{AC17DB7E-1344-4D3F-9E35-8FB88E03B94E}">
      <dgm:prSet/>
      <dgm:spPr/>
      <dgm:t>
        <a:bodyPr/>
        <a:lstStyle/>
        <a:p>
          <a:endParaRPr lang="en-US"/>
        </a:p>
      </dgm:t>
    </dgm:pt>
    <dgm:pt modelId="{45AD455B-4B98-414C-B709-9264B2D5F282}">
      <dgm:prSet/>
      <dgm:spPr/>
      <dgm:t>
        <a:bodyPr/>
        <a:lstStyle/>
        <a:p>
          <a:r>
            <a:rPr lang="pt-BR" b="0" i="0"/>
            <a:t>DDL – depois de lucro contábil</a:t>
          </a:r>
          <a:endParaRPr lang="en-US"/>
        </a:p>
      </dgm:t>
    </dgm:pt>
    <dgm:pt modelId="{1A77A5AA-7E62-4C8A-8847-1E9053E591D5}" type="parTrans" cxnId="{5D686F33-C4C2-46B9-9D5E-D02D8A40A955}">
      <dgm:prSet/>
      <dgm:spPr/>
      <dgm:t>
        <a:bodyPr/>
        <a:lstStyle/>
        <a:p>
          <a:endParaRPr lang="en-US"/>
        </a:p>
      </dgm:t>
    </dgm:pt>
    <dgm:pt modelId="{3219E5DA-D4F4-4E01-8C2A-AE642D70AD96}" type="sibTrans" cxnId="{5D686F33-C4C2-46B9-9D5E-D02D8A40A955}">
      <dgm:prSet/>
      <dgm:spPr/>
      <dgm:t>
        <a:bodyPr/>
        <a:lstStyle/>
        <a:p>
          <a:endParaRPr lang="en-US"/>
        </a:p>
      </dgm:t>
    </dgm:pt>
    <dgm:pt modelId="{78699587-6C30-49C6-9D87-A4DF141D46E0}">
      <dgm:prSet/>
      <dgm:spPr/>
      <dgm:t>
        <a:bodyPr/>
        <a:lstStyle/>
        <a:p>
          <a:r>
            <a:rPr lang="pt-BR" b="0" i="0"/>
            <a:t>Segrega os ativos da incorporação que não responderão por dívidas d</a:t>
          </a:r>
          <a:r>
            <a:rPr lang="pt-BR"/>
            <a:t>a incorporadora;</a:t>
          </a:r>
          <a:endParaRPr lang="en-US"/>
        </a:p>
      </dgm:t>
    </dgm:pt>
    <dgm:pt modelId="{4E906E7A-8572-45CE-BC5F-AD41EE8C9F81}" type="parTrans" cxnId="{2EA57477-775F-4FC1-BF00-5E0DB80A2F9B}">
      <dgm:prSet/>
      <dgm:spPr/>
      <dgm:t>
        <a:bodyPr/>
        <a:lstStyle/>
        <a:p>
          <a:endParaRPr lang="en-US"/>
        </a:p>
      </dgm:t>
    </dgm:pt>
    <dgm:pt modelId="{6E7B8434-488C-46FA-82C8-D02B083A9561}" type="sibTrans" cxnId="{2EA57477-775F-4FC1-BF00-5E0DB80A2F9B}">
      <dgm:prSet/>
      <dgm:spPr/>
      <dgm:t>
        <a:bodyPr/>
        <a:lstStyle/>
        <a:p>
          <a:endParaRPr lang="en-US"/>
        </a:p>
      </dgm:t>
    </dgm:pt>
    <dgm:pt modelId="{3FEBF204-671C-6548-AD8F-B81624A3EA38}" type="pres">
      <dgm:prSet presAssocID="{26FE4EED-2EFC-441E-B983-F8A31534B6B3}" presName="linear" presStyleCnt="0">
        <dgm:presLayoutVars>
          <dgm:animLvl val="lvl"/>
          <dgm:resizeHandles val="exact"/>
        </dgm:presLayoutVars>
      </dgm:prSet>
      <dgm:spPr/>
    </dgm:pt>
    <dgm:pt modelId="{522F42E9-91AE-1A46-933B-015ACE44E581}" type="pres">
      <dgm:prSet presAssocID="{DB2F7801-2A16-4D6E-8F7E-684A03460D6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6CFF291-4DC9-CD42-9A92-3E6FEA4CDEE7}" type="pres">
      <dgm:prSet presAssocID="{9D9B7922-8888-4945-87F2-BA96FF2CFCCB}" presName="spacer" presStyleCnt="0"/>
      <dgm:spPr/>
    </dgm:pt>
    <dgm:pt modelId="{BD877BB0-AE5E-FF4D-A64C-61E0B0A04F0E}" type="pres">
      <dgm:prSet presAssocID="{C3A40DDB-6F03-4E4C-838F-2FB4022F560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4584266-C746-8B4C-9AA5-373CFD350FA0}" type="pres">
      <dgm:prSet presAssocID="{8C610AC6-0F04-4B90-A4CA-0DFBBACC1176}" presName="spacer" presStyleCnt="0"/>
      <dgm:spPr/>
    </dgm:pt>
    <dgm:pt modelId="{A310A87B-71A8-454F-99E9-643AD5DDF852}" type="pres">
      <dgm:prSet presAssocID="{3BB84631-57DB-4BB0-B4D1-ABC65CAE8BE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9B8C165-46C2-A54C-9060-3E4B5AC3DB98}" type="pres">
      <dgm:prSet presAssocID="{EBAB3374-BA64-4F68-BF9C-3F048E971BAD}" presName="spacer" presStyleCnt="0"/>
      <dgm:spPr/>
    </dgm:pt>
    <dgm:pt modelId="{7901E39F-0FD5-7F42-AA9A-41F578D86B31}" type="pres">
      <dgm:prSet presAssocID="{45AD455B-4B98-414C-B709-9264B2D5F28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426E58B-52A7-FD45-8AC0-D6261200AADE}" type="pres">
      <dgm:prSet presAssocID="{3219E5DA-D4F4-4E01-8C2A-AE642D70AD96}" presName="spacer" presStyleCnt="0"/>
      <dgm:spPr/>
    </dgm:pt>
    <dgm:pt modelId="{3869CECF-5A08-F448-9F3F-A8E86AB2A802}" type="pres">
      <dgm:prSet presAssocID="{78699587-6C30-49C6-9D87-A4DF141D46E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AC9B50D-F8E5-8D40-9940-DB02117D7349}" type="presOf" srcId="{3BB84631-57DB-4BB0-B4D1-ABC65CAE8BE9}" destId="{A310A87B-71A8-454F-99E9-643AD5DDF852}" srcOrd="0" destOrd="0" presId="urn:microsoft.com/office/officeart/2005/8/layout/vList2"/>
    <dgm:cxn modelId="{5D686F33-C4C2-46B9-9D5E-D02D8A40A955}" srcId="{26FE4EED-2EFC-441E-B983-F8A31534B6B3}" destId="{45AD455B-4B98-414C-B709-9264B2D5F282}" srcOrd="3" destOrd="0" parTransId="{1A77A5AA-7E62-4C8A-8847-1E9053E591D5}" sibTransId="{3219E5DA-D4F4-4E01-8C2A-AE642D70AD96}"/>
    <dgm:cxn modelId="{C4015077-2D72-8D47-8197-6DB052FA31CD}" type="presOf" srcId="{78699587-6C30-49C6-9D87-A4DF141D46E0}" destId="{3869CECF-5A08-F448-9F3F-A8E86AB2A802}" srcOrd="0" destOrd="0" presId="urn:microsoft.com/office/officeart/2005/8/layout/vList2"/>
    <dgm:cxn modelId="{2EA57477-775F-4FC1-BF00-5E0DB80A2F9B}" srcId="{26FE4EED-2EFC-441E-B983-F8A31534B6B3}" destId="{78699587-6C30-49C6-9D87-A4DF141D46E0}" srcOrd="4" destOrd="0" parTransId="{4E906E7A-8572-45CE-BC5F-AD41EE8C9F81}" sibTransId="{6E7B8434-488C-46FA-82C8-D02B083A9561}"/>
    <dgm:cxn modelId="{ED3F5579-510B-714B-B3DB-347EE5551850}" type="presOf" srcId="{26FE4EED-2EFC-441E-B983-F8A31534B6B3}" destId="{3FEBF204-671C-6548-AD8F-B81624A3EA38}" srcOrd="0" destOrd="0" presId="urn:microsoft.com/office/officeart/2005/8/layout/vList2"/>
    <dgm:cxn modelId="{AC17DB7E-1344-4D3F-9E35-8FB88E03B94E}" srcId="{26FE4EED-2EFC-441E-B983-F8A31534B6B3}" destId="{3BB84631-57DB-4BB0-B4D1-ABC65CAE8BE9}" srcOrd="2" destOrd="0" parTransId="{23C3C6A6-A924-4E19-8BBD-9DD429235100}" sibTransId="{EBAB3374-BA64-4F68-BF9C-3F048E971BAD}"/>
    <dgm:cxn modelId="{A5799192-5CA3-8F4B-95A9-9EF99E586498}" type="presOf" srcId="{C3A40DDB-6F03-4E4C-838F-2FB4022F5602}" destId="{BD877BB0-AE5E-FF4D-A64C-61E0B0A04F0E}" srcOrd="0" destOrd="0" presId="urn:microsoft.com/office/officeart/2005/8/layout/vList2"/>
    <dgm:cxn modelId="{91C5D19E-44C0-4ABA-86AE-5F33572F556D}" srcId="{26FE4EED-2EFC-441E-B983-F8A31534B6B3}" destId="{C3A40DDB-6F03-4E4C-838F-2FB4022F5602}" srcOrd="1" destOrd="0" parTransId="{4DCA6A00-3F9F-4486-8991-B1FB57198F7A}" sibTransId="{8C610AC6-0F04-4B90-A4CA-0DFBBACC1176}"/>
    <dgm:cxn modelId="{E84A67A2-5C09-6245-902E-A5E96D790146}" type="presOf" srcId="{DB2F7801-2A16-4D6E-8F7E-684A03460D61}" destId="{522F42E9-91AE-1A46-933B-015ACE44E581}" srcOrd="0" destOrd="0" presId="urn:microsoft.com/office/officeart/2005/8/layout/vList2"/>
    <dgm:cxn modelId="{7EA026AB-569E-49F9-B66A-88A4EC68ACB8}" srcId="{26FE4EED-2EFC-441E-B983-F8A31534B6B3}" destId="{DB2F7801-2A16-4D6E-8F7E-684A03460D61}" srcOrd="0" destOrd="0" parTransId="{DCD9A975-4FA8-4826-913F-C0ED8A4B7D56}" sibTransId="{9D9B7922-8888-4945-87F2-BA96FF2CFCCB}"/>
    <dgm:cxn modelId="{056B06E0-F7EC-7A47-9713-7E8C3EABE6C8}" type="presOf" srcId="{45AD455B-4B98-414C-B709-9264B2D5F282}" destId="{7901E39F-0FD5-7F42-AA9A-41F578D86B31}" srcOrd="0" destOrd="0" presId="urn:microsoft.com/office/officeart/2005/8/layout/vList2"/>
    <dgm:cxn modelId="{EC6C76C1-D73F-D541-A22C-EC60E8829F98}" type="presParOf" srcId="{3FEBF204-671C-6548-AD8F-B81624A3EA38}" destId="{522F42E9-91AE-1A46-933B-015ACE44E581}" srcOrd="0" destOrd="0" presId="urn:microsoft.com/office/officeart/2005/8/layout/vList2"/>
    <dgm:cxn modelId="{2B297FFB-52EC-AC4A-B318-89A7E05078DF}" type="presParOf" srcId="{3FEBF204-671C-6548-AD8F-B81624A3EA38}" destId="{06CFF291-4DC9-CD42-9A92-3E6FEA4CDEE7}" srcOrd="1" destOrd="0" presId="urn:microsoft.com/office/officeart/2005/8/layout/vList2"/>
    <dgm:cxn modelId="{10ADE29B-4B1A-AE47-977C-97942009CD1F}" type="presParOf" srcId="{3FEBF204-671C-6548-AD8F-B81624A3EA38}" destId="{BD877BB0-AE5E-FF4D-A64C-61E0B0A04F0E}" srcOrd="2" destOrd="0" presId="urn:microsoft.com/office/officeart/2005/8/layout/vList2"/>
    <dgm:cxn modelId="{6B96C53A-95DC-F94E-86F1-703A909A92A9}" type="presParOf" srcId="{3FEBF204-671C-6548-AD8F-B81624A3EA38}" destId="{54584266-C746-8B4C-9AA5-373CFD350FA0}" srcOrd="3" destOrd="0" presId="urn:microsoft.com/office/officeart/2005/8/layout/vList2"/>
    <dgm:cxn modelId="{41586E9D-39D7-5040-AF8E-BC220DCBFAD2}" type="presParOf" srcId="{3FEBF204-671C-6548-AD8F-B81624A3EA38}" destId="{A310A87B-71A8-454F-99E9-643AD5DDF852}" srcOrd="4" destOrd="0" presId="urn:microsoft.com/office/officeart/2005/8/layout/vList2"/>
    <dgm:cxn modelId="{E04B0F20-98B1-FB47-B836-17C9DC9850D3}" type="presParOf" srcId="{3FEBF204-671C-6548-AD8F-B81624A3EA38}" destId="{89B8C165-46C2-A54C-9060-3E4B5AC3DB98}" srcOrd="5" destOrd="0" presId="urn:microsoft.com/office/officeart/2005/8/layout/vList2"/>
    <dgm:cxn modelId="{C19B1E59-6268-A246-ABD3-456D0B2D001A}" type="presParOf" srcId="{3FEBF204-671C-6548-AD8F-B81624A3EA38}" destId="{7901E39F-0FD5-7F42-AA9A-41F578D86B31}" srcOrd="6" destOrd="0" presId="urn:microsoft.com/office/officeart/2005/8/layout/vList2"/>
    <dgm:cxn modelId="{BF1AD6D5-7C95-6F4E-9724-8B556441B274}" type="presParOf" srcId="{3FEBF204-671C-6548-AD8F-B81624A3EA38}" destId="{0426E58B-52A7-FD45-8AC0-D6261200AADE}" srcOrd="7" destOrd="0" presId="urn:microsoft.com/office/officeart/2005/8/layout/vList2"/>
    <dgm:cxn modelId="{D7CB56B1-2BE4-E247-91A2-C6FBC64DF320}" type="presParOf" srcId="{3FEBF204-671C-6548-AD8F-B81624A3EA38}" destId="{3869CECF-5A08-F448-9F3F-A8E86AB2A80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6F6075A-90D1-488B-8522-9221496114E8}" type="doc">
      <dgm:prSet loTypeId="urn:microsoft.com/office/officeart/2005/8/layout/default" loCatId="list" qsTypeId="urn:microsoft.com/office/officeart/2005/8/quickstyle/simple1#29" qsCatId="simple" csTypeId="urn:microsoft.com/office/officeart/2005/8/colors/accent1_2#25" csCatId="accent1"/>
      <dgm:spPr/>
      <dgm:t>
        <a:bodyPr/>
        <a:lstStyle/>
        <a:p>
          <a:endParaRPr lang="en-US"/>
        </a:p>
      </dgm:t>
    </dgm:pt>
    <dgm:pt modelId="{9D7A4C9B-C1DA-40A3-B975-AA5A37D86680}">
      <dgm:prSet/>
      <dgm:spPr/>
      <dgm:t>
        <a:bodyPr/>
        <a:lstStyle/>
        <a:p>
          <a:r>
            <a:rPr lang="pt-BR"/>
            <a:t>afetação do terreno e das acessões objeto da incorporação imobiliária nos termos dos arts. 31-A a 31-E da Lei n. 4.591/1964;</a:t>
          </a:r>
          <a:endParaRPr lang="en-US"/>
        </a:p>
      </dgm:t>
    </dgm:pt>
    <dgm:pt modelId="{26BD68E3-C4BA-43C5-A70F-724915AC7C8B}" type="parTrans" cxnId="{2266D679-B942-44CA-BC6F-E5ABE18617AF}">
      <dgm:prSet/>
      <dgm:spPr/>
      <dgm:t>
        <a:bodyPr/>
        <a:lstStyle/>
        <a:p>
          <a:endParaRPr lang="en-US"/>
        </a:p>
      </dgm:t>
    </dgm:pt>
    <dgm:pt modelId="{5DE801A3-9083-444A-B437-B741009C3750}" type="sibTrans" cxnId="{2266D679-B942-44CA-BC6F-E5ABE18617AF}">
      <dgm:prSet/>
      <dgm:spPr/>
      <dgm:t>
        <a:bodyPr/>
        <a:lstStyle/>
        <a:p>
          <a:endParaRPr lang="en-US"/>
        </a:p>
      </dgm:t>
    </dgm:pt>
    <dgm:pt modelId="{2348B57C-E079-4410-86FC-B2ADBD20DF4D}">
      <dgm:prSet/>
      <dgm:spPr/>
      <dgm:t>
        <a:bodyPr/>
        <a:lstStyle/>
        <a:p>
          <a:r>
            <a:rPr lang="pt-BR"/>
            <a:t>inscrição de cada “incorporação afetada” no Cadastro Nacional da Pessoa Jurídica (CNPJ), vinculada ao evento “109 – Inscrição de Incorporação Imobiliária – Patrimônio de Afetação”;</a:t>
          </a:r>
          <a:endParaRPr lang="en-US"/>
        </a:p>
      </dgm:t>
    </dgm:pt>
    <dgm:pt modelId="{6AC03046-F0D7-46B1-A3F6-D832FEA6B2A7}" type="parTrans" cxnId="{9F8AC510-6CF3-4905-A5F0-9692E72AEDDB}">
      <dgm:prSet/>
      <dgm:spPr/>
      <dgm:t>
        <a:bodyPr/>
        <a:lstStyle/>
        <a:p>
          <a:endParaRPr lang="en-US"/>
        </a:p>
      </dgm:t>
    </dgm:pt>
    <dgm:pt modelId="{17EBB983-C9BC-433C-81BB-192B2E0CA520}" type="sibTrans" cxnId="{9F8AC510-6CF3-4905-A5F0-9692E72AEDDB}">
      <dgm:prSet/>
      <dgm:spPr/>
      <dgm:t>
        <a:bodyPr/>
        <a:lstStyle/>
        <a:p>
          <a:endParaRPr lang="en-US"/>
        </a:p>
      </dgm:t>
    </dgm:pt>
    <dgm:pt modelId="{07A00B8F-D3BF-4B76-B033-826FE3F508AA}">
      <dgm:prSet/>
      <dgm:spPr/>
      <dgm:t>
        <a:bodyPr/>
        <a:lstStyle/>
        <a:p>
          <a:r>
            <a:rPr lang="pt-BR"/>
            <a:t>prévia adesão ao Domicílio Tributário Eletrônico (DTE);</a:t>
          </a:r>
          <a:endParaRPr lang="en-US"/>
        </a:p>
      </dgm:t>
    </dgm:pt>
    <dgm:pt modelId="{4D3F6C8E-104D-4BC4-905A-0370DF31CDDC}" type="parTrans" cxnId="{6A22F5F5-1766-4CAB-96B9-F0893B744469}">
      <dgm:prSet/>
      <dgm:spPr/>
      <dgm:t>
        <a:bodyPr/>
        <a:lstStyle/>
        <a:p>
          <a:endParaRPr lang="en-US"/>
        </a:p>
      </dgm:t>
    </dgm:pt>
    <dgm:pt modelId="{156AA1F1-BCFB-47F4-BB96-09E7F82A27E7}" type="sibTrans" cxnId="{6A22F5F5-1766-4CAB-96B9-F0893B744469}">
      <dgm:prSet/>
      <dgm:spPr/>
      <dgm:t>
        <a:bodyPr/>
        <a:lstStyle/>
        <a:p>
          <a:endParaRPr lang="en-US"/>
        </a:p>
      </dgm:t>
    </dgm:pt>
    <dgm:pt modelId="{C8404DB7-47EE-400F-A774-F2BAC9202B30}">
      <dgm:prSet/>
      <dgm:spPr/>
      <dgm:t>
        <a:bodyPr/>
        <a:lstStyle/>
        <a:p>
          <a:r>
            <a:rPr lang="pt-BR"/>
            <a:t>regularidade fiscal da matriz da pessoa jurídica quanto aos tributos administrados pela RFB, às contribuições previdenciárias e á Dívida Ativa da União (CND ou CPD – EN)7;</a:t>
          </a:r>
          <a:endParaRPr lang="en-US"/>
        </a:p>
      </dgm:t>
    </dgm:pt>
    <dgm:pt modelId="{AEB9BECE-453A-4CDF-8068-5B6B0BD9F610}" type="parTrans" cxnId="{A2B819D8-66AA-4B75-B877-A32C133CB98B}">
      <dgm:prSet/>
      <dgm:spPr/>
      <dgm:t>
        <a:bodyPr/>
        <a:lstStyle/>
        <a:p>
          <a:endParaRPr lang="en-US"/>
        </a:p>
      </dgm:t>
    </dgm:pt>
    <dgm:pt modelId="{B5A91737-929D-4AC1-9C1B-285199833DF6}" type="sibTrans" cxnId="{A2B819D8-66AA-4B75-B877-A32C133CB98B}">
      <dgm:prSet/>
      <dgm:spPr/>
      <dgm:t>
        <a:bodyPr/>
        <a:lstStyle/>
        <a:p>
          <a:endParaRPr lang="en-US"/>
        </a:p>
      </dgm:t>
    </dgm:pt>
    <dgm:pt modelId="{C6E5D65D-627F-4F48-9A64-7DF9D537E3BA}">
      <dgm:prSet/>
      <dgm:spPr/>
      <dgm:t>
        <a:bodyPr/>
        <a:lstStyle/>
        <a:p>
          <a:r>
            <a:rPr lang="pt-BR"/>
            <a:t>regularidade do recolhimento ao FGTS;</a:t>
          </a:r>
          <a:endParaRPr lang="en-US"/>
        </a:p>
      </dgm:t>
    </dgm:pt>
    <dgm:pt modelId="{0C28568E-2777-4928-B1FA-E6638DEE4CD8}" type="parTrans" cxnId="{24ED87D1-0780-40D4-A9EB-B4861D31891C}">
      <dgm:prSet/>
      <dgm:spPr/>
      <dgm:t>
        <a:bodyPr/>
        <a:lstStyle/>
        <a:p>
          <a:endParaRPr lang="en-US"/>
        </a:p>
      </dgm:t>
    </dgm:pt>
    <dgm:pt modelId="{A97235BF-0F9F-4D90-B4A0-0B08EED35F60}" type="sibTrans" cxnId="{24ED87D1-0780-40D4-A9EB-B4861D31891C}">
      <dgm:prSet/>
      <dgm:spPr/>
      <dgm:t>
        <a:bodyPr/>
        <a:lstStyle/>
        <a:p>
          <a:endParaRPr lang="en-US"/>
        </a:p>
      </dgm:t>
    </dgm:pt>
    <dgm:pt modelId="{31F811CA-5AF9-43FD-B46C-F5F6232475FA}">
      <dgm:prSet/>
      <dgm:spPr/>
      <dgm:t>
        <a:bodyPr/>
        <a:lstStyle/>
        <a:p>
          <a:r>
            <a:rPr lang="pt-BR"/>
            <a:t>apresentação do formulário “Termo de Opção pelo Regime Especial de Tributação”, constante do Anexo Único da IN RFB n. 1.435/2013;</a:t>
          </a:r>
          <a:endParaRPr lang="en-US"/>
        </a:p>
      </dgm:t>
    </dgm:pt>
    <dgm:pt modelId="{777EE464-BE66-4E59-8242-386AC5D425D8}" type="parTrans" cxnId="{64665D95-0566-4277-B749-F9C0031034AE}">
      <dgm:prSet/>
      <dgm:spPr/>
      <dgm:t>
        <a:bodyPr/>
        <a:lstStyle/>
        <a:p>
          <a:endParaRPr lang="en-US"/>
        </a:p>
      </dgm:t>
    </dgm:pt>
    <dgm:pt modelId="{0BAC413E-DFF2-4311-A392-760DF86FBA7E}" type="sibTrans" cxnId="{64665D95-0566-4277-B749-F9C0031034AE}">
      <dgm:prSet/>
      <dgm:spPr/>
      <dgm:t>
        <a:bodyPr/>
        <a:lstStyle/>
        <a:p>
          <a:endParaRPr lang="en-US"/>
        </a:p>
      </dgm:t>
    </dgm:pt>
    <dgm:pt modelId="{5CA0D911-E0A0-49FC-9F53-0CFEC610A8D0}">
      <dgm:prSet/>
      <dgm:spPr/>
      <dgm:t>
        <a:bodyPr/>
        <a:lstStyle/>
        <a:p>
          <a:r>
            <a:rPr lang="pt-BR"/>
            <a:t>não estar inscrito no CADIN;</a:t>
          </a:r>
          <a:endParaRPr lang="en-US"/>
        </a:p>
      </dgm:t>
    </dgm:pt>
    <dgm:pt modelId="{08D4273C-CC77-45F1-BD13-977560DDFF01}" type="parTrans" cxnId="{E36959F8-153A-42F9-806B-663A62B081C5}">
      <dgm:prSet/>
      <dgm:spPr/>
      <dgm:t>
        <a:bodyPr/>
        <a:lstStyle/>
        <a:p>
          <a:endParaRPr lang="en-US"/>
        </a:p>
      </dgm:t>
    </dgm:pt>
    <dgm:pt modelId="{E90B2D43-21B5-4E53-B392-0F18DC8F31D7}" type="sibTrans" cxnId="{E36959F8-153A-42F9-806B-663A62B081C5}">
      <dgm:prSet/>
      <dgm:spPr/>
      <dgm:t>
        <a:bodyPr/>
        <a:lstStyle/>
        <a:p>
          <a:endParaRPr lang="en-US"/>
        </a:p>
      </dgm:t>
    </dgm:pt>
    <dgm:pt modelId="{85DB09CB-1D55-40DF-8BA1-3F078F5A8904}">
      <dgm:prSet/>
      <dgm:spPr/>
      <dgm:t>
        <a:bodyPr/>
        <a:lstStyle/>
        <a:p>
          <a:r>
            <a:rPr lang="pt-BR"/>
            <a:t>não ter sofrido sanções penais e administrativas derivadas de conduta e atividades lesivas ao meio ambiente;</a:t>
          </a:r>
          <a:endParaRPr lang="en-US"/>
        </a:p>
      </dgm:t>
    </dgm:pt>
    <dgm:pt modelId="{DFE1550A-52D9-4F41-88A6-F87A0CAFB7B3}" type="parTrans" cxnId="{D27B9DE1-B74B-4360-B2C5-499570BEE9B8}">
      <dgm:prSet/>
      <dgm:spPr/>
      <dgm:t>
        <a:bodyPr/>
        <a:lstStyle/>
        <a:p>
          <a:endParaRPr lang="en-US"/>
        </a:p>
      </dgm:t>
    </dgm:pt>
    <dgm:pt modelId="{6DD3BBD6-98C5-4C9C-8CA1-BE8BE7DFD0A6}" type="sibTrans" cxnId="{D27B9DE1-B74B-4360-B2C5-499570BEE9B8}">
      <dgm:prSet/>
      <dgm:spPr/>
      <dgm:t>
        <a:bodyPr/>
        <a:lstStyle/>
        <a:p>
          <a:endParaRPr lang="en-US"/>
        </a:p>
      </dgm:t>
    </dgm:pt>
    <dgm:pt modelId="{180480D6-9246-46AD-AF95-BBF46EACEF6F}">
      <dgm:prSet/>
      <dgm:spPr/>
      <dgm:t>
        <a:bodyPr/>
        <a:lstStyle/>
        <a:p>
          <a:r>
            <a:rPr lang="pt-BR"/>
            <a:t>Certidão negativa do Cadastro Nacional de Condenações Cíveis por Ato de Improbidade Administrativa e Inelegibilidade.</a:t>
          </a:r>
          <a:endParaRPr lang="en-US"/>
        </a:p>
      </dgm:t>
    </dgm:pt>
    <dgm:pt modelId="{D93FA6F1-7D6F-4232-99FE-5C5964EC4096}" type="parTrans" cxnId="{59A8E593-7D23-402A-9384-90AF5DF756ED}">
      <dgm:prSet/>
      <dgm:spPr/>
      <dgm:t>
        <a:bodyPr/>
        <a:lstStyle/>
        <a:p>
          <a:endParaRPr lang="en-US"/>
        </a:p>
      </dgm:t>
    </dgm:pt>
    <dgm:pt modelId="{00F3D504-41E3-4E0E-936F-C7C22337CBC4}" type="sibTrans" cxnId="{59A8E593-7D23-402A-9384-90AF5DF756ED}">
      <dgm:prSet/>
      <dgm:spPr/>
      <dgm:t>
        <a:bodyPr/>
        <a:lstStyle/>
        <a:p>
          <a:endParaRPr lang="en-US"/>
        </a:p>
      </dgm:t>
    </dgm:pt>
    <dgm:pt modelId="{0D3856A8-3B06-A84F-8292-31055BB1C082}" type="pres">
      <dgm:prSet presAssocID="{16F6075A-90D1-488B-8522-9221496114E8}" presName="diagram" presStyleCnt="0">
        <dgm:presLayoutVars>
          <dgm:dir/>
          <dgm:resizeHandles val="exact"/>
        </dgm:presLayoutVars>
      </dgm:prSet>
      <dgm:spPr/>
    </dgm:pt>
    <dgm:pt modelId="{41EC6FDD-D5B2-E24C-98C0-97DEF5C96FAE}" type="pres">
      <dgm:prSet presAssocID="{9D7A4C9B-C1DA-40A3-B975-AA5A37D86680}" presName="node" presStyleLbl="node1" presStyleIdx="0" presStyleCnt="9">
        <dgm:presLayoutVars>
          <dgm:bulletEnabled val="1"/>
        </dgm:presLayoutVars>
      </dgm:prSet>
      <dgm:spPr/>
    </dgm:pt>
    <dgm:pt modelId="{C922EAC8-AE04-7A43-BE32-C6AF26D6A72C}" type="pres">
      <dgm:prSet presAssocID="{5DE801A3-9083-444A-B437-B741009C3750}" presName="sibTrans" presStyleCnt="0"/>
      <dgm:spPr/>
    </dgm:pt>
    <dgm:pt modelId="{763E4E02-8F92-B046-AAA1-222D69313226}" type="pres">
      <dgm:prSet presAssocID="{2348B57C-E079-4410-86FC-B2ADBD20DF4D}" presName="node" presStyleLbl="node1" presStyleIdx="1" presStyleCnt="9">
        <dgm:presLayoutVars>
          <dgm:bulletEnabled val="1"/>
        </dgm:presLayoutVars>
      </dgm:prSet>
      <dgm:spPr/>
    </dgm:pt>
    <dgm:pt modelId="{220F9C59-B233-DF43-8D18-B535D7C6A298}" type="pres">
      <dgm:prSet presAssocID="{17EBB983-C9BC-433C-81BB-192B2E0CA520}" presName="sibTrans" presStyleCnt="0"/>
      <dgm:spPr/>
    </dgm:pt>
    <dgm:pt modelId="{61B1D52C-AD10-7B47-A3AC-E987D4F6C86A}" type="pres">
      <dgm:prSet presAssocID="{07A00B8F-D3BF-4B76-B033-826FE3F508AA}" presName="node" presStyleLbl="node1" presStyleIdx="2" presStyleCnt="9">
        <dgm:presLayoutVars>
          <dgm:bulletEnabled val="1"/>
        </dgm:presLayoutVars>
      </dgm:prSet>
      <dgm:spPr/>
    </dgm:pt>
    <dgm:pt modelId="{2A03DBCA-A2B5-CA4B-9957-0C7EA4832067}" type="pres">
      <dgm:prSet presAssocID="{156AA1F1-BCFB-47F4-BB96-09E7F82A27E7}" presName="sibTrans" presStyleCnt="0"/>
      <dgm:spPr/>
    </dgm:pt>
    <dgm:pt modelId="{DE106451-FDCF-654D-9A88-5900665EC101}" type="pres">
      <dgm:prSet presAssocID="{C8404DB7-47EE-400F-A774-F2BAC9202B30}" presName="node" presStyleLbl="node1" presStyleIdx="3" presStyleCnt="9">
        <dgm:presLayoutVars>
          <dgm:bulletEnabled val="1"/>
        </dgm:presLayoutVars>
      </dgm:prSet>
      <dgm:spPr/>
    </dgm:pt>
    <dgm:pt modelId="{9A8F6963-4F0F-C24A-84F2-85DD901BDE49}" type="pres">
      <dgm:prSet presAssocID="{B5A91737-929D-4AC1-9C1B-285199833DF6}" presName="sibTrans" presStyleCnt="0"/>
      <dgm:spPr/>
    </dgm:pt>
    <dgm:pt modelId="{81E27FD7-A2F8-624C-8B79-BB9E48B2620C}" type="pres">
      <dgm:prSet presAssocID="{C6E5D65D-627F-4F48-9A64-7DF9D537E3BA}" presName="node" presStyleLbl="node1" presStyleIdx="4" presStyleCnt="9">
        <dgm:presLayoutVars>
          <dgm:bulletEnabled val="1"/>
        </dgm:presLayoutVars>
      </dgm:prSet>
      <dgm:spPr/>
    </dgm:pt>
    <dgm:pt modelId="{281CEAA4-8BD0-7F4B-ADC6-AE75814F633E}" type="pres">
      <dgm:prSet presAssocID="{A97235BF-0F9F-4D90-B4A0-0B08EED35F60}" presName="sibTrans" presStyleCnt="0"/>
      <dgm:spPr/>
    </dgm:pt>
    <dgm:pt modelId="{4D3F080B-4EF6-6648-AD98-DE9ECB76AC0A}" type="pres">
      <dgm:prSet presAssocID="{31F811CA-5AF9-43FD-B46C-F5F6232475FA}" presName="node" presStyleLbl="node1" presStyleIdx="5" presStyleCnt="9">
        <dgm:presLayoutVars>
          <dgm:bulletEnabled val="1"/>
        </dgm:presLayoutVars>
      </dgm:prSet>
      <dgm:spPr/>
    </dgm:pt>
    <dgm:pt modelId="{5F2E204F-AF22-2D4A-A9F6-E014E54501CB}" type="pres">
      <dgm:prSet presAssocID="{0BAC413E-DFF2-4311-A392-760DF86FBA7E}" presName="sibTrans" presStyleCnt="0"/>
      <dgm:spPr/>
    </dgm:pt>
    <dgm:pt modelId="{70BF0191-8AE4-D546-ABEF-E4569885F991}" type="pres">
      <dgm:prSet presAssocID="{5CA0D911-E0A0-49FC-9F53-0CFEC610A8D0}" presName="node" presStyleLbl="node1" presStyleIdx="6" presStyleCnt="9">
        <dgm:presLayoutVars>
          <dgm:bulletEnabled val="1"/>
        </dgm:presLayoutVars>
      </dgm:prSet>
      <dgm:spPr/>
    </dgm:pt>
    <dgm:pt modelId="{6823648D-C9CE-A94B-B931-74DD305E8BAD}" type="pres">
      <dgm:prSet presAssocID="{E90B2D43-21B5-4E53-B392-0F18DC8F31D7}" presName="sibTrans" presStyleCnt="0"/>
      <dgm:spPr/>
    </dgm:pt>
    <dgm:pt modelId="{AF04B899-B0F3-BC46-870C-682E706CD033}" type="pres">
      <dgm:prSet presAssocID="{85DB09CB-1D55-40DF-8BA1-3F078F5A8904}" presName="node" presStyleLbl="node1" presStyleIdx="7" presStyleCnt="9">
        <dgm:presLayoutVars>
          <dgm:bulletEnabled val="1"/>
        </dgm:presLayoutVars>
      </dgm:prSet>
      <dgm:spPr/>
    </dgm:pt>
    <dgm:pt modelId="{920D9A38-C75C-4C42-8EBE-937571241C57}" type="pres">
      <dgm:prSet presAssocID="{6DD3BBD6-98C5-4C9C-8CA1-BE8BE7DFD0A6}" presName="sibTrans" presStyleCnt="0"/>
      <dgm:spPr/>
    </dgm:pt>
    <dgm:pt modelId="{59C21597-04F6-AD42-BE57-87285015C8DB}" type="pres">
      <dgm:prSet presAssocID="{180480D6-9246-46AD-AF95-BBF46EACEF6F}" presName="node" presStyleLbl="node1" presStyleIdx="8" presStyleCnt="9">
        <dgm:presLayoutVars>
          <dgm:bulletEnabled val="1"/>
        </dgm:presLayoutVars>
      </dgm:prSet>
      <dgm:spPr/>
    </dgm:pt>
  </dgm:ptLst>
  <dgm:cxnLst>
    <dgm:cxn modelId="{9F8AC510-6CF3-4905-A5F0-9692E72AEDDB}" srcId="{16F6075A-90D1-488B-8522-9221496114E8}" destId="{2348B57C-E079-4410-86FC-B2ADBD20DF4D}" srcOrd="1" destOrd="0" parTransId="{6AC03046-F0D7-46B1-A3F6-D832FEA6B2A7}" sibTransId="{17EBB983-C9BC-433C-81BB-192B2E0CA520}"/>
    <dgm:cxn modelId="{93FDC12A-2569-7B49-A75D-5AA572E258C7}" type="presOf" srcId="{07A00B8F-D3BF-4B76-B033-826FE3F508AA}" destId="{61B1D52C-AD10-7B47-A3AC-E987D4F6C86A}" srcOrd="0" destOrd="0" presId="urn:microsoft.com/office/officeart/2005/8/layout/default"/>
    <dgm:cxn modelId="{4C0FFE38-04CB-F347-BA9F-C95C66F52C55}" type="presOf" srcId="{9D7A4C9B-C1DA-40A3-B975-AA5A37D86680}" destId="{41EC6FDD-D5B2-E24C-98C0-97DEF5C96FAE}" srcOrd="0" destOrd="0" presId="urn:microsoft.com/office/officeart/2005/8/layout/default"/>
    <dgm:cxn modelId="{4FC6BB61-0921-B34C-89F7-DFCCDC33CF40}" type="presOf" srcId="{85DB09CB-1D55-40DF-8BA1-3F078F5A8904}" destId="{AF04B899-B0F3-BC46-870C-682E706CD033}" srcOrd="0" destOrd="0" presId="urn:microsoft.com/office/officeart/2005/8/layout/default"/>
    <dgm:cxn modelId="{9107846A-4D70-AA43-9CA0-B638D267A93D}" type="presOf" srcId="{C8404DB7-47EE-400F-A774-F2BAC9202B30}" destId="{DE106451-FDCF-654D-9A88-5900665EC101}" srcOrd="0" destOrd="0" presId="urn:microsoft.com/office/officeart/2005/8/layout/default"/>
    <dgm:cxn modelId="{2266D679-B942-44CA-BC6F-E5ABE18617AF}" srcId="{16F6075A-90D1-488B-8522-9221496114E8}" destId="{9D7A4C9B-C1DA-40A3-B975-AA5A37D86680}" srcOrd="0" destOrd="0" parTransId="{26BD68E3-C4BA-43C5-A70F-724915AC7C8B}" sibTransId="{5DE801A3-9083-444A-B437-B741009C3750}"/>
    <dgm:cxn modelId="{FA312885-3693-544E-9E55-C9EF33C4DA0C}" type="presOf" srcId="{16F6075A-90D1-488B-8522-9221496114E8}" destId="{0D3856A8-3B06-A84F-8292-31055BB1C082}" srcOrd="0" destOrd="0" presId="urn:microsoft.com/office/officeart/2005/8/layout/default"/>
    <dgm:cxn modelId="{59A8E593-7D23-402A-9384-90AF5DF756ED}" srcId="{16F6075A-90D1-488B-8522-9221496114E8}" destId="{180480D6-9246-46AD-AF95-BBF46EACEF6F}" srcOrd="8" destOrd="0" parTransId="{D93FA6F1-7D6F-4232-99FE-5C5964EC4096}" sibTransId="{00F3D504-41E3-4E0E-936F-C7C22337CBC4}"/>
    <dgm:cxn modelId="{64665D95-0566-4277-B749-F9C0031034AE}" srcId="{16F6075A-90D1-488B-8522-9221496114E8}" destId="{31F811CA-5AF9-43FD-B46C-F5F6232475FA}" srcOrd="5" destOrd="0" parTransId="{777EE464-BE66-4E59-8242-386AC5D425D8}" sibTransId="{0BAC413E-DFF2-4311-A392-760DF86FBA7E}"/>
    <dgm:cxn modelId="{133465AA-FFA0-2947-98E0-9309895C37E8}" type="presOf" srcId="{31F811CA-5AF9-43FD-B46C-F5F6232475FA}" destId="{4D3F080B-4EF6-6648-AD98-DE9ECB76AC0A}" srcOrd="0" destOrd="0" presId="urn:microsoft.com/office/officeart/2005/8/layout/default"/>
    <dgm:cxn modelId="{6D5D96AD-9DBF-EC4C-A9F8-2A6A67761121}" type="presOf" srcId="{180480D6-9246-46AD-AF95-BBF46EACEF6F}" destId="{59C21597-04F6-AD42-BE57-87285015C8DB}" srcOrd="0" destOrd="0" presId="urn:microsoft.com/office/officeart/2005/8/layout/default"/>
    <dgm:cxn modelId="{6E0EE9BD-D9A5-8740-AC17-B9595F0F69E4}" type="presOf" srcId="{C6E5D65D-627F-4F48-9A64-7DF9D537E3BA}" destId="{81E27FD7-A2F8-624C-8B79-BB9E48B2620C}" srcOrd="0" destOrd="0" presId="urn:microsoft.com/office/officeart/2005/8/layout/default"/>
    <dgm:cxn modelId="{58D91CCA-C92D-8A4F-AA1A-F68F1085AF3F}" type="presOf" srcId="{5CA0D911-E0A0-49FC-9F53-0CFEC610A8D0}" destId="{70BF0191-8AE4-D546-ABEF-E4569885F991}" srcOrd="0" destOrd="0" presId="urn:microsoft.com/office/officeart/2005/8/layout/default"/>
    <dgm:cxn modelId="{24ED87D1-0780-40D4-A9EB-B4861D31891C}" srcId="{16F6075A-90D1-488B-8522-9221496114E8}" destId="{C6E5D65D-627F-4F48-9A64-7DF9D537E3BA}" srcOrd="4" destOrd="0" parTransId="{0C28568E-2777-4928-B1FA-E6638DEE4CD8}" sibTransId="{A97235BF-0F9F-4D90-B4A0-0B08EED35F60}"/>
    <dgm:cxn modelId="{A2B819D8-66AA-4B75-B877-A32C133CB98B}" srcId="{16F6075A-90D1-488B-8522-9221496114E8}" destId="{C8404DB7-47EE-400F-A774-F2BAC9202B30}" srcOrd="3" destOrd="0" parTransId="{AEB9BECE-453A-4CDF-8068-5B6B0BD9F610}" sibTransId="{B5A91737-929D-4AC1-9C1B-285199833DF6}"/>
    <dgm:cxn modelId="{D27B9DE1-B74B-4360-B2C5-499570BEE9B8}" srcId="{16F6075A-90D1-488B-8522-9221496114E8}" destId="{85DB09CB-1D55-40DF-8BA1-3F078F5A8904}" srcOrd="7" destOrd="0" parTransId="{DFE1550A-52D9-4F41-88A6-F87A0CAFB7B3}" sibTransId="{6DD3BBD6-98C5-4C9C-8CA1-BE8BE7DFD0A6}"/>
    <dgm:cxn modelId="{4A0A9DEA-854A-E046-9A3C-251DC779A741}" type="presOf" srcId="{2348B57C-E079-4410-86FC-B2ADBD20DF4D}" destId="{763E4E02-8F92-B046-AAA1-222D69313226}" srcOrd="0" destOrd="0" presId="urn:microsoft.com/office/officeart/2005/8/layout/default"/>
    <dgm:cxn modelId="{6A22F5F5-1766-4CAB-96B9-F0893B744469}" srcId="{16F6075A-90D1-488B-8522-9221496114E8}" destId="{07A00B8F-D3BF-4B76-B033-826FE3F508AA}" srcOrd="2" destOrd="0" parTransId="{4D3F6C8E-104D-4BC4-905A-0370DF31CDDC}" sibTransId="{156AA1F1-BCFB-47F4-BB96-09E7F82A27E7}"/>
    <dgm:cxn modelId="{E36959F8-153A-42F9-806B-663A62B081C5}" srcId="{16F6075A-90D1-488B-8522-9221496114E8}" destId="{5CA0D911-E0A0-49FC-9F53-0CFEC610A8D0}" srcOrd="6" destOrd="0" parTransId="{08D4273C-CC77-45F1-BD13-977560DDFF01}" sibTransId="{E90B2D43-21B5-4E53-B392-0F18DC8F31D7}"/>
    <dgm:cxn modelId="{E4A78B44-EB5D-0B42-9514-17DF004A08B5}" type="presParOf" srcId="{0D3856A8-3B06-A84F-8292-31055BB1C082}" destId="{41EC6FDD-D5B2-E24C-98C0-97DEF5C96FAE}" srcOrd="0" destOrd="0" presId="urn:microsoft.com/office/officeart/2005/8/layout/default"/>
    <dgm:cxn modelId="{A5C502C1-E1C6-2E48-A1F8-8B5D0F5C3FED}" type="presParOf" srcId="{0D3856A8-3B06-A84F-8292-31055BB1C082}" destId="{C922EAC8-AE04-7A43-BE32-C6AF26D6A72C}" srcOrd="1" destOrd="0" presId="urn:microsoft.com/office/officeart/2005/8/layout/default"/>
    <dgm:cxn modelId="{F4C59E1B-138B-CA4A-9ED1-80D72F528AAA}" type="presParOf" srcId="{0D3856A8-3B06-A84F-8292-31055BB1C082}" destId="{763E4E02-8F92-B046-AAA1-222D69313226}" srcOrd="2" destOrd="0" presId="urn:microsoft.com/office/officeart/2005/8/layout/default"/>
    <dgm:cxn modelId="{5ED9A936-19F7-0542-9C95-1A35EF728C1A}" type="presParOf" srcId="{0D3856A8-3B06-A84F-8292-31055BB1C082}" destId="{220F9C59-B233-DF43-8D18-B535D7C6A298}" srcOrd="3" destOrd="0" presId="urn:microsoft.com/office/officeart/2005/8/layout/default"/>
    <dgm:cxn modelId="{B14488D1-BE0C-A74F-AC37-8C6D74E72DE0}" type="presParOf" srcId="{0D3856A8-3B06-A84F-8292-31055BB1C082}" destId="{61B1D52C-AD10-7B47-A3AC-E987D4F6C86A}" srcOrd="4" destOrd="0" presId="urn:microsoft.com/office/officeart/2005/8/layout/default"/>
    <dgm:cxn modelId="{2E57ACDE-A96E-B641-99DF-002F7B25137B}" type="presParOf" srcId="{0D3856A8-3B06-A84F-8292-31055BB1C082}" destId="{2A03DBCA-A2B5-CA4B-9957-0C7EA4832067}" srcOrd="5" destOrd="0" presId="urn:microsoft.com/office/officeart/2005/8/layout/default"/>
    <dgm:cxn modelId="{48A349BA-8BE0-3C45-84CB-4071CD4B349E}" type="presParOf" srcId="{0D3856A8-3B06-A84F-8292-31055BB1C082}" destId="{DE106451-FDCF-654D-9A88-5900665EC101}" srcOrd="6" destOrd="0" presId="urn:microsoft.com/office/officeart/2005/8/layout/default"/>
    <dgm:cxn modelId="{06F92354-A940-654E-8801-48EBE1D1CF0C}" type="presParOf" srcId="{0D3856A8-3B06-A84F-8292-31055BB1C082}" destId="{9A8F6963-4F0F-C24A-84F2-85DD901BDE49}" srcOrd="7" destOrd="0" presId="urn:microsoft.com/office/officeart/2005/8/layout/default"/>
    <dgm:cxn modelId="{AB2D1920-8EF6-7846-9227-D6B70C26D579}" type="presParOf" srcId="{0D3856A8-3B06-A84F-8292-31055BB1C082}" destId="{81E27FD7-A2F8-624C-8B79-BB9E48B2620C}" srcOrd="8" destOrd="0" presId="urn:microsoft.com/office/officeart/2005/8/layout/default"/>
    <dgm:cxn modelId="{7B386582-6A6E-544F-8F5F-450ED3CDC84A}" type="presParOf" srcId="{0D3856A8-3B06-A84F-8292-31055BB1C082}" destId="{281CEAA4-8BD0-7F4B-ADC6-AE75814F633E}" srcOrd="9" destOrd="0" presId="urn:microsoft.com/office/officeart/2005/8/layout/default"/>
    <dgm:cxn modelId="{ECC69CAA-401F-5549-AFB2-8F34516AE93F}" type="presParOf" srcId="{0D3856A8-3B06-A84F-8292-31055BB1C082}" destId="{4D3F080B-4EF6-6648-AD98-DE9ECB76AC0A}" srcOrd="10" destOrd="0" presId="urn:microsoft.com/office/officeart/2005/8/layout/default"/>
    <dgm:cxn modelId="{88A8C671-1DB5-844D-83E1-5C5DBC264719}" type="presParOf" srcId="{0D3856A8-3B06-A84F-8292-31055BB1C082}" destId="{5F2E204F-AF22-2D4A-A9F6-E014E54501CB}" srcOrd="11" destOrd="0" presId="urn:microsoft.com/office/officeart/2005/8/layout/default"/>
    <dgm:cxn modelId="{1E120CFB-676A-8645-9AC8-EC77FB54DD80}" type="presParOf" srcId="{0D3856A8-3B06-A84F-8292-31055BB1C082}" destId="{70BF0191-8AE4-D546-ABEF-E4569885F991}" srcOrd="12" destOrd="0" presId="urn:microsoft.com/office/officeart/2005/8/layout/default"/>
    <dgm:cxn modelId="{30F1663F-67D1-8D45-A133-2B811CC0E09F}" type="presParOf" srcId="{0D3856A8-3B06-A84F-8292-31055BB1C082}" destId="{6823648D-C9CE-A94B-B931-74DD305E8BAD}" srcOrd="13" destOrd="0" presId="urn:microsoft.com/office/officeart/2005/8/layout/default"/>
    <dgm:cxn modelId="{12F3CE88-2E05-A541-88AF-A5A4DDE90B5C}" type="presParOf" srcId="{0D3856A8-3B06-A84F-8292-31055BB1C082}" destId="{AF04B899-B0F3-BC46-870C-682E706CD033}" srcOrd="14" destOrd="0" presId="urn:microsoft.com/office/officeart/2005/8/layout/default"/>
    <dgm:cxn modelId="{1B3B7408-4C7E-B24A-9150-C88A8EC9138E}" type="presParOf" srcId="{0D3856A8-3B06-A84F-8292-31055BB1C082}" destId="{920D9A38-C75C-4C42-8EBE-937571241C57}" srcOrd="15" destOrd="0" presId="urn:microsoft.com/office/officeart/2005/8/layout/default"/>
    <dgm:cxn modelId="{04093F33-C71A-9546-AE18-42F047172D44}" type="presParOf" srcId="{0D3856A8-3B06-A84F-8292-31055BB1C082}" destId="{59C21597-04F6-AD42-BE57-87285015C8D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4F83EFD-E71C-411F-B331-302F20669756}" type="doc">
      <dgm:prSet loTypeId="urn:microsoft.com/office/officeart/2005/8/layout/process4" loCatId="process" qsTypeId="urn:microsoft.com/office/officeart/2005/8/quickstyle/simple1#30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C953292B-F35C-4B19-9F06-08246531D3FF}">
      <dgm:prSet/>
      <dgm:spPr/>
      <dgm:t>
        <a:bodyPr/>
        <a:lstStyle/>
        <a:p>
          <a:r>
            <a:rPr lang="pt-BR" b="1" i="0"/>
            <a:t>Importante: Transferência de Dinheiro em Caixa no RET/PA</a:t>
          </a:r>
          <a:endParaRPr lang="en-US"/>
        </a:p>
      </dgm:t>
    </dgm:pt>
    <dgm:pt modelId="{8F8EED08-5129-417A-87D3-EE63D9E4132D}" type="parTrans" cxnId="{92DFFE23-0C29-4C70-AEB7-C366E5BE2CDA}">
      <dgm:prSet/>
      <dgm:spPr/>
      <dgm:t>
        <a:bodyPr/>
        <a:lstStyle/>
        <a:p>
          <a:endParaRPr lang="en-US"/>
        </a:p>
      </dgm:t>
    </dgm:pt>
    <dgm:pt modelId="{BBC7CCA8-A2EA-493B-88C5-EE9392E170E4}" type="sibTrans" cxnId="{92DFFE23-0C29-4C70-AEB7-C366E5BE2CDA}">
      <dgm:prSet/>
      <dgm:spPr/>
      <dgm:t>
        <a:bodyPr/>
        <a:lstStyle/>
        <a:p>
          <a:endParaRPr lang="en-US"/>
        </a:p>
      </dgm:t>
    </dgm:pt>
    <dgm:pt modelId="{D6C39DCE-67FF-4868-9554-24D4E35E54E3}">
      <dgm:prSet/>
      <dgm:spPr/>
      <dgm:t>
        <a:bodyPr/>
        <a:lstStyle/>
        <a:p>
          <a:r>
            <a:rPr lang="pt-BR" b="0" i="0"/>
            <a:t>No regime de tributação especial RET/PA, é fundamental entender que o dinheiro em caixa de uma empresa não pode ser transferido para outra empresa, mesmo que pertença ao mesmo grupo econômico. Essa restrição visa garantir a transparência e a correta apuração dos tributos de cada empresa individualmente.</a:t>
          </a:r>
          <a:endParaRPr lang="en-US"/>
        </a:p>
      </dgm:t>
    </dgm:pt>
    <dgm:pt modelId="{C96461BE-C241-458C-8194-8ACA13DFEBB4}" type="parTrans" cxnId="{CCC17DBB-AF3C-4C9E-8DFE-BD5D33ACFAFF}">
      <dgm:prSet/>
      <dgm:spPr/>
      <dgm:t>
        <a:bodyPr/>
        <a:lstStyle/>
        <a:p>
          <a:endParaRPr lang="en-US"/>
        </a:p>
      </dgm:t>
    </dgm:pt>
    <dgm:pt modelId="{4CDC953C-5857-483C-AB99-9D8BA6C8717B}" type="sibTrans" cxnId="{CCC17DBB-AF3C-4C9E-8DFE-BD5D33ACFAFF}">
      <dgm:prSet/>
      <dgm:spPr/>
      <dgm:t>
        <a:bodyPr/>
        <a:lstStyle/>
        <a:p>
          <a:endParaRPr lang="en-US"/>
        </a:p>
      </dgm:t>
    </dgm:pt>
    <dgm:pt modelId="{6B4357C1-7AF9-40D2-8EB7-430B5F8C244B}">
      <dgm:prSet/>
      <dgm:spPr/>
      <dgm:t>
        <a:bodyPr/>
        <a:lstStyle/>
        <a:p>
          <a:r>
            <a:rPr lang="pt-BR" b="0" i="0"/>
            <a:t>A prática de transferir valores entre empresas pode gerar inconsistências fiscais e complicações legais. Portanto, cada empresa deve manter seu próprio controle financeiro e respeitar as normas estabelecidas pelo regime RET/PA.</a:t>
          </a:r>
          <a:endParaRPr lang="en-US"/>
        </a:p>
      </dgm:t>
    </dgm:pt>
    <dgm:pt modelId="{72771C09-B199-41B6-8B2B-E27370F3F90F}" type="parTrans" cxnId="{38D36EE6-F0B9-4736-8045-6CCF6DD34B43}">
      <dgm:prSet/>
      <dgm:spPr/>
      <dgm:t>
        <a:bodyPr/>
        <a:lstStyle/>
        <a:p>
          <a:endParaRPr lang="en-US"/>
        </a:p>
      </dgm:t>
    </dgm:pt>
    <dgm:pt modelId="{6C5C5707-5CF4-415C-9A17-0B424F3A42A7}" type="sibTrans" cxnId="{38D36EE6-F0B9-4736-8045-6CCF6DD34B43}">
      <dgm:prSet/>
      <dgm:spPr/>
      <dgm:t>
        <a:bodyPr/>
        <a:lstStyle/>
        <a:p>
          <a:endParaRPr lang="en-US"/>
        </a:p>
      </dgm:t>
    </dgm:pt>
    <dgm:pt modelId="{A3D530DC-8DEB-6D48-997B-D1E96E698F45}" type="pres">
      <dgm:prSet presAssocID="{84F83EFD-E71C-411F-B331-302F20669756}" presName="Name0" presStyleCnt="0">
        <dgm:presLayoutVars>
          <dgm:dir/>
          <dgm:animLvl val="lvl"/>
          <dgm:resizeHandles val="exact"/>
        </dgm:presLayoutVars>
      </dgm:prSet>
      <dgm:spPr/>
    </dgm:pt>
    <dgm:pt modelId="{0ABAA357-812B-3549-9F63-F76C909177EC}" type="pres">
      <dgm:prSet presAssocID="{6B4357C1-7AF9-40D2-8EB7-430B5F8C244B}" presName="boxAndChildren" presStyleCnt="0"/>
      <dgm:spPr/>
    </dgm:pt>
    <dgm:pt modelId="{02144EB2-1A0D-9A49-81A1-A7C356326147}" type="pres">
      <dgm:prSet presAssocID="{6B4357C1-7AF9-40D2-8EB7-430B5F8C244B}" presName="parentTextBox" presStyleLbl="node1" presStyleIdx="0" presStyleCnt="3"/>
      <dgm:spPr/>
    </dgm:pt>
    <dgm:pt modelId="{3EFB9CF2-20C5-034C-A8AB-D3324AC164EC}" type="pres">
      <dgm:prSet presAssocID="{4CDC953C-5857-483C-AB99-9D8BA6C8717B}" presName="sp" presStyleCnt="0"/>
      <dgm:spPr/>
    </dgm:pt>
    <dgm:pt modelId="{645E4989-01D5-8F4B-9DBE-CADA9CAC0E07}" type="pres">
      <dgm:prSet presAssocID="{D6C39DCE-67FF-4868-9554-24D4E35E54E3}" presName="arrowAndChildren" presStyleCnt="0"/>
      <dgm:spPr/>
    </dgm:pt>
    <dgm:pt modelId="{A4EF3E28-9025-D445-A846-1A00DE3FF436}" type="pres">
      <dgm:prSet presAssocID="{D6C39DCE-67FF-4868-9554-24D4E35E54E3}" presName="parentTextArrow" presStyleLbl="node1" presStyleIdx="1" presStyleCnt="3"/>
      <dgm:spPr/>
    </dgm:pt>
    <dgm:pt modelId="{FEF1CF45-3D2F-AF47-A62D-5666F19700E0}" type="pres">
      <dgm:prSet presAssocID="{BBC7CCA8-A2EA-493B-88C5-EE9392E170E4}" presName="sp" presStyleCnt="0"/>
      <dgm:spPr/>
    </dgm:pt>
    <dgm:pt modelId="{BD5D0E81-2C1D-5D43-8CE0-905A216E82D0}" type="pres">
      <dgm:prSet presAssocID="{C953292B-F35C-4B19-9F06-08246531D3FF}" presName="arrowAndChildren" presStyleCnt="0"/>
      <dgm:spPr/>
    </dgm:pt>
    <dgm:pt modelId="{F5892001-CB9E-BB42-8381-7337FB519F12}" type="pres">
      <dgm:prSet presAssocID="{C953292B-F35C-4B19-9F06-08246531D3FF}" presName="parentTextArrow" presStyleLbl="node1" presStyleIdx="2" presStyleCnt="3"/>
      <dgm:spPr/>
    </dgm:pt>
  </dgm:ptLst>
  <dgm:cxnLst>
    <dgm:cxn modelId="{CD381B16-A259-5046-B0FD-38042E4E6343}" type="presOf" srcId="{C953292B-F35C-4B19-9F06-08246531D3FF}" destId="{F5892001-CB9E-BB42-8381-7337FB519F12}" srcOrd="0" destOrd="0" presId="urn:microsoft.com/office/officeart/2005/8/layout/process4"/>
    <dgm:cxn modelId="{92DFFE23-0C29-4C70-AEB7-C366E5BE2CDA}" srcId="{84F83EFD-E71C-411F-B331-302F20669756}" destId="{C953292B-F35C-4B19-9F06-08246531D3FF}" srcOrd="0" destOrd="0" parTransId="{8F8EED08-5129-417A-87D3-EE63D9E4132D}" sibTransId="{BBC7CCA8-A2EA-493B-88C5-EE9392E170E4}"/>
    <dgm:cxn modelId="{579F0231-CA45-A14A-BC9D-1523637DE3A9}" type="presOf" srcId="{84F83EFD-E71C-411F-B331-302F20669756}" destId="{A3D530DC-8DEB-6D48-997B-D1E96E698F45}" srcOrd="0" destOrd="0" presId="urn:microsoft.com/office/officeart/2005/8/layout/process4"/>
    <dgm:cxn modelId="{37CB76A1-4E23-804B-B0D1-5D6DF1FC8FFB}" type="presOf" srcId="{D6C39DCE-67FF-4868-9554-24D4E35E54E3}" destId="{A4EF3E28-9025-D445-A846-1A00DE3FF436}" srcOrd="0" destOrd="0" presId="urn:microsoft.com/office/officeart/2005/8/layout/process4"/>
    <dgm:cxn modelId="{CCC17DBB-AF3C-4C9E-8DFE-BD5D33ACFAFF}" srcId="{84F83EFD-E71C-411F-B331-302F20669756}" destId="{D6C39DCE-67FF-4868-9554-24D4E35E54E3}" srcOrd="1" destOrd="0" parTransId="{C96461BE-C241-458C-8194-8ACA13DFEBB4}" sibTransId="{4CDC953C-5857-483C-AB99-9D8BA6C8717B}"/>
    <dgm:cxn modelId="{96E5A1C9-7F91-3341-84C8-3BD632D0A532}" type="presOf" srcId="{6B4357C1-7AF9-40D2-8EB7-430B5F8C244B}" destId="{02144EB2-1A0D-9A49-81A1-A7C356326147}" srcOrd="0" destOrd="0" presId="urn:microsoft.com/office/officeart/2005/8/layout/process4"/>
    <dgm:cxn modelId="{38D36EE6-F0B9-4736-8045-6CCF6DD34B43}" srcId="{84F83EFD-E71C-411F-B331-302F20669756}" destId="{6B4357C1-7AF9-40D2-8EB7-430B5F8C244B}" srcOrd="2" destOrd="0" parTransId="{72771C09-B199-41B6-8B2B-E27370F3F90F}" sibTransId="{6C5C5707-5CF4-415C-9A17-0B424F3A42A7}"/>
    <dgm:cxn modelId="{AB00858E-6104-334D-B1FD-A139E235C3F0}" type="presParOf" srcId="{A3D530DC-8DEB-6D48-997B-D1E96E698F45}" destId="{0ABAA357-812B-3549-9F63-F76C909177EC}" srcOrd="0" destOrd="0" presId="urn:microsoft.com/office/officeart/2005/8/layout/process4"/>
    <dgm:cxn modelId="{1538A889-1674-B346-B857-E8E459AC2F2A}" type="presParOf" srcId="{0ABAA357-812B-3549-9F63-F76C909177EC}" destId="{02144EB2-1A0D-9A49-81A1-A7C356326147}" srcOrd="0" destOrd="0" presId="urn:microsoft.com/office/officeart/2005/8/layout/process4"/>
    <dgm:cxn modelId="{9B645A0D-8F7D-6D4A-97C5-1E973727CEF2}" type="presParOf" srcId="{A3D530DC-8DEB-6D48-997B-D1E96E698F45}" destId="{3EFB9CF2-20C5-034C-A8AB-D3324AC164EC}" srcOrd="1" destOrd="0" presId="urn:microsoft.com/office/officeart/2005/8/layout/process4"/>
    <dgm:cxn modelId="{085D517C-4098-BB4D-9BE8-AC2C2450A842}" type="presParOf" srcId="{A3D530DC-8DEB-6D48-997B-D1E96E698F45}" destId="{645E4989-01D5-8F4B-9DBE-CADA9CAC0E07}" srcOrd="2" destOrd="0" presId="urn:microsoft.com/office/officeart/2005/8/layout/process4"/>
    <dgm:cxn modelId="{AD38152A-F939-8942-8DF9-7831CDE4C3B6}" type="presParOf" srcId="{645E4989-01D5-8F4B-9DBE-CADA9CAC0E07}" destId="{A4EF3E28-9025-D445-A846-1A00DE3FF436}" srcOrd="0" destOrd="0" presId="urn:microsoft.com/office/officeart/2005/8/layout/process4"/>
    <dgm:cxn modelId="{1833A771-9D08-754F-A5AE-6567067BF34F}" type="presParOf" srcId="{A3D530DC-8DEB-6D48-997B-D1E96E698F45}" destId="{FEF1CF45-3D2F-AF47-A62D-5666F19700E0}" srcOrd="3" destOrd="0" presId="urn:microsoft.com/office/officeart/2005/8/layout/process4"/>
    <dgm:cxn modelId="{DDE2D7EA-0AE4-CC4C-91A9-8AA1FB39E219}" type="presParOf" srcId="{A3D530DC-8DEB-6D48-997B-D1E96E698F45}" destId="{BD5D0E81-2C1D-5D43-8CE0-905A216E82D0}" srcOrd="4" destOrd="0" presId="urn:microsoft.com/office/officeart/2005/8/layout/process4"/>
    <dgm:cxn modelId="{DA5C4BB2-09D9-CB41-AAA4-9C35292DFB7E}" type="presParOf" srcId="{BD5D0E81-2C1D-5D43-8CE0-905A216E82D0}" destId="{F5892001-CB9E-BB42-8381-7337FB519F1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CE4CF9A-BBF8-4EDA-ADBC-36B26E77760E}" type="doc">
      <dgm:prSet loTypeId="urn:microsoft.com/office/officeart/2018/2/layout/IconVerticalSolidList" loCatId="icon" qsTypeId="urn:microsoft.com/office/officeart/2005/8/quickstyle/simple1#53" qsCatId="simple" csTypeId="urn:microsoft.com/office/officeart/2005/8/colors/accent1_2#40" csCatId="accent1" phldr="1"/>
      <dgm:spPr/>
      <dgm:t>
        <a:bodyPr/>
        <a:lstStyle/>
        <a:p>
          <a:endParaRPr lang="en-US"/>
        </a:p>
      </dgm:t>
    </dgm:pt>
    <dgm:pt modelId="{6EA3D918-6474-4343-860B-B50BB2D0879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Reunião de sócios em que um é o “investidor”;</a:t>
          </a:r>
          <a:endParaRPr lang="en-US"/>
        </a:p>
      </dgm:t>
    </dgm:pt>
    <dgm:pt modelId="{40EB3357-56C6-436D-BFF2-D8C89D1F455A}" type="parTrans" cxnId="{82E79C29-30B0-4D77-9B34-38C32A3FA52D}">
      <dgm:prSet/>
      <dgm:spPr/>
      <dgm:t>
        <a:bodyPr/>
        <a:lstStyle/>
        <a:p>
          <a:endParaRPr lang="en-US"/>
        </a:p>
      </dgm:t>
    </dgm:pt>
    <dgm:pt modelId="{032CAC92-B707-4A57-8B6B-806957D50C5A}" type="sibTrans" cxnId="{82E79C29-30B0-4D77-9B34-38C32A3FA52D}">
      <dgm:prSet/>
      <dgm:spPr/>
      <dgm:t>
        <a:bodyPr/>
        <a:lstStyle/>
        <a:p>
          <a:endParaRPr lang="en-US"/>
        </a:p>
      </dgm:t>
    </dgm:pt>
    <dgm:pt modelId="{84C36F25-B27E-42FE-8035-DE555860CFB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Não possui personalidade jurídica (apenas CNPJ na RFB);</a:t>
          </a:r>
          <a:endParaRPr lang="en-US"/>
        </a:p>
      </dgm:t>
    </dgm:pt>
    <dgm:pt modelId="{5583449B-E43C-406C-921C-A05E9041D209}" type="parTrans" cxnId="{6E4CD96E-309E-4EB4-9124-B0A7054BF905}">
      <dgm:prSet/>
      <dgm:spPr/>
      <dgm:t>
        <a:bodyPr/>
        <a:lstStyle/>
        <a:p>
          <a:endParaRPr lang="en-US"/>
        </a:p>
      </dgm:t>
    </dgm:pt>
    <dgm:pt modelId="{9C63D103-C0C5-4A4F-A59F-40EA78593C47}" type="sibTrans" cxnId="{6E4CD96E-309E-4EB4-9124-B0A7054BF905}">
      <dgm:prSet/>
      <dgm:spPr/>
      <dgm:t>
        <a:bodyPr/>
        <a:lstStyle/>
        <a:p>
          <a:endParaRPr lang="en-US"/>
        </a:p>
      </dgm:t>
    </dgm:pt>
    <dgm:pt modelId="{46B79D0A-062D-412A-A3A0-1B4DCDF01E98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Base Legal nos arts. 991 a 996 do Código Civil;</a:t>
          </a:r>
          <a:endParaRPr lang="en-US"/>
        </a:p>
      </dgm:t>
    </dgm:pt>
    <dgm:pt modelId="{D844C425-01B2-43AC-AAEC-A1E08B4979FF}" type="parTrans" cxnId="{54A8CE9E-4843-4D23-B318-AA2ED3B009EF}">
      <dgm:prSet/>
      <dgm:spPr/>
      <dgm:t>
        <a:bodyPr/>
        <a:lstStyle/>
        <a:p>
          <a:endParaRPr lang="en-US"/>
        </a:p>
      </dgm:t>
    </dgm:pt>
    <dgm:pt modelId="{6721D595-CE72-4FAB-89A8-3EA57F04BDC0}" type="sibTrans" cxnId="{54A8CE9E-4843-4D23-B318-AA2ED3B009EF}">
      <dgm:prSet/>
      <dgm:spPr/>
      <dgm:t>
        <a:bodyPr/>
        <a:lstStyle/>
        <a:p>
          <a:endParaRPr lang="en-US"/>
        </a:p>
      </dgm:t>
    </dgm:pt>
    <dgm:pt modelId="{9D421935-D40B-493D-A316-D139B70C0078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Sociedade meramente contratual, quase “informal”;</a:t>
          </a:r>
          <a:endParaRPr lang="en-US"/>
        </a:p>
      </dgm:t>
    </dgm:pt>
    <dgm:pt modelId="{BD0121F0-26EA-4C22-A9D1-0698982F37C8}" type="parTrans" cxnId="{BA59E0D0-56FD-4E73-89A3-6A28E56CAFAF}">
      <dgm:prSet/>
      <dgm:spPr/>
      <dgm:t>
        <a:bodyPr/>
        <a:lstStyle/>
        <a:p>
          <a:endParaRPr lang="en-US"/>
        </a:p>
      </dgm:t>
    </dgm:pt>
    <dgm:pt modelId="{65A7DAD8-6757-4D60-B721-8863595260A8}" type="sibTrans" cxnId="{BA59E0D0-56FD-4E73-89A3-6A28E56CAFAF}">
      <dgm:prSet/>
      <dgm:spPr/>
      <dgm:t>
        <a:bodyPr/>
        <a:lstStyle/>
        <a:p>
          <a:endParaRPr lang="en-US"/>
        </a:p>
      </dgm:t>
    </dgm:pt>
    <dgm:pt modelId="{0F741E0D-752E-4EAF-8A7B-D5C9F40554F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Criada originalmente com Código Comercial de 1850;</a:t>
          </a:r>
          <a:endParaRPr lang="en-US"/>
        </a:p>
      </dgm:t>
    </dgm:pt>
    <dgm:pt modelId="{D8CD3D3C-01AA-4CC4-8E76-91A7816417DC}" type="parTrans" cxnId="{FCE23AA9-9F97-47B2-8221-1D3D44B76A1C}">
      <dgm:prSet/>
      <dgm:spPr/>
      <dgm:t>
        <a:bodyPr/>
        <a:lstStyle/>
        <a:p>
          <a:endParaRPr lang="en-US"/>
        </a:p>
      </dgm:t>
    </dgm:pt>
    <dgm:pt modelId="{F398B293-8FC3-4BDD-907E-3A26E1252901}" type="sibTrans" cxnId="{FCE23AA9-9F97-47B2-8221-1D3D44B76A1C}">
      <dgm:prSet/>
      <dgm:spPr/>
      <dgm:t>
        <a:bodyPr/>
        <a:lstStyle/>
        <a:p>
          <a:endParaRPr lang="en-US"/>
        </a:p>
      </dgm:t>
    </dgm:pt>
    <dgm:pt modelId="{C9E4767F-80FF-49D3-B0FF-A2FE5BC32400}" type="pres">
      <dgm:prSet presAssocID="{4CE4CF9A-BBF8-4EDA-ADBC-36B26E77760E}" presName="root" presStyleCnt="0">
        <dgm:presLayoutVars>
          <dgm:dir/>
          <dgm:resizeHandles val="exact"/>
        </dgm:presLayoutVars>
      </dgm:prSet>
      <dgm:spPr/>
    </dgm:pt>
    <dgm:pt modelId="{D21EF46A-25DC-4CC1-93DB-F3A3CA31DEF0}" type="pres">
      <dgm:prSet presAssocID="{6EA3D918-6474-4343-860B-B50BB2D0879B}" presName="compNode" presStyleCnt="0"/>
      <dgm:spPr/>
    </dgm:pt>
    <dgm:pt modelId="{367EE5A1-F887-49AA-A457-3AB9E774DA64}" type="pres">
      <dgm:prSet presAssocID="{6EA3D918-6474-4343-860B-B50BB2D0879B}" presName="bgRect" presStyleLbl="bgShp" presStyleIdx="0" presStyleCnt="5"/>
      <dgm:spPr/>
    </dgm:pt>
    <dgm:pt modelId="{DEFD495C-C86D-497A-9EDD-6AC08BC4A3B9}" type="pres">
      <dgm:prSet presAssocID="{6EA3D918-6474-4343-860B-B50BB2D0879B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4E822ADB-DF85-4FF2-8FAF-56B59DBB9A9F}" type="pres">
      <dgm:prSet presAssocID="{6EA3D918-6474-4343-860B-B50BB2D0879B}" presName="spaceRect" presStyleCnt="0"/>
      <dgm:spPr/>
    </dgm:pt>
    <dgm:pt modelId="{1F564205-237E-4428-970F-D357A42256CD}" type="pres">
      <dgm:prSet presAssocID="{6EA3D918-6474-4343-860B-B50BB2D0879B}" presName="parTx" presStyleLbl="revTx" presStyleIdx="0" presStyleCnt="5">
        <dgm:presLayoutVars>
          <dgm:chMax val="0"/>
          <dgm:chPref val="0"/>
        </dgm:presLayoutVars>
      </dgm:prSet>
      <dgm:spPr/>
    </dgm:pt>
    <dgm:pt modelId="{625AE49C-49D1-43F4-A128-01EC5B8690B5}" type="pres">
      <dgm:prSet presAssocID="{032CAC92-B707-4A57-8B6B-806957D50C5A}" presName="sibTrans" presStyleCnt="0"/>
      <dgm:spPr/>
    </dgm:pt>
    <dgm:pt modelId="{D33645CD-B2D7-4220-9923-A079A6540848}" type="pres">
      <dgm:prSet presAssocID="{84C36F25-B27E-42FE-8035-DE555860CFB5}" presName="compNode" presStyleCnt="0"/>
      <dgm:spPr/>
    </dgm:pt>
    <dgm:pt modelId="{97D063FB-494A-4A6B-9CA4-73105B31158C}" type="pres">
      <dgm:prSet presAssocID="{84C36F25-B27E-42FE-8035-DE555860CFB5}" presName="bgRect" presStyleLbl="bgShp" presStyleIdx="1" presStyleCnt="5"/>
      <dgm:spPr/>
    </dgm:pt>
    <dgm:pt modelId="{D1B02A8D-3FE7-4E9A-9276-A243C31F13BE}" type="pres">
      <dgm:prSet presAssocID="{84C36F25-B27E-42FE-8035-DE555860CFB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iz"/>
        </a:ext>
      </dgm:extLst>
    </dgm:pt>
    <dgm:pt modelId="{658EFFB4-6D6A-461C-9375-26A016CFBC01}" type="pres">
      <dgm:prSet presAssocID="{84C36F25-B27E-42FE-8035-DE555860CFB5}" presName="spaceRect" presStyleCnt="0"/>
      <dgm:spPr/>
    </dgm:pt>
    <dgm:pt modelId="{959AA998-348E-4D31-AFBE-15CC2F56916A}" type="pres">
      <dgm:prSet presAssocID="{84C36F25-B27E-42FE-8035-DE555860CFB5}" presName="parTx" presStyleLbl="revTx" presStyleIdx="1" presStyleCnt="5">
        <dgm:presLayoutVars>
          <dgm:chMax val="0"/>
          <dgm:chPref val="0"/>
        </dgm:presLayoutVars>
      </dgm:prSet>
      <dgm:spPr/>
    </dgm:pt>
    <dgm:pt modelId="{AF835135-4F69-400F-A510-F6AFB70F4EB9}" type="pres">
      <dgm:prSet presAssocID="{9C63D103-C0C5-4A4F-A59F-40EA78593C47}" presName="sibTrans" presStyleCnt="0"/>
      <dgm:spPr/>
    </dgm:pt>
    <dgm:pt modelId="{1E5DC2E2-1973-4699-96BC-129DAEFC1617}" type="pres">
      <dgm:prSet presAssocID="{46B79D0A-062D-412A-A3A0-1B4DCDF01E98}" presName="compNode" presStyleCnt="0"/>
      <dgm:spPr/>
    </dgm:pt>
    <dgm:pt modelId="{061A2800-3BE0-4D2F-A432-DD18BE76ED55}" type="pres">
      <dgm:prSet presAssocID="{46B79D0A-062D-412A-A3A0-1B4DCDF01E98}" presName="bgRect" presStyleLbl="bgShp" presStyleIdx="2" presStyleCnt="5"/>
      <dgm:spPr/>
    </dgm:pt>
    <dgm:pt modelId="{ECAD2EA5-BD0D-4D0C-BD0E-E202DB0C95C3}" type="pres">
      <dgm:prSet presAssocID="{46B79D0A-062D-412A-A3A0-1B4DCDF01E98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9130E889-CD84-4821-B522-34F6B9C4C374}" type="pres">
      <dgm:prSet presAssocID="{46B79D0A-062D-412A-A3A0-1B4DCDF01E98}" presName="spaceRect" presStyleCnt="0"/>
      <dgm:spPr/>
    </dgm:pt>
    <dgm:pt modelId="{8212A92A-644B-4F1F-AAE5-4CF1FE672EEE}" type="pres">
      <dgm:prSet presAssocID="{46B79D0A-062D-412A-A3A0-1B4DCDF01E98}" presName="parTx" presStyleLbl="revTx" presStyleIdx="2" presStyleCnt="5">
        <dgm:presLayoutVars>
          <dgm:chMax val="0"/>
          <dgm:chPref val="0"/>
        </dgm:presLayoutVars>
      </dgm:prSet>
      <dgm:spPr/>
    </dgm:pt>
    <dgm:pt modelId="{47657E84-14B3-4960-820B-3418A115B198}" type="pres">
      <dgm:prSet presAssocID="{6721D595-CE72-4FAB-89A8-3EA57F04BDC0}" presName="sibTrans" presStyleCnt="0"/>
      <dgm:spPr/>
    </dgm:pt>
    <dgm:pt modelId="{C8B9C68E-2B0A-45E7-A7C7-14121E0CABEA}" type="pres">
      <dgm:prSet presAssocID="{9D421935-D40B-493D-A316-D139B70C0078}" presName="compNode" presStyleCnt="0"/>
      <dgm:spPr/>
    </dgm:pt>
    <dgm:pt modelId="{6F745378-D17B-4353-A804-67931B10F94C}" type="pres">
      <dgm:prSet presAssocID="{9D421935-D40B-493D-A316-D139B70C0078}" presName="bgRect" presStyleLbl="bgShp" presStyleIdx="3" presStyleCnt="5"/>
      <dgm:spPr/>
    </dgm:pt>
    <dgm:pt modelId="{D3112BEC-D7A7-43D1-BA84-9EC6B353FB05}" type="pres">
      <dgm:prSet presAssocID="{9D421935-D40B-493D-A316-D139B70C0078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5474E0D7-3D08-4B2E-94D9-A028C7361186}" type="pres">
      <dgm:prSet presAssocID="{9D421935-D40B-493D-A316-D139B70C0078}" presName="spaceRect" presStyleCnt="0"/>
      <dgm:spPr/>
    </dgm:pt>
    <dgm:pt modelId="{29899749-0E9C-452C-B25F-2A2742BEB9AE}" type="pres">
      <dgm:prSet presAssocID="{9D421935-D40B-493D-A316-D139B70C0078}" presName="parTx" presStyleLbl="revTx" presStyleIdx="3" presStyleCnt="5">
        <dgm:presLayoutVars>
          <dgm:chMax val="0"/>
          <dgm:chPref val="0"/>
        </dgm:presLayoutVars>
      </dgm:prSet>
      <dgm:spPr/>
    </dgm:pt>
    <dgm:pt modelId="{18B2B8CF-BDB4-484E-9C40-CACA4EE684E7}" type="pres">
      <dgm:prSet presAssocID="{65A7DAD8-6757-4D60-B721-8863595260A8}" presName="sibTrans" presStyleCnt="0"/>
      <dgm:spPr/>
    </dgm:pt>
    <dgm:pt modelId="{D4CF0F35-0D54-4B88-BC5B-99E0AA8EB218}" type="pres">
      <dgm:prSet presAssocID="{0F741E0D-752E-4EAF-8A7B-D5C9F40554FF}" presName="compNode" presStyleCnt="0"/>
      <dgm:spPr/>
    </dgm:pt>
    <dgm:pt modelId="{0ABA6C19-8C40-4CED-B8A5-0190F00D38F4}" type="pres">
      <dgm:prSet presAssocID="{0F741E0D-752E-4EAF-8A7B-D5C9F40554FF}" presName="bgRect" presStyleLbl="bgShp" presStyleIdx="4" presStyleCnt="5"/>
      <dgm:spPr/>
    </dgm:pt>
    <dgm:pt modelId="{7534210F-3940-42EC-84C6-D6CD3919CACB}" type="pres">
      <dgm:prSet presAssocID="{0F741E0D-752E-4EAF-8A7B-D5C9F40554F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ódigo de Barras"/>
        </a:ext>
      </dgm:extLst>
    </dgm:pt>
    <dgm:pt modelId="{A5E04090-0A4E-400F-B171-637714345F68}" type="pres">
      <dgm:prSet presAssocID="{0F741E0D-752E-4EAF-8A7B-D5C9F40554FF}" presName="spaceRect" presStyleCnt="0"/>
      <dgm:spPr/>
    </dgm:pt>
    <dgm:pt modelId="{308A8EE4-E676-473D-B102-0B791BB248A3}" type="pres">
      <dgm:prSet presAssocID="{0F741E0D-752E-4EAF-8A7B-D5C9F40554F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2E79C29-30B0-4D77-9B34-38C32A3FA52D}" srcId="{4CE4CF9A-BBF8-4EDA-ADBC-36B26E77760E}" destId="{6EA3D918-6474-4343-860B-B50BB2D0879B}" srcOrd="0" destOrd="0" parTransId="{40EB3357-56C6-436D-BFF2-D8C89D1F455A}" sibTransId="{032CAC92-B707-4A57-8B6B-806957D50C5A}"/>
    <dgm:cxn modelId="{4E7B8551-AF6C-4529-8455-C7EF140A4081}" type="presOf" srcId="{4CE4CF9A-BBF8-4EDA-ADBC-36B26E77760E}" destId="{C9E4767F-80FF-49D3-B0FF-A2FE5BC32400}" srcOrd="0" destOrd="0" presId="urn:microsoft.com/office/officeart/2018/2/layout/IconVerticalSolidList"/>
    <dgm:cxn modelId="{22789A54-7709-4B48-8628-816D41E9070D}" type="presOf" srcId="{6EA3D918-6474-4343-860B-B50BB2D0879B}" destId="{1F564205-237E-4428-970F-D357A42256CD}" srcOrd="0" destOrd="0" presId="urn:microsoft.com/office/officeart/2018/2/layout/IconVerticalSolidList"/>
    <dgm:cxn modelId="{6E4CD96E-309E-4EB4-9124-B0A7054BF905}" srcId="{4CE4CF9A-BBF8-4EDA-ADBC-36B26E77760E}" destId="{84C36F25-B27E-42FE-8035-DE555860CFB5}" srcOrd="1" destOrd="0" parTransId="{5583449B-E43C-406C-921C-A05E9041D209}" sibTransId="{9C63D103-C0C5-4A4F-A59F-40EA78593C47}"/>
    <dgm:cxn modelId="{54A8CE9E-4843-4D23-B318-AA2ED3B009EF}" srcId="{4CE4CF9A-BBF8-4EDA-ADBC-36B26E77760E}" destId="{46B79D0A-062D-412A-A3A0-1B4DCDF01E98}" srcOrd="2" destOrd="0" parTransId="{D844C425-01B2-43AC-AAEC-A1E08B4979FF}" sibTransId="{6721D595-CE72-4FAB-89A8-3EA57F04BDC0}"/>
    <dgm:cxn modelId="{FCE23AA9-9F97-47B2-8221-1D3D44B76A1C}" srcId="{4CE4CF9A-BBF8-4EDA-ADBC-36B26E77760E}" destId="{0F741E0D-752E-4EAF-8A7B-D5C9F40554FF}" srcOrd="4" destOrd="0" parTransId="{D8CD3D3C-01AA-4CC4-8E76-91A7816417DC}" sibTransId="{F398B293-8FC3-4BDD-907E-3A26E1252901}"/>
    <dgm:cxn modelId="{3678EEAF-AF2C-4DAB-BB91-909824B5C3B2}" type="presOf" srcId="{9D421935-D40B-493D-A316-D139B70C0078}" destId="{29899749-0E9C-452C-B25F-2A2742BEB9AE}" srcOrd="0" destOrd="0" presId="urn:microsoft.com/office/officeart/2018/2/layout/IconVerticalSolidList"/>
    <dgm:cxn modelId="{C926C1B3-C765-4C5C-AD3B-41B304F9D940}" type="presOf" srcId="{84C36F25-B27E-42FE-8035-DE555860CFB5}" destId="{959AA998-348E-4D31-AFBE-15CC2F56916A}" srcOrd="0" destOrd="0" presId="urn:microsoft.com/office/officeart/2018/2/layout/IconVerticalSolidList"/>
    <dgm:cxn modelId="{3F694AC4-0921-4621-9AAD-0CB1E67F11E4}" type="presOf" srcId="{46B79D0A-062D-412A-A3A0-1B4DCDF01E98}" destId="{8212A92A-644B-4F1F-AAE5-4CF1FE672EEE}" srcOrd="0" destOrd="0" presId="urn:microsoft.com/office/officeart/2018/2/layout/IconVerticalSolidList"/>
    <dgm:cxn modelId="{BA59E0D0-56FD-4E73-89A3-6A28E56CAFAF}" srcId="{4CE4CF9A-BBF8-4EDA-ADBC-36B26E77760E}" destId="{9D421935-D40B-493D-A316-D139B70C0078}" srcOrd="3" destOrd="0" parTransId="{BD0121F0-26EA-4C22-A9D1-0698982F37C8}" sibTransId="{65A7DAD8-6757-4D60-B721-8863595260A8}"/>
    <dgm:cxn modelId="{FA0246E8-4908-49C1-9982-70751CDB4961}" type="presOf" srcId="{0F741E0D-752E-4EAF-8A7B-D5C9F40554FF}" destId="{308A8EE4-E676-473D-B102-0B791BB248A3}" srcOrd="0" destOrd="0" presId="urn:microsoft.com/office/officeart/2018/2/layout/IconVerticalSolidList"/>
    <dgm:cxn modelId="{49985D8F-8C48-4BF8-B51F-CF98ED33CAE8}" type="presParOf" srcId="{C9E4767F-80FF-49D3-B0FF-A2FE5BC32400}" destId="{D21EF46A-25DC-4CC1-93DB-F3A3CA31DEF0}" srcOrd="0" destOrd="0" presId="urn:microsoft.com/office/officeart/2018/2/layout/IconVerticalSolidList"/>
    <dgm:cxn modelId="{07E2FADD-B137-404E-9DFE-D8D8C912BDFE}" type="presParOf" srcId="{D21EF46A-25DC-4CC1-93DB-F3A3CA31DEF0}" destId="{367EE5A1-F887-49AA-A457-3AB9E774DA64}" srcOrd="0" destOrd="0" presId="urn:microsoft.com/office/officeart/2018/2/layout/IconVerticalSolidList"/>
    <dgm:cxn modelId="{6A55DA71-2212-4111-B668-BF2E179466BE}" type="presParOf" srcId="{D21EF46A-25DC-4CC1-93DB-F3A3CA31DEF0}" destId="{DEFD495C-C86D-497A-9EDD-6AC08BC4A3B9}" srcOrd="1" destOrd="0" presId="urn:microsoft.com/office/officeart/2018/2/layout/IconVerticalSolidList"/>
    <dgm:cxn modelId="{86790729-A799-4CDD-BD0B-C622DA5E0F16}" type="presParOf" srcId="{D21EF46A-25DC-4CC1-93DB-F3A3CA31DEF0}" destId="{4E822ADB-DF85-4FF2-8FAF-56B59DBB9A9F}" srcOrd="2" destOrd="0" presId="urn:microsoft.com/office/officeart/2018/2/layout/IconVerticalSolidList"/>
    <dgm:cxn modelId="{A5CB97B9-834B-43C8-BB71-BC5346DC9C50}" type="presParOf" srcId="{D21EF46A-25DC-4CC1-93DB-F3A3CA31DEF0}" destId="{1F564205-237E-4428-970F-D357A42256CD}" srcOrd="3" destOrd="0" presId="urn:microsoft.com/office/officeart/2018/2/layout/IconVerticalSolidList"/>
    <dgm:cxn modelId="{107DBE95-9DC1-442A-8FA5-310411D95DD5}" type="presParOf" srcId="{C9E4767F-80FF-49D3-B0FF-A2FE5BC32400}" destId="{625AE49C-49D1-43F4-A128-01EC5B8690B5}" srcOrd="1" destOrd="0" presId="urn:microsoft.com/office/officeart/2018/2/layout/IconVerticalSolidList"/>
    <dgm:cxn modelId="{9FCD3E18-EBC7-4B20-842A-53EDB06B53DF}" type="presParOf" srcId="{C9E4767F-80FF-49D3-B0FF-A2FE5BC32400}" destId="{D33645CD-B2D7-4220-9923-A079A6540848}" srcOrd="2" destOrd="0" presId="urn:microsoft.com/office/officeart/2018/2/layout/IconVerticalSolidList"/>
    <dgm:cxn modelId="{3FA6FA8A-45FD-44D1-955F-8E3863593682}" type="presParOf" srcId="{D33645CD-B2D7-4220-9923-A079A6540848}" destId="{97D063FB-494A-4A6B-9CA4-73105B31158C}" srcOrd="0" destOrd="0" presId="urn:microsoft.com/office/officeart/2018/2/layout/IconVerticalSolidList"/>
    <dgm:cxn modelId="{CD77092A-5E29-4467-B02C-9AF452F909FC}" type="presParOf" srcId="{D33645CD-B2D7-4220-9923-A079A6540848}" destId="{D1B02A8D-3FE7-4E9A-9276-A243C31F13BE}" srcOrd="1" destOrd="0" presId="urn:microsoft.com/office/officeart/2018/2/layout/IconVerticalSolidList"/>
    <dgm:cxn modelId="{3060B40A-03EB-4CAF-84C4-11B221D1981A}" type="presParOf" srcId="{D33645CD-B2D7-4220-9923-A079A6540848}" destId="{658EFFB4-6D6A-461C-9375-26A016CFBC01}" srcOrd="2" destOrd="0" presId="urn:microsoft.com/office/officeart/2018/2/layout/IconVerticalSolidList"/>
    <dgm:cxn modelId="{67B20B0D-886F-4E91-82ED-59D4F0A544E9}" type="presParOf" srcId="{D33645CD-B2D7-4220-9923-A079A6540848}" destId="{959AA998-348E-4D31-AFBE-15CC2F56916A}" srcOrd="3" destOrd="0" presId="urn:microsoft.com/office/officeart/2018/2/layout/IconVerticalSolidList"/>
    <dgm:cxn modelId="{57AE69DB-E815-45DA-A1E9-452B4464EC6B}" type="presParOf" srcId="{C9E4767F-80FF-49D3-B0FF-A2FE5BC32400}" destId="{AF835135-4F69-400F-A510-F6AFB70F4EB9}" srcOrd="3" destOrd="0" presId="urn:microsoft.com/office/officeart/2018/2/layout/IconVerticalSolidList"/>
    <dgm:cxn modelId="{3F9E1569-EE04-47B2-AEF1-69A35F9F2314}" type="presParOf" srcId="{C9E4767F-80FF-49D3-B0FF-A2FE5BC32400}" destId="{1E5DC2E2-1973-4699-96BC-129DAEFC1617}" srcOrd="4" destOrd="0" presId="urn:microsoft.com/office/officeart/2018/2/layout/IconVerticalSolidList"/>
    <dgm:cxn modelId="{0C3182E4-5FA1-46B3-864B-D3BB15905FAE}" type="presParOf" srcId="{1E5DC2E2-1973-4699-96BC-129DAEFC1617}" destId="{061A2800-3BE0-4D2F-A432-DD18BE76ED55}" srcOrd="0" destOrd="0" presId="urn:microsoft.com/office/officeart/2018/2/layout/IconVerticalSolidList"/>
    <dgm:cxn modelId="{97D3339E-978C-4124-AB49-91C78913DC0A}" type="presParOf" srcId="{1E5DC2E2-1973-4699-96BC-129DAEFC1617}" destId="{ECAD2EA5-BD0D-4D0C-BD0E-E202DB0C95C3}" srcOrd="1" destOrd="0" presId="urn:microsoft.com/office/officeart/2018/2/layout/IconVerticalSolidList"/>
    <dgm:cxn modelId="{ED92FB50-EA2C-4220-ABCA-234507A72A0E}" type="presParOf" srcId="{1E5DC2E2-1973-4699-96BC-129DAEFC1617}" destId="{9130E889-CD84-4821-B522-34F6B9C4C374}" srcOrd="2" destOrd="0" presId="urn:microsoft.com/office/officeart/2018/2/layout/IconVerticalSolidList"/>
    <dgm:cxn modelId="{169B02BF-5EFD-4A0E-9C23-176DA5E1FA77}" type="presParOf" srcId="{1E5DC2E2-1973-4699-96BC-129DAEFC1617}" destId="{8212A92A-644B-4F1F-AAE5-4CF1FE672EEE}" srcOrd="3" destOrd="0" presId="urn:microsoft.com/office/officeart/2018/2/layout/IconVerticalSolidList"/>
    <dgm:cxn modelId="{AAEC42FE-BE60-4D2D-9D01-C8E97A3DB6C6}" type="presParOf" srcId="{C9E4767F-80FF-49D3-B0FF-A2FE5BC32400}" destId="{47657E84-14B3-4960-820B-3418A115B198}" srcOrd="5" destOrd="0" presId="urn:microsoft.com/office/officeart/2018/2/layout/IconVerticalSolidList"/>
    <dgm:cxn modelId="{120B74EC-0995-4005-BC0C-2E6A3B524FCC}" type="presParOf" srcId="{C9E4767F-80FF-49D3-B0FF-A2FE5BC32400}" destId="{C8B9C68E-2B0A-45E7-A7C7-14121E0CABEA}" srcOrd="6" destOrd="0" presId="urn:microsoft.com/office/officeart/2018/2/layout/IconVerticalSolidList"/>
    <dgm:cxn modelId="{0DFAB771-B7A2-47A1-BAE9-F7EFD54D3757}" type="presParOf" srcId="{C8B9C68E-2B0A-45E7-A7C7-14121E0CABEA}" destId="{6F745378-D17B-4353-A804-67931B10F94C}" srcOrd="0" destOrd="0" presId="urn:microsoft.com/office/officeart/2018/2/layout/IconVerticalSolidList"/>
    <dgm:cxn modelId="{E28A5A6C-EA40-43D5-A814-FFF6768A1C1B}" type="presParOf" srcId="{C8B9C68E-2B0A-45E7-A7C7-14121E0CABEA}" destId="{D3112BEC-D7A7-43D1-BA84-9EC6B353FB05}" srcOrd="1" destOrd="0" presId="urn:microsoft.com/office/officeart/2018/2/layout/IconVerticalSolidList"/>
    <dgm:cxn modelId="{0EE7AE07-0C69-4E36-8254-7691B04F47B5}" type="presParOf" srcId="{C8B9C68E-2B0A-45E7-A7C7-14121E0CABEA}" destId="{5474E0D7-3D08-4B2E-94D9-A028C7361186}" srcOrd="2" destOrd="0" presId="urn:microsoft.com/office/officeart/2018/2/layout/IconVerticalSolidList"/>
    <dgm:cxn modelId="{FB4099B3-E8F2-443F-A1C4-E78DBE2AD0D2}" type="presParOf" srcId="{C8B9C68E-2B0A-45E7-A7C7-14121E0CABEA}" destId="{29899749-0E9C-452C-B25F-2A2742BEB9AE}" srcOrd="3" destOrd="0" presId="urn:microsoft.com/office/officeart/2018/2/layout/IconVerticalSolidList"/>
    <dgm:cxn modelId="{0C9E06BA-064A-4D13-BE3F-BE4FA86A6417}" type="presParOf" srcId="{C9E4767F-80FF-49D3-B0FF-A2FE5BC32400}" destId="{18B2B8CF-BDB4-484E-9C40-CACA4EE684E7}" srcOrd="7" destOrd="0" presId="urn:microsoft.com/office/officeart/2018/2/layout/IconVerticalSolidList"/>
    <dgm:cxn modelId="{5B5823E0-1848-41D3-882A-00D7BB5A6EFA}" type="presParOf" srcId="{C9E4767F-80FF-49D3-B0FF-A2FE5BC32400}" destId="{D4CF0F35-0D54-4B88-BC5B-99E0AA8EB218}" srcOrd="8" destOrd="0" presId="urn:microsoft.com/office/officeart/2018/2/layout/IconVerticalSolidList"/>
    <dgm:cxn modelId="{2483EDE2-6940-4CFF-A352-D3FBE07D7183}" type="presParOf" srcId="{D4CF0F35-0D54-4B88-BC5B-99E0AA8EB218}" destId="{0ABA6C19-8C40-4CED-B8A5-0190F00D38F4}" srcOrd="0" destOrd="0" presId="urn:microsoft.com/office/officeart/2018/2/layout/IconVerticalSolidList"/>
    <dgm:cxn modelId="{CD120473-818C-49BF-89A9-9464081440F9}" type="presParOf" srcId="{D4CF0F35-0D54-4B88-BC5B-99E0AA8EB218}" destId="{7534210F-3940-42EC-84C6-D6CD3919CACB}" srcOrd="1" destOrd="0" presId="urn:microsoft.com/office/officeart/2018/2/layout/IconVerticalSolidList"/>
    <dgm:cxn modelId="{258CF89A-6FE4-43F5-B9E6-825092DB6B8B}" type="presParOf" srcId="{D4CF0F35-0D54-4B88-BC5B-99E0AA8EB218}" destId="{A5E04090-0A4E-400F-B171-637714345F68}" srcOrd="2" destOrd="0" presId="urn:microsoft.com/office/officeart/2018/2/layout/IconVerticalSolidList"/>
    <dgm:cxn modelId="{D0A0D3CC-1D33-412D-8AA3-5DD8C9ED8D13}" type="presParOf" srcId="{D4CF0F35-0D54-4B88-BC5B-99E0AA8EB218}" destId="{308A8EE4-E676-473D-B102-0B791BB248A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F010091-035D-4639-A5F6-CCB3C11EC300}" type="doc">
      <dgm:prSet loTypeId="urn:microsoft.com/office/officeart/2005/8/layout/vList2" loCatId="list" qsTypeId="urn:microsoft.com/office/officeart/2005/8/quickstyle/simple1#54" qsCatId="simple" csTypeId="urn:microsoft.com/office/officeart/2005/8/colors/accent1_2#41" csCatId="accent1"/>
      <dgm:spPr/>
      <dgm:t>
        <a:bodyPr/>
        <a:lstStyle/>
        <a:p>
          <a:endParaRPr lang="en-US"/>
        </a:p>
      </dgm:t>
    </dgm:pt>
    <dgm:pt modelId="{9D41888E-4EE0-45A6-AF2A-5C20BB0899F0}">
      <dgm:prSet/>
      <dgm:spPr/>
      <dgm:t>
        <a:bodyPr/>
        <a:lstStyle/>
        <a:p>
          <a:r>
            <a:rPr lang="pt-BR"/>
            <a:t>Muitas vezes o contratante sequer sabe que se trata de SCP;</a:t>
          </a:r>
          <a:endParaRPr lang="en-US"/>
        </a:p>
      </dgm:t>
    </dgm:pt>
    <dgm:pt modelId="{D7EA2E7C-2B9F-4E18-82FE-7E7394008A66}" type="parTrans" cxnId="{663B5C63-509A-41AC-A6A1-FFBD118B8636}">
      <dgm:prSet/>
      <dgm:spPr/>
      <dgm:t>
        <a:bodyPr/>
        <a:lstStyle/>
        <a:p>
          <a:endParaRPr lang="en-US"/>
        </a:p>
      </dgm:t>
    </dgm:pt>
    <dgm:pt modelId="{84DFE9B1-56B5-4C5A-B63E-A60E33BA13D7}" type="sibTrans" cxnId="{663B5C63-509A-41AC-A6A1-FFBD118B8636}">
      <dgm:prSet/>
      <dgm:spPr/>
      <dgm:t>
        <a:bodyPr/>
        <a:lstStyle/>
        <a:p>
          <a:endParaRPr lang="en-US"/>
        </a:p>
      </dgm:t>
    </dgm:pt>
    <dgm:pt modelId="{078C6C2D-E1E3-4491-A807-6CAB04B9A406}">
      <dgm:prSet/>
      <dgm:spPr/>
      <dgm:t>
        <a:bodyPr/>
        <a:lstStyle/>
        <a:p>
          <a:r>
            <a:rPr lang="pt-BR"/>
            <a:t>Muito comum no Brasil – especialmente no mercado imobiliário;</a:t>
          </a:r>
          <a:endParaRPr lang="en-US"/>
        </a:p>
      </dgm:t>
    </dgm:pt>
    <dgm:pt modelId="{5840075C-5BF9-478B-ABB5-C84ACA756BE7}" type="parTrans" cxnId="{E470CABB-D949-4FCE-A4B5-30CC743A6494}">
      <dgm:prSet/>
      <dgm:spPr/>
      <dgm:t>
        <a:bodyPr/>
        <a:lstStyle/>
        <a:p>
          <a:endParaRPr lang="en-US"/>
        </a:p>
      </dgm:t>
    </dgm:pt>
    <dgm:pt modelId="{1AB6FA72-F88D-43FE-B54A-896C888E5165}" type="sibTrans" cxnId="{E470CABB-D949-4FCE-A4B5-30CC743A6494}">
      <dgm:prSet/>
      <dgm:spPr/>
      <dgm:t>
        <a:bodyPr/>
        <a:lstStyle/>
        <a:p>
          <a:endParaRPr lang="en-US"/>
        </a:p>
      </dgm:t>
    </dgm:pt>
    <dgm:pt modelId="{6B32A746-D7FD-4197-9F48-B599E1204934}">
      <dgm:prSet/>
      <dgm:spPr/>
      <dgm:t>
        <a:bodyPr/>
        <a:lstStyle/>
        <a:p>
          <a:r>
            <a:rPr lang="pt-BR"/>
            <a:t>A tributação da SCP não se confunde com a do sócio ostensivo, podendo até ter regime diferente (real x presumido);</a:t>
          </a:r>
          <a:endParaRPr lang="en-US"/>
        </a:p>
      </dgm:t>
    </dgm:pt>
    <dgm:pt modelId="{854DD1D5-1F9B-4EF3-A7BC-8618CE990FFB}" type="parTrans" cxnId="{1E38B97F-C54E-4444-B997-530F1C0DA917}">
      <dgm:prSet/>
      <dgm:spPr/>
      <dgm:t>
        <a:bodyPr/>
        <a:lstStyle/>
        <a:p>
          <a:endParaRPr lang="en-US"/>
        </a:p>
      </dgm:t>
    </dgm:pt>
    <dgm:pt modelId="{302F1061-5C4D-4C2B-BA5F-318D62501DA7}" type="sibTrans" cxnId="{1E38B97F-C54E-4444-B997-530F1C0DA917}">
      <dgm:prSet/>
      <dgm:spPr/>
      <dgm:t>
        <a:bodyPr/>
        <a:lstStyle/>
        <a:p>
          <a:endParaRPr lang="en-US"/>
        </a:p>
      </dgm:t>
    </dgm:pt>
    <dgm:pt modelId="{7A340124-509A-244E-BFBA-C8C9F6825430}" type="pres">
      <dgm:prSet presAssocID="{AF010091-035D-4639-A5F6-CCB3C11EC300}" presName="linear" presStyleCnt="0">
        <dgm:presLayoutVars>
          <dgm:animLvl val="lvl"/>
          <dgm:resizeHandles val="exact"/>
        </dgm:presLayoutVars>
      </dgm:prSet>
      <dgm:spPr/>
    </dgm:pt>
    <dgm:pt modelId="{B0ACD17B-B9C1-E84F-A5CD-77C7BDF95A91}" type="pres">
      <dgm:prSet presAssocID="{9D41888E-4EE0-45A6-AF2A-5C20BB0899F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1907969-60DB-C94E-A2A1-CD6B3653F2D9}" type="pres">
      <dgm:prSet presAssocID="{84DFE9B1-56B5-4C5A-B63E-A60E33BA13D7}" presName="spacer" presStyleCnt="0"/>
      <dgm:spPr/>
    </dgm:pt>
    <dgm:pt modelId="{5EA58A21-C214-B746-B333-0E684BFFD20A}" type="pres">
      <dgm:prSet presAssocID="{078C6C2D-E1E3-4491-A807-6CAB04B9A40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65893EA-070C-734E-84BE-6C7C84FD20AB}" type="pres">
      <dgm:prSet presAssocID="{1AB6FA72-F88D-43FE-B54A-896C888E5165}" presName="spacer" presStyleCnt="0"/>
      <dgm:spPr/>
    </dgm:pt>
    <dgm:pt modelId="{4A0C137B-A8EB-7546-813E-547A3C57CF45}" type="pres">
      <dgm:prSet presAssocID="{6B32A746-D7FD-4197-9F48-B599E120493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095AF4A-5864-2F4C-95E5-4064AB67372F}" type="presOf" srcId="{AF010091-035D-4639-A5F6-CCB3C11EC300}" destId="{7A340124-509A-244E-BFBA-C8C9F6825430}" srcOrd="0" destOrd="0" presId="urn:microsoft.com/office/officeart/2005/8/layout/vList2"/>
    <dgm:cxn modelId="{663B5C63-509A-41AC-A6A1-FFBD118B8636}" srcId="{AF010091-035D-4639-A5F6-CCB3C11EC300}" destId="{9D41888E-4EE0-45A6-AF2A-5C20BB0899F0}" srcOrd="0" destOrd="0" parTransId="{D7EA2E7C-2B9F-4E18-82FE-7E7394008A66}" sibTransId="{84DFE9B1-56B5-4C5A-B63E-A60E33BA13D7}"/>
    <dgm:cxn modelId="{1E38B97F-C54E-4444-B997-530F1C0DA917}" srcId="{AF010091-035D-4639-A5F6-CCB3C11EC300}" destId="{6B32A746-D7FD-4197-9F48-B599E1204934}" srcOrd="2" destOrd="0" parTransId="{854DD1D5-1F9B-4EF3-A7BC-8618CE990FFB}" sibTransId="{302F1061-5C4D-4C2B-BA5F-318D62501DA7}"/>
    <dgm:cxn modelId="{CFBBEC98-EF89-D34C-812F-4E1D8E5E4CEE}" type="presOf" srcId="{6B32A746-D7FD-4197-9F48-B599E1204934}" destId="{4A0C137B-A8EB-7546-813E-547A3C57CF45}" srcOrd="0" destOrd="0" presId="urn:microsoft.com/office/officeart/2005/8/layout/vList2"/>
    <dgm:cxn modelId="{EF0AFBA6-399E-A64D-BEE9-DB0DF1A272EA}" type="presOf" srcId="{078C6C2D-E1E3-4491-A807-6CAB04B9A406}" destId="{5EA58A21-C214-B746-B333-0E684BFFD20A}" srcOrd="0" destOrd="0" presId="urn:microsoft.com/office/officeart/2005/8/layout/vList2"/>
    <dgm:cxn modelId="{E470CABB-D949-4FCE-A4B5-30CC743A6494}" srcId="{AF010091-035D-4639-A5F6-CCB3C11EC300}" destId="{078C6C2D-E1E3-4491-A807-6CAB04B9A406}" srcOrd="1" destOrd="0" parTransId="{5840075C-5BF9-478B-ABB5-C84ACA756BE7}" sibTransId="{1AB6FA72-F88D-43FE-B54A-896C888E5165}"/>
    <dgm:cxn modelId="{B96FDFC9-B99A-2042-A55E-8C3BE2DBC68D}" type="presOf" srcId="{9D41888E-4EE0-45A6-AF2A-5C20BB0899F0}" destId="{B0ACD17B-B9C1-E84F-A5CD-77C7BDF95A91}" srcOrd="0" destOrd="0" presId="urn:microsoft.com/office/officeart/2005/8/layout/vList2"/>
    <dgm:cxn modelId="{9DD6F673-DCD2-8646-A887-A1746734803E}" type="presParOf" srcId="{7A340124-509A-244E-BFBA-C8C9F6825430}" destId="{B0ACD17B-B9C1-E84F-A5CD-77C7BDF95A91}" srcOrd="0" destOrd="0" presId="urn:microsoft.com/office/officeart/2005/8/layout/vList2"/>
    <dgm:cxn modelId="{83860A85-3612-D844-A664-6151493C52E5}" type="presParOf" srcId="{7A340124-509A-244E-BFBA-C8C9F6825430}" destId="{91907969-60DB-C94E-A2A1-CD6B3653F2D9}" srcOrd="1" destOrd="0" presId="urn:microsoft.com/office/officeart/2005/8/layout/vList2"/>
    <dgm:cxn modelId="{F855E98B-D90E-D34D-9989-18701880BF75}" type="presParOf" srcId="{7A340124-509A-244E-BFBA-C8C9F6825430}" destId="{5EA58A21-C214-B746-B333-0E684BFFD20A}" srcOrd="2" destOrd="0" presId="urn:microsoft.com/office/officeart/2005/8/layout/vList2"/>
    <dgm:cxn modelId="{83898A81-FFE3-DD45-A266-7D78369EB523}" type="presParOf" srcId="{7A340124-509A-244E-BFBA-C8C9F6825430}" destId="{565893EA-070C-734E-84BE-6C7C84FD20AB}" srcOrd="3" destOrd="0" presId="urn:microsoft.com/office/officeart/2005/8/layout/vList2"/>
    <dgm:cxn modelId="{14FF99B3-82F9-8E44-AF67-4ED06CC43841}" type="presParOf" srcId="{7A340124-509A-244E-BFBA-C8C9F6825430}" destId="{4A0C137B-A8EB-7546-813E-547A3C57CF4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59D72F9-3102-47F1-9A56-BA8C3C0D3DA5}" type="doc">
      <dgm:prSet loTypeId="urn:microsoft.com/office/officeart/2005/8/layout/vProcess5" loCatId="process" qsTypeId="urn:microsoft.com/office/officeart/2005/8/quickstyle/simple1#55" qsCatId="simple" csTypeId="urn:microsoft.com/office/officeart/2005/8/colors/accent1_2#42" csCatId="accent1"/>
      <dgm:spPr/>
      <dgm:t>
        <a:bodyPr/>
        <a:lstStyle/>
        <a:p>
          <a:endParaRPr lang="en-US"/>
        </a:p>
      </dgm:t>
    </dgm:pt>
    <dgm:pt modelId="{07317FD7-6A75-491F-A719-66F89FF07C70}">
      <dgm:prSet/>
      <dgm:spPr/>
      <dgm:t>
        <a:bodyPr/>
        <a:lstStyle/>
        <a:p>
          <a:r>
            <a:rPr lang="pt-BR" b="0" i="0"/>
            <a:t>Incorporadora – Sócia ostensiva</a:t>
          </a:r>
          <a:endParaRPr lang="en-US"/>
        </a:p>
      </dgm:t>
    </dgm:pt>
    <dgm:pt modelId="{0EFBCAE2-A202-489F-8AB4-5F3AE601FD99}" type="parTrans" cxnId="{38187233-DF49-43BE-A122-3890C4C5E0C5}">
      <dgm:prSet/>
      <dgm:spPr/>
      <dgm:t>
        <a:bodyPr/>
        <a:lstStyle/>
        <a:p>
          <a:endParaRPr lang="en-US"/>
        </a:p>
      </dgm:t>
    </dgm:pt>
    <dgm:pt modelId="{7B288045-974E-49B3-B740-CF1C5705D201}" type="sibTrans" cxnId="{38187233-DF49-43BE-A122-3890C4C5E0C5}">
      <dgm:prSet/>
      <dgm:spPr/>
      <dgm:t>
        <a:bodyPr/>
        <a:lstStyle/>
        <a:p>
          <a:endParaRPr lang="en-US"/>
        </a:p>
      </dgm:t>
    </dgm:pt>
    <dgm:pt modelId="{2FAE313D-27C3-4E8F-BD94-C3764A698744}">
      <dgm:prSet/>
      <dgm:spPr/>
      <dgm:t>
        <a:bodyPr/>
        <a:lstStyle/>
        <a:p>
          <a:r>
            <a:rPr lang="pt-BR" b="0" i="0"/>
            <a:t>Terrenista – Sócio participante</a:t>
          </a:r>
          <a:endParaRPr lang="en-US"/>
        </a:p>
      </dgm:t>
    </dgm:pt>
    <dgm:pt modelId="{2E850ED7-9C73-43EC-BE80-8DB4CCE2B2C6}" type="parTrans" cxnId="{FE552E33-BAF8-49EC-9CD6-73A680C05BD9}">
      <dgm:prSet/>
      <dgm:spPr/>
      <dgm:t>
        <a:bodyPr/>
        <a:lstStyle/>
        <a:p>
          <a:endParaRPr lang="en-US"/>
        </a:p>
      </dgm:t>
    </dgm:pt>
    <dgm:pt modelId="{27AFF454-789D-4420-A728-CD3DF8E3DA89}" type="sibTrans" cxnId="{FE552E33-BAF8-49EC-9CD6-73A680C05BD9}">
      <dgm:prSet/>
      <dgm:spPr/>
      <dgm:t>
        <a:bodyPr/>
        <a:lstStyle/>
        <a:p>
          <a:endParaRPr lang="en-US"/>
        </a:p>
      </dgm:t>
    </dgm:pt>
    <dgm:pt modelId="{CB8AE250-CB0F-48FE-9830-3EA2FFCE227C}">
      <dgm:prSet/>
      <dgm:spPr/>
      <dgm:t>
        <a:bodyPr/>
        <a:lstStyle/>
        <a:p>
          <a:r>
            <a:rPr lang="pt-BR" b="0" i="0"/>
            <a:t>SPE / SCP</a:t>
          </a:r>
          <a:endParaRPr lang="en-US"/>
        </a:p>
      </dgm:t>
    </dgm:pt>
    <dgm:pt modelId="{4657BFE5-F453-4632-AA6C-A54EA82368CA}" type="parTrans" cxnId="{3F40504B-B742-4B6D-AA81-FFE5613BC56E}">
      <dgm:prSet/>
      <dgm:spPr/>
      <dgm:t>
        <a:bodyPr/>
        <a:lstStyle/>
        <a:p>
          <a:endParaRPr lang="en-US"/>
        </a:p>
      </dgm:t>
    </dgm:pt>
    <dgm:pt modelId="{3AFBF993-421F-45CF-B681-41377B8E46A1}" type="sibTrans" cxnId="{3F40504B-B742-4B6D-AA81-FFE5613BC56E}">
      <dgm:prSet/>
      <dgm:spPr/>
      <dgm:t>
        <a:bodyPr/>
        <a:lstStyle/>
        <a:p>
          <a:endParaRPr lang="en-US"/>
        </a:p>
      </dgm:t>
    </dgm:pt>
    <dgm:pt modelId="{09A8E731-562B-4D1C-B2AB-16031049C5AF}">
      <dgm:prSet/>
      <dgm:spPr/>
      <dgm:t>
        <a:bodyPr/>
        <a:lstStyle/>
        <a:p>
          <a:r>
            <a:rPr lang="pt-BR" b="0" i="0"/>
            <a:t>Tributação RET/PA</a:t>
          </a:r>
          <a:endParaRPr lang="en-US"/>
        </a:p>
      </dgm:t>
    </dgm:pt>
    <dgm:pt modelId="{BB510C5F-B0D4-47EB-ACCE-C39B28A37C76}" type="parTrans" cxnId="{571AF9C6-CC7C-4D88-890E-A2B61ECA7368}">
      <dgm:prSet/>
      <dgm:spPr/>
      <dgm:t>
        <a:bodyPr/>
        <a:lstStyle/>
        <a:p>
          <a:endParaRPr lang="en-US"/>
        </a:p>
      </dgm:t>
    </dgm:pt>
    <dgm:pt modelId="{6ECECFC0-9C71-46AD-B8D0-723FB8C3A3F1}" type="sibTrans" cxnId="{571AF9C6-CC7C-4D88-890E-A2B61ECA7368}">
      <dgm:prSet/>
      <dgm:spPr/>
      <dgm:t>
        <a:bodyPr/>
        <a:lstStyle/>
        <a:p>
          <a:endParaRPr lang="en-US"/>
        </a:p>
      </dgm:t>
    </dgm:pt>
    <dgm:pt modelId="{74C841A0-9E79-4EC4-9B57-0CFB68A9E41D}">
      <dgm:prSet/>
      <dgm:spPr/>
      <dgm:t>
        <a:bodyPr/>
        <a:lstStyle/>
        <a:p>
          <a:r>
            <a:rPr lang="pt-BR" b="0" i="0"/>
            <a:t>Distribuição de lucro: isenta</a:t>
          </a:r>
          <a:endParaRPr lang="en-US"/>
        </a:p>
      </dgm:t>
    </dgm:pt>
    <dgm:pt modelId="{EA08A076-04D7-41CA-A5CB-C1ABBB2EFDE6}" type="parTrans" cxnId="{892B5DF3-E7FE-4554-969B-66BAA966F9AF}">
      <dgm:prSet/>
      <dgm:spPr/>
      <dgm:t>
        <a:bodyPr/>
        <a:lstStyle/>
        <a:p>
          <a:endParaRPr lang="en-US"/>
        </a:p>
      </dgm:t>
    </dgm:pt>
    <dgm:pt modelId="{0C27D0F9-2EC7-45D1-9143-AFC285E62C33}" type="sibTrans" cxnId="{892B5DF3-E7FE-4554-969B-66BAA966F9AF}">
      <dgm:prSet/>
      <dgm:spPr/>
      <dgm:t>
        <a:bodyPr/>
        <a:lstStyle/>
        <a:p>
          <a:endParaRPr lang="en-US"/>
        </a:p>
      </dgm:t>
    </dgm:pt>
    <dgm:pt modelId="{0EA7E9D7-0CE4-F248-8089-3ABA56B7826A}" type="pres">
      <dgm:prSet presAssocID="{E59D72F9-3102-47F1-9A56-BA8C3C0D3DA5}" presName="outerComposite" presStyleCnt="0">
        <dgm:presLayoutVars>
          <dgm:chMax val="5"/>
          <dgm:dir/>
          <dgm:resizeHandles val="exact"/>
        </dgm:presLayoutVars>
      </dgm:prSet>
      <dgm:spPr/>
    </dgm:pt>
    <dgm:pt modelId="{81BB3A41-BC43-7E45-9877-CFABFC1B9C4B}" type="pres">
      <dgm:prSet presAssocID="{E59D72F9-3102-47F1-9A56-BA8C3C0D3DA5}" presName="dummyMaxCanvas" presStyleCnt="0">
        <dgm:presLayoutVars/>
      </dgm:prSet>
      <dgm:spPr/>
    </dgm:pt>
    <dgm:pt modelId="{54F4481C-9EA1-7446-9EC2-D7DE26B23F93}" type="pres">
      <dgm:prSet presAssocID="{E59D72F9-3102-47F1-9A56-BA8C3C0D3DA5}" presName="FiveNodes_1" presStyleLbl="node1" presStyleIdx="0" presStyleCnt="5">
        <dgm:presLayoutVars>
          <dgm:bulletEnabled val="1"/>
        </dgm:presLayoutVars>
      </dgm:prSet>
      <dgm:spPr/>
    </dgm:pt>
    <dgm:pt modelId="{72294E01-7D8D-AA42-9541-AF1EFEB26074}" type="pres">
      <dgm:prSet presAssocID="{E59D72F9-3102-47F1-9A56-BA8C3C0D3DA5}" presName="FiveNodes_2" presStyleLbl="node1" presStyleIdx="1" presStyleCnt="5">
        <dgm:presLayoutVars>
          <dgm:bulletEnabled val="1"/>
        </dgm:presLayoutVars>
      </dgm:prSet>
      <dgm:spPr/>
    </dgm:pt>
    <dgm:pt modelId="{FCD7B9DC-1C5A-A345-AF8C-73BDE34C054D}" type="pres">
      <dgm:prSet presAssocID="{E59D72F9-3102-47F1-9A56-BA8C3C0D3DA5}" presName="FiveNodes_3" presStyleLbl="node1" presStyleIdx="2" presStyleCnt="5">
        <dgm:presLayoutVars>
          <dgm:bulletEnabled val="1"/>
        </dgm:presLayoutVars>
      </dgm:prSet>
      <dgm:spPr/>
    </dgm:pt>
    <dgm:pt modelId="{E8F58952-E64A-804F-A2B1-BF5780F41257}" type="pres">
      <dgm:prSet presAssocID="{E59D72F9-3102-47F1-9A56-BA8C3C0D3DA5}" presName="FiveNodes_4" presStyleLbl="node1" presStyleIdx="3" presStyleCnt="5">
        <dgm:presLayoutVars>
          <dgm:bulletEnabled val="1"/>
        </dgm:presLayoutVars>
      </dgm:prSet>
      <dgm:spPr/>
    </dgm:pt>
    <dgm:pt modelId="{78012082-BA53-2347-9035-79D07263A09E}" type="pres">
      <dgm:prSet presAssocID="{E59D72F9-3102-47F1-9A56-BA8C3C0D3DA5}" presName="FiveNodes_5" presStyleLbl="node1" presStyleIdx="4" presStyleCnt="5">
        <dgm:presLayoutVars>
          <dgm:bulletEnabled val="1"/>
        </dgm:presLayoutVars>
      </dgm:prSet>
      <dgm:spPr/>
    </dgm:pt>
    <dgm:pt modelId="{3CDB5028-B154-CD47-84DA-EF9D7B4E98E7}" type="pres">
      <dgm:prSet presAssocID="{E59D72F9-3102-47F1-9A56-BA8C3C0D3DA5}" presName="FiveConn_1-2" presStyleLbl="fgAccFollowNode1" presStyleIdx="0" presStyleCnt="4">
        <dgm:presLayoutVars>
          <dgm:bulletEnabled val="1"/>
        </dgm:presLayoutVars>
      </dgm:prSet>
      <dgm:spPr/>
    </dgm:pt>
    <dgm:pt modelId="{D68F3BFD-CC03-9C45-807A-4AFF62DDB29C}" type="pres">
      <dgm:prSet presAssocID="{E59D72F9-3102-47F1-9A56-BA8C3C0D3DA5}" presName="FiveConn_2-3" presStyleLbl="fgAccFollowNode1" presStyleIdx="1" presStyleCnt="4">
        <dgm:presLayoutVars>
          <dgm:bulletEnabled val="1"/>
        </dgm:presLayoutVars>
      </dgm:prSet>
      <dgm:spPr/>
    </dgm:pt>
    <dgm:pt modelId="{BB3BD77F-A43C-514C-AFDD-D718AC14AE1A}" type="pres">
      <dgm:prSet presAssocID="{E59D72F9-3102-47F1-9A56-BA8C3C0D3DA5}" presName="FiveConn_3-4" presStyleLbl="fgAccFollowNode1" presStyleIdx="2" presStyleCnt="4">
        <dgm:presLayoutVars>
          <dgm:bulletEnabled val="1"/>
        </dgm:presLayoutVars>
      </dgm:prSet>
      <dgm:spPr/>
    </dgm:pt>
    <dgm:pt modelId="{0FAF5A5C-AC8D-1044-8924-0CA36725457A}" type="pres">
      <dgm:prSet presAssocID="{E59D72F9-3102-47F1-9A56-BA8C3C0D3DA5}" presName="FiveConn_4-5" presStyleLbl="fgAccFollowNode1" presStyleIdx="3" presStyleCnt="4">
        <dgm:presLayoutVars>
          <dgm:bulletEnabled val="1"/>
        </dgm:presLayoutVars>
      </dgm:prSet>
      <dgm:spPr/>
    </dgm:pt>
    <dgm:pt modelId="{03BED472-BEF5-8F4D-9E5A-41C00BBD3115}" type="pres">
      <dgm:prSet presAssocID="{E59D72F9-3102-47F1-9A56-BA8C3C0D3DA5}" presName="FiveNodes_1_text" presStyleLbl="node1" presStyleIdx="4" presStyleCnt="5">
        <dgm:presLayoutVars>
          <dgm:bulletEnabled val="1"/>
        </dgm:presLayoutVars>
      </dgm:prSet>
      <dgm:spPr/>
    </dgm:pt>
    <dgm:pt modelId="{49C8B3C6-F2B2-9042-B01A-646CB0E565BD}" type="pres">
      <dgm:prSet presAssocID="{E59D72F9-3102-47F1-9A56-BA8C3C0D3DA5}" presName="FiveNodes_2_text" presStyleLbl="node1" presStyleIdx="4" presStyleCnt="5">
        <dgm:presLayoutVars>
          <dgm:bulletEnabled val="1"/>
        </dgm:presLayoutVars>
      </dgm:prSet>
      <dgm:spPr/>
    </dgm:pt>
    <dgm:pt modelId="{29121C63-14C0-1248-9984-3DB755D9A0C6}" type="pres">
      <dgm:prSet presAssocID="{E59D72F9-3102-47F1-9A56-BA8C3C0D3DA5}" presName="FiveNodes_3_text" presStyleLbl="node1" presStyleIdx="4" presStyleCnt="5">
        <dgm:presLayoutVars>
          <dgm:bulletEnabled val="1"/>
        </dgm:presLayoutVars>
      </dgm:prSet>
      <dgm:spPr/>
    </dgm:pt>
    <dgm:pt modelId="{40F44207-CB52-6944-A5BB-62520254897A}" type="pres">
      <dgm:prSet presAssocID="{E59D72F9-3102-47F1-9A56-BA8C3C0D3DA5}" presName="FiveNodes_4_text" presStyleLbl="node1" presStyleIdx="4" presStyleCnt="5">
        <dgm:presLayoutVars>
          <dgm:bulletEnabled val="1"/>
        </dgm:presLayoutVars>
      </dgm:prSet>
      <dgm:spPr/>
    </dgm:pt>
    <dgm:pt modelId="{1146C2BF-39A2-5C4F-BED2-77FB11314B21}" type="pres">
      <dgm:prSet presAssocID="{E59D72F9-3102-47F1-9A56-BA8C3C0D3DA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C87491D-1B66-824F-9A30-FFF8BD4C80EE}" type="presOf" srcId="{CB8AE250-CB0F-48FE-9830-3EA2FFCE227C}" destId="{29121C63-14C0-1248-9984-3DB755D9A0C6}" srcOrd="1" destOrd="0" presId="urn:microsoft.com/office/officeart/2005/8/layout/vProcess5"/>
    <dgm:cxn modelId="{FE552E33-BAF8-49EC-9CD6-73A680C05BD9}" srcId="{E59D72F9-3102-47F1-9A56-BA8C3C0D3DA5}" destId="{2FAE313D-27C3-4E8F-BD94-C3764A698744}" srcOrd="1" destOrd="0" parTransId="{2E850ED7-9C73-43EC-BE80-8DB4CCE2B2C6}" sibTransId="{27AFF454-789D-4420-A728-CD3DF8E3DA89}"/>
    <dgm:cxn modelId="{38187233-DF49-43BE-A122-3890C4C5E0C5}" srcId="{E59D72F9-3102-47F1-9A56-BA8C3C0D3DA5}" destId="{07317FD7-6A75-491F-A719-66F89FF07C70}" srcOrd="0" destOrd="0" parTransId="{0EFBCAE2-A202-489F-8AB4-5F3AE601FD99}" sibTransId="{7B288045-974E-49B3-B740-CF1C5705D201}"/>
    <dgm:cxn modelId="{FD1EBE34-EEA3-8348-9CC7-F9F006A78FF2}" type="presOf" srcId="{74C841A0-9E79-4EC4-9B57-0CFB68A9E41D}" destId="{1146C2BF-39A2-5C4F-BED2-77FB11314B21}" srcOrd="1" destOrd="0" presId="urn:microsoft.com/office/officeart/2005/8/layout/vProcess5"/>
    <dgm:cxn modelId="{ED765B44-DBE8-3B41-8D95-51EC5DEAFEB7}" type="presOf" srcId="{2FAE313D-27C3-4E8F-BD94-C3764A698744}" destId="{49C8B3C6-F2B2-9042-B01A-646CB0E565BD}" srcOrd="1" destOrd="0" presId="urn:microsoft.com/office/officeart/2005/8/layout/vProcess5"/>
    <dgm:cxn modelId="{3F40504B-B742-4B6D-AA81-FFE5613BC56E}" srcId="{E59D72F9-3102-47F1-9A56-BA8C3C0D3DA5}" destId="{CB8AE250-CB0F-48FE-9830-3EA2FFCE227C}" srcOrd="2" destOrd="0" parTransId="{4657BFE5-F453-4632-AA6C-A54EA82368CA}" sibTransId="{3AFBF993-421F-45CF-B681-41377B8E46A1}"/>
    <dgm:cxn modelId="{48C49B61-63E2-8F42-9086-C9247A8A9C7F}" type="presOf" srcId="{CB8AE250-CB0F-48FE-9830-3EA2FFCE227C}" destId="{FCD7B9DC-1C5A-A345-AF8C-73BDE34C054D}" srcOrd="0" destOrd="0" presId="urn:microsoft.com/office/officeart/2005/8/layout/vProcess5"/>
    <dgm:cxn modelId="{C8E73E6B-D7CC-D24D-90BC-D568A9C35D08}" type="presOf" srcId="{2FAE313D-27C3-4E8F-BD94-C3764A698744}" destId="{72294E01-7D8D-AA42-9541-AF1EFEB26074}" srcOrd="0" destOrd="0" presId="urn:microsoft.com/office/officeart/2005/8/layout/vProcess5"/>
    <dgm:cxn modelId="{AD832674-969A-DC42-BDA2-EB3B723DD02C}" type="presOf" srcId="{6ECECFC0-9C71-46AD-B8D0-723FB8C3A3F1}" destId="{0FAF5A5C-AC8D-1044-8924-0CA36725457A}" srcOrd="0" destOrd="0" presId="urn:microsoft.com/office/officeart/2005/8/layout/vProcess5"/>
    <dgm:cxn modelId="{342D8B7B-2259-B340-82C7-D79863D2D05A}" type="presOf" srcId="{74C841A0-9E79-4EC4-9B57-0CFB68A9E41D}" destId="{78012082-BA53-2347-9035-79D07263A09E}" srcOrd="0" destOrd="0" presId="urn:microsoft.com/office/officeart/2005/8/layout/vProcess5"/>
    <dgm:cxn modelId="{120CFA81-9EC7-6C4C-B762-3BF98C970979}" type="presOf" srcId="{07317FD7-6A75-491F-A719-66F89FF07C70}" destId="{03BED472-BEF5-8F4D-9E5A-41C00BBD3115}" srcOrd="1" destOrd="0" presId="urn:microsoft.com/office/officeart/2005/8/layout/vProcess5"/>
    <dgm:cxn modelId="{74B65C95-A701-274E-B27F-B03928EBB1A0}" type="presOf" srcId="{09A8E731-562B-4D1C-B2AB-16031049C5AF}" destId="{40F44207-CB52-6944-A5BB-62520254897A}" srcOrd="1" destOrd="0" presId="urn:microsoft.com/office/officeart/2005/8/layout/vProcess5"/>
    <dgm:cxn modelId="{382AF697-005F-F042-8D1C-D95743ACE3CE}" type="presOf" srcId="{E59D72F9-3102-47F1-9A56-BA8C3C0D3DA5}" destId="{0EA7E9D7-0CE4-F248-8089-3ABA56B7826A}" srcOrd="0" destOrd="0" presId="urn:microsoft.com/office/officeart/2005/8/layout/vProcess5"/>
    <dgm:cxn modelId="{A051AF9A-CEA7-854E-BBA2-1608307BA3BE}" type="presOf" srcId="{07317FD7-6A75-491F-A719-66F89FF07C70}" destId="{54F4481C-9EA1-7446-9EC2-D7DE26B23F93}" srcOrd="0" destOrd="0" presId="urn:microsoft.com/office/officeart/2005/8/layout/vProcess5"/>
    <dgm:cxn modelId="{056075AA-442A-8B4C-9487-07A17BE0B943}" type="presOf" srcId="{7B288045-974E-49B3-B740-CF1C5705D201}" destId="{3CDB5028-B154-CD47-84DA-EF9D7B4E98E7}" srcOrd="0" destOrd="0" presId="urn:microsoft.com/office/officeart/2005/8/layout/vProcess5"/>
    <dgm:cxn modelId="{571AF9C6-CC7C-4D88-890E-A2B61ECA7368}" srcId="{E59D72F9-3102-47F1-9A56-BA8C3C0D3DA5}" destId="{09A8E731-562B-4D1C-B2AB-16031049C5AF}" srcOrd="3" destOrd="0" parTransId="{BB510C5F-B0D4-47EB-ACCE-C39B28A37C76}" sibTransId="{6ECECFC0-9C71-46AD-B8D0-723FB8C3A3F1}"/>
    <dgm:cxn modelId="{9FD1D1E9-524D-DF43-BFE6-42DC70D94579}" type="presOf" srcId="{27AFF454-789D-4420-A728-CD3DF8E3DA89}" destId="{D68F3BFD-CC03-9C45-807A-4AFF62DDB29C}" srcOrd="0" destOrd="0" presId="urn:microsoft.com/office/officeart/2005/8/layout/vProcess5"/>
    <dgm:cxn modelId="{E6BCEAEB-657B-2F42-8EF5-14EE071B1F3C}" type="presOf" srcId="{3AFBF993-421F-45CF-B681-41377B8E46A1}" destId="{BB3BD77F-A43C-514C-AFDD-D718AC14AE1A}" srcOrd="0" destOrd="0" presId="urn:microsoft.com/office/officeart/2005/8/layout/vProcess5"/>
    <dgm:cxn modelId="{892B5DF3-E7FE-4554-969B-66BAA966F9AF}" srcId="{E59D72F9-3102-47F1-9A56-BA8C3C0D3DA5}" destId="{74C841A0-9E79-4EC4-9B57-0CFB68A9E41D}" srcOrd="4" destOrd="0" parTransId="{EA08A076-04D7-41CA-A5CB-C1ABBB2EFDE6}" sibTransId="{0C27D0F9-2EC7-45D1-9143-AFC285E62C33}"/>
    <dgm:cxn modelId="{B48419FA-C116-2C4F-8D31-9233A47811F8}" type="presOf" srcId="{09A8E731-562B-4D1C-B2AB-16031049C5AF}" destId="{E8F58952-E64A-804F-A2B1-BF5780F41257}" srcOrd="0" destOrd="0" presId="urn:microsoft.com/office/officeart/2005/8/layout/vProcess5"/>
    <dgm:cxn modelId="{5710C947-642F-9E45-8F22-036E3A68C427}" type="presParOf" srcId="{0EA7E9D7-0CE4-F248-8089-3ABA56B7826A}" destId="{81BB3A41-BC43-7E45-9877-CFABFC1B9C4B}" srcOrd="0" destOrd="0" presId="urn:microsoft.com/office/officeart/2005/8/layout/vProcess5"/>
    <dgm:cxn modelId="{01B668EF-5394-7244-9D88-842EE934CC08}" type="presParOf" srcId="{0EA7E9D7-0CE4-F248-8089-3ABA56B7826A}" destId="{54F4481C-9EA1-7446-9EC2-D7DE26B23F93}" srcOrd="1" destOrd="0" presId="urn:microsoft.com/office/officeart/2005/8/layout/vProcess5"/>
    <dgm:cxn modelId="{2702F007-EAF3-7B4E-8D87-AA2AF8317B9B}" type="presParOf" srcId="{0EA7E9D7-0CE4-F248-8089-3ABA56B7826A}" destId="{72294E01-7D8D-AA42-9541-AF1EFEB26074}" srcOrd="2" destOrd="0" presId="urn:microsoft.com/office/officeart/2005/8/layout/vProcess5"/>
    <dgm:cxn modelId="{E042CAA3-8408-2A49-82E5-F28724CDF21A}" type="presParOf" srcId="{0EA7E9D7-0CE4-F248-8089-3ABA56B7826A}" destId="{FCD7B9DC-1C5A-A345-AF8C-73BDE34C054D}" srcOrd="3" destOrd="0" presId="urn:microsoft.com/office/officeart/2005/8/layout/vProcess5"/>
    <dgm:cxn modelId="{E011AA77-B08B-4848-A5BB-942826B0DAF3}" type="presParOf" srcId="{0EA7E9D7-0CE4-F248-8089-3ABA56B7826A}" destId="{E8F58952-E64A-804F-A2B1-BF5780F41257}" srcOrd="4" destOrd="0" presId="urn:microsoft.com/office/officeart/2005/8/layout/vProcess5"/>
    <dgm:cxn modelId="{5C61C27D-A39F-A348-B73E-71DCA7AD5E3F}" type="presParOf" srcId="{0EA7E9D7-0CE4-F248-8089-3ABA56B7826A}" destId="{78012082-BA53-2347-9035-79D07263A09E}" srcOrd="5" destOrd="0" presId="urn:microsoft.com/office/officeart/2005/8/layout/vProcess5"/>
    <dgm:cxn modelId="{22E6C040-54C1-EC4C-B30E-6BBC93DB0B47}" type="presParOf" srcId="{0EA7E9D7-0CE4-F248-8089-3ABA56B7826A}" destId="{3CDB5028-B154-CD47-84DA-EF9D7B4E98E7}" srcOrd="6" destOrd="0" presId="urn:microsoft.com/office/officeart/2005/8/layout/vProcess5"/>
    <dgm:cxn modelId="{2A956791-E0D0-9C40-984C-7B530B22789D}" type="presParOf" srcId="{0EA7E9D7-0CE4-F248-8089-3ABA56B7826A}" destId="{D68F3BFD-CC03-9C45-807A-4AFF62DDB29C}" srcOrd="7" destOrd="0" presId="urn:microsoft.com/office/officeart/2005/8/layout/vProcess5"/>
    <dgm:cxn modelId="{08BBEAEA-0B35-144D-96E9-ACE7BD00D630}" type="presParOf" srcId="{0EA7E9D7-0CE4-F248-8089-3ABA56B7826A}" destId="{BB3BD77F-A43C-514C-AFDD-D718AC14AE1A}" srcOrd="8" destOrd="0" presId="urn:microsoft.com/office/officeart/2005/8/layout/vProcess5"/>
    <dgm:cxn modelId="{9F459C02-DFA1-2247-86BB-28D9CB9D18DB}" type="presParOf" srcId="{0EA7E9D7-0CE4-F248-8089-3ABA56B7826A}" destId="{0FAF5A5C-AC8D-1044-8924-0CA36725457A}" srcOrd="9" destOrd="0" presId="urn:microsoft.com/office/officeart/2005/8/layout/vProcess5"/>
    <dgm:cxn modelId="{476930B6-45A9-3846-9FAB-DB370A7F9E7D}" type="presParOf" srcId="{0EA7E9D7-0CE4-F248-8089-3ABA56B7826A}" destId="{03BED472-BEF5-8F4D-9E5A-41C00BBD3115}" srcOrd="10" destOrd="0" presId="urn:microsoft.com/office/officeart/2005/8/layout/vProcess5"/>
    <dgm:cxn modelId="{6378C3FE-C7AB-E54C-8DE2-E644DE83C1EF}" type="presParOf" srcId="{0EA7E9D7-0CE4-F248-8089-3ABA56B7826A}" destId="{49C8B3C6-F2B2-9042-B01A-646CB0E565BD}" srcOrd="11" destOrd="0" presId="urn:microsoft.com/office/officeart/2005/8/layout/vProcess5"/>
    <dgm:cxn modelId="{D1FD79E3-3D15-7846-8B83-29B3F41BA650}" type="presParOf" srcId="{0EA7E9D7-0CE4-F248-8089-3ABA56B7826A}" destId="{29121C63-14C0-1248-9984-3DB755D9A0C6}" srcOrd="12" destOrd="0" presId="urn:microsoft.com/office/officeart/2005/8/layout/vProcess5"/>
    <dgm:cxn modelId="{6EFA3E7F-D800-8948-9B82-8B1836635B90}" type="presParOf" srcId="{0EA7E9D7-0CE4-F248-8089-3ABA56B7826A}" destId="{40F44207-CB52-6944-A5BB-62520254897A}" srcOrd="13" destOrd="0" presId="urn:microsoft.com/office/officeart/2005/8/layout/vProcess5"/>
    <dgm:cxn modelId="{893A3B2C-91C7-FA43-9490-5BED1DE86683}" type="presParOf" srcId="{0EA7E9D7-0CE4-F248-8089-3ABA56B7826A}" destId="{1146C2BF-39A2-5C4F-BED2-77FB11314B2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40F493C-5C53-48BE-9A14-CDFECA59BEC4}" type="doc">
      <dgm:prSet loTypeId="urn:microsoft.com/office/officeart/2018/2/layout/IconCircleList" loCatId="icon" qsTypeId="urn:microsoft.com/office/officeart/2005/8/quickstyle/simple1#56" qsCatId="simple" csTypeId="urn:microsoft.com/office/officeart/2005/8/colors/accent1_2#43" csCatId="accent1" phldr="1"/>
      <dgm:spPr/>
      <dgm:t>
        <a:bodyPr/>
        <a:lstStyle/>
        <a:p>
          <a:endParaRPr lang="en-US"/>
        </a:p>
      </dgm:t>
    </dgm:pt>
    <dgm:pt modelId="{0533BD4C-F2F0-4C71-B6DB-00CF6086279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Cada sócio participante pode ter uma unidade (ou mais)</a:t>
          </a:r>
          <a:endParaRPr lang="en-US"/>
        </a:p>
      </dgm:t>
    </dgm:pt>
    <dgm:pt modelId="{0C667784-E726-4440-ACAD-EE8FD12AF003}" type="parTrans" cxnId="{092DD316-5222-48CA-A651-AB9387E70EE0}">
      <dgm:prSet/>
      <dgm:spPr/>
      <dgm:t>
        <a:bodyPr/>
        <a:lstStyle/>
        <a:p>
          <a:endParaRPr lang="en-US"/>
        </a:p>
      </dgm:t>
    </dgm:pt>
    <dgm:pt modelId="{A6051B41-FD81-49E6-AEF3-8EE34F5F80FE}" type="sibTrans" cxnId="{092DD316-5222-48CA-A651-AB9387E70EE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20489E7-EC63-44E1-9E2A-3ABE0EB6056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Aportes são feitos por SCPs diferenciadas (dezenas no mesmo empreendimento)</a:t>
          </a:r>
          <a:endParaRPr lang="en-US"/>
        </a:p>
      </dgm:t>
    </dgm:pt>
    <dgm:pt modelId="{3A8110FB-9A71-4A88-A0D7-3079FC322670}" type="parTrans" cxnId="{B7F3311F-577F-44D4-AA55-49020ABE619F}">
      <dgm:prSet/>
      <dgm:spPr/>
      <dgm:t>
        <a:bodyPr/>
        <a:lstStyle/>
        <a:p>
          <a:endParaRPr lang="en-US"/>
        </a:p>
      </dgm:t>
    </dgm:pt>
    <dgm:pt modelId="{24AD23BA-E4A4-4552-930B-C7860B8074DC}" type="sibTrans" cxnId="{B7F3311F-577F-44D4-AA55-49020ABE619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5E7FFA5-0AD3-4702-94B8-849BC1F5E7F3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Não há divisão de lucros</a:t>
          </a:r>
          <a:endParaRPr lang="en-US"/>
        </a:p>
      </dgm:t>
    </dgm:pt>
    <dgm:pt modelId="{5BD62604-4E30-42B3-8275-41AA23190400}" type="parTrans" cxnId="{FC764806-A230-4904-854E-60401954BA96}">
      <dgm:prSet/>
      <dgm:spPr/>
      <dgm:t>
        <a:bodyPr/>
        <a:lstStyle/>
        <a:p>
          <a:endParaRPr lang="en-US"/>
        </a:p>
      </dgm:t>
    </dgm:pt>
    <dgm:pt modelId="{D1498FFE-C8E9-4AD0-941E-37B70824E4D0}" type="sibTrans" cxnId="{FC764806-A230-4904-854E-60401954BA9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FF58629-4B6C-4DE2-AEEC-044899A119B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Ao final do empreendimento há dissolução da sociedade (SCP)</a:t>
          </a:r>
          <a:endParaRPr lang="en-US"/>
        </a:p>
      </dgm:t>
    </dgm:pt>
    <dgm:pt modelId="{1824A10B-08C4-42D8-80EE-9C797D1FF365}" type="parTrans" cxnId="{6AD1C409-884F-4A16-BC94-6CAAABB6082D}">
      <dgm:prSet/>
      <dgm:spPr/>
      <dgm:t>
        <a:bodyPr/>
        <a:lstStyle/>
        <a:p>
          <a:endParaRPr lang="en-US"/>
        </a:p>
      </dgm:t>
    </dgm:pt>
    <dgm:pt modelId="{85739AD1-D1D5-48D6-BB15-DC290855A6B4}" type="sibTrans" cxnId="{6AD1C409-884F-4A16-BC94-6CAAABB6082D}">
      <dgm:prSet/>
      <dgm:spPr/>
      <dgm:t>
        <a:bodyPr/>
        <a:lstStyle/>
        <a:p>
          <a:endParaRPr lang="en-US"/>
        </a:p>
      </dgm:t>
    </dgm:pt>
    <dgm:pt modelId="{F72018DC-E7EA-4C10-96DC-6FE63AC13EE6}" type="pres">
      <dgm:prSet presAssocID="{B40F493C-5C53-48BE-9A14-CDFECA59BEC4}" presName="root" presStyleCnt="0">
        <dgm:presLayoutVars>
          <dgm:dir/>
          <dgm:resizeHandles val="exact"/>
        </dgm:presLayoutVars>
      </dgm:prSet>
      <dgm:spPr/>
    </dgm:pt>
    <dgm:pt modelId="{BDEAF48A-EF9F-46DC-9358-6856E8C48127}" type="pres">
      <dgm:prSet presAssocID="{B40F493C-5C53-48BE-9A14-CDFECA59BEC4}" presName="container" presStyleCnt="0">
        <dgm:presLayoutVars>
          <dgm:dir/>
          <dgm:resizeHandles val="exact"/>
        </dgm:presLayoutVars>
      </dgm:prSet>
      <dgm:spPr/>
    </dgm:pt>
    <dgm:pt modelId="{EF9CD486-F76F-48A0-BEBA-B7E65DBA0F1F}" type="pres">
      <dgm:prSet presAssocID="{0533BD4C-F2F0-4C71-B6DB-00CF60862795}" presName="compNode" presStyleCnt="0"/>
      <dgm:spPr/>
    </dgm:pt>
    <dgm:pt modelId="{487205F6-B020-4EB9-8C6C-C5391D3AC58A}" type="pres">
      <dgm:prSet presAssocID="{0533BD4C-F2F0-4C71-B6DB-00CF60862795}" presName="iconBgRect" presStyleLbl="bgShp" presStyleIdx="0" presStyleCnt="4"/>
      <dgm:spPr/>
    </dgm:pt>
    <dgm:pt modelId="{36713805-1C62-473F-9B85-A1B9DCC45A34}" type="pres">
      <dgm:prSet presAssocID="{0533BD4C-F2F0-4C71-B6DB-00CF60862795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29C64440-1903-4C8E-986A-D8AB84B709F8}" type="pres">
      <dgm:prSet presAssocID="{0533BD4C-F2F0-4C71-B6DB-00CF60862795}" presName="spaceRect" presStyleCnt="0"/>
      <dgm:spPr/>
    </dgm:pt>
    <dgm:pt modelId="{12B6E060-F0BA-4FB0-AD6B-8EAEA2AF7E93}" type="pres">
      <dgm:prSet presAssocID="{0533BD4C-F2F0-4C71-B6DB-00CF60862795}" presName="textRect" presStyleLbl="revTx" presStyleIdx="0" presStyleCnt="4">
        <dgm:presLayoutVars>
          <dgm:chMax val="1"/>
          <dgm:chPref val="1"/>
        </dgm:presLayoutVars>
      </dgm:prSet>
      <dgm:spPr/>
    </dgm:pt>
    <dgm:pt modelId="{DCF487CC-7DD5-459B-90DA-0C56C2D6BA81}" type="pres">
      <dgm:prSet presAssocID="{A6051B41-FD81-49E6-AEF3-8EE34F5F80FE}" presName="sibTrans" presStyleLbl="sibTrans2D1" presStyleIdx="0" presStyleCnt="0"/>
      <dgm:spPr/>
    </dgm:pt>
    <dgm:pt modelId="{B6B4DE0D-DC0E-446D-ABB7-72BA2BA55A0D}" type="pres">
      <dgm:prSet presAssocID="{120489E7-EC63-44E1-9E2A-3ABE0EB6056B}" presName="compNode" presStyleCnt="0"/>
      <dgm:spPr/>
    </dgm:pt>
    <dgm:pt modelId="{84C45CE2-DFD2-4E95-B71B-EE804D3F3645}" type="pres">
      <dgm:prSet presAssocID="{120489E7-EC63-44E1-9E2A-3ABE0EB6056B}" presName="iconBgRect" presStyleLbl="bgShp" presStyleIdx="1" presStyleCnt="4"/>
      <dgm:spPr/>
    </dgm:pt>
    <dgm:pt modelId="{4E35DA6D-49B1-4CDD-9959-537717FCD618}" type="pres">
      <dgm:prSet presAssocID="{120489E7-EC63-44E1-9E2A-3ABE0EB6056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iosque"/>
        </a:ext>
      </dgm:extLst>
    </dgm:pt>
    <dgm:pt modelId="{A3133FC2-E5CE-416B-9EDF-81C19FCA2D10}" type="pres">
      <dgm:prSet presAssocID="{120489E7-EC63-44E1-9E2A-3ABE0EB6056B}" presName="spaceRect" presStyleCnt="0"/>
      <dgm:spPr/>
    </dgm:pt>
    <dgm:pt modelId="{2DD5736A-327D-4D5B-8DD2-EC4DADC64457}" type="pres">
      <dgm:prSet presAssocID="{120489E7-EC63-44E1-9E2A-3ABE0EB6056B}" presName="textRect" presStyleLbl="revTx" presStyleIdx="1" presStyleCnt="4">
        <dgm:presLayoutVars>
          <dgm:chMax val="1"/>
          <dgm:chPref val="1"/>
        </dgm:presLayoutVars>
      </dgm:prSet>
      <dgm:spPr/>
    </dgm:pt>
    <dgm:pt modelId="{9440246E-D90F-482C-A7DE-8FE23A24B62D}" type="pres">
      <dgm:prSet presAssocID="{24AD23BA-E4A4-4552-930B-C7860B8074DC}" presName="sibTrans" presStyleLbl="sibTrans2D1" presStyleIdx="0" presStyleCnt="0"/>
      <dgm:spPr/>
    </dgm:pt>
    <dgm:pt modelId="{CFE7F18D-2D3E-411D-8A60-8E98279B1A05}" type="pres">
      <dgm:prSet presAssocID="{F5E7FFA5-0AD3-4702-94B8-849BC1F5E7F3}" presName="compNode" presStyleCnt="0"/>
      <dgm:spPr/>
    </dgm:pt>
    <dgm:pt modelId="{9BEB3DC6-F71D-4822-BBAC-E835BB776A87}" type="pres">
      <dgm:prSet presAssocID="{F5E7FFA5-0AD3-4702-94B8-849BC1F5E7F3}" presName="iconBgRect" presStyleLbl="bgShp" presStyleIdx="2" presStyleCnt="4"/>
      <dgm:spPr/>
    </dgm:pt>
    <dgm:pt modelId="{2E019DAF-C7A1-46F2-89B2-08CCFD27696B}" type="pres">
      <dgm:prSet presAssocID="{F5E7FFA5-0AD3-4702-94B8-849BC1F5E7F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F5B1E0A8-CB69-486E-9DBE-BEF2FAD4A1AF}" type="pres">
      <dgm:prSet presAssocID="{F5E7FFA5-0AD3-4702-94B8-849BC1F5E7F3}" presName="spaceRect" presStyleCnt="0"/>
      <dgm:spPr/>
    </dgm:pt>
    <dgm:pt modelId="{159498D0-ABF6-484E-8315-2AB3141F620C}" type="pres">
      <dgm:prSet presAssocID="{F5E7FFA5-0AD3-4702-94B8-849BC1F5E7F3}" presName="textRect" presStyleLbl="revTx" presStyleIdx="2" presStyleCnt="4">
        <dgm:presLayoutVars>
          <dgm:chMax val="1"/>
          <dgm:chPref val="1"/>
        </dgm:presLayoutVars>
      </dgm:prSet>
      <dgm:spPr/>
    </dgm:pt>
    <dgm:pt modelId="{32A734D1-F489-4109-96D3-DA87C76AA7F7}" type="pres">
      <dgm:prSet presAssocID="{D1498FFE-C8E9-4AD0-941E-37B70824E4D0}" presName="sibTrans" presStyleLbl="sibTrans2D1" presStyleIdx="0" presStyleCnt="0"/>
      <dgm:spPr/>
    </dgm:pt>
    <dgm:pt modelId="{7348D483-A15C-4119-AE3C-596C0FF6EE32}" type="pres">
      <dgm:prSet presAssocID="{EFF58629-4B6C-4DE2-AEEC-044899A119B6}" presName="compNode" presStyleCnt="0"/>
      <dgm:spPr/>
    </dgm:pt>
    <dgm:pt modelId="{7D01ABFC-5B84-4F10-901D-4EEDC0517209}" type="pres">
      <dgm:prSet presAssocID="{EFF58629-4B6C-4DE2-AEEC-044899A119B6}" presName="iconBgRect" presStyleLbl="bgShp" presStyleIdx="3" presStyleCnt="4"/>
      <dgm:spPr/>
    </dgm:pt>
    <dgm:pt modelId="{76442C98-9C57-404E-A10A-681861A05E41}" type="pres">
      <dgm:prSet presAssocID="{EFF58629-4B6C-4DE2-AEEC-044899A119B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ibido"/>
        </a:ext>
      </dgm:extLst>
    </dgm:pt>
    <dgm:pt modelId="{41B821A7-A2B1-4889-989D-25ECFC521F28}" type="pres">
      <dgm:prSet presAssocID="{EFF58629-4B6C-4DE2-AEEC-044899A119B6}" presName="spaceRect" presStyleCnt="0"/>
      <dgm:spPr/>
    </dgm:pt>
    <dgm:pt modelId="{13046D85-FB63-464C-98B1-C00C154E3FAD}" type="pres">
      <dgm:prSet presAssocID="{EFF58629-4B6C-4DE2-AEEC-044899A119B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A9C2D02-8237-4FE7-9789-ECBBC0FB07F3}" type="presOf" srcId="{B40F493C-5C53-48BE-9A14-CDFECA59BEC4}" destId="{F72018DC-E7EA-4C10-96DC-6FE63AC13EE6}" srcOrd="0" destOrd="0" presId="urn:microsoft.com/office/officeart/2018/2/layout/IconCircleList"/>
    <dgm:cxn modelId="{FC764806-A230-4904-854E-60401954BA96}" srcId="{B40F493C-5C53-48BE-9A14-CDFECA59BEC4}" destId="{F5E7FFA5-0AD3-4702-94B8-849BC1F5E7F3}" srcOrd="2" destOrd="0" parTransId="{5BD62604-4E30-42B3-8275-41AA23190400}" sibTransId="{D1498FFE-C8E9-4AD0-941E-37B70824E4D0}"/>
    <dgm:cxn modelId="{6AD1C409-884F-4A16-BC94-6CAAABB6082D}" srcId="{B40F493C-5C53-48BE-9A14-CDFECA59BEC4}" destId="{EFF58629-4B6C-4DE2-AEEC-044899A119B6}" srcOrd="3" destOrd="0" parTransId="{1824A10B-08C4-42D8-80EE-9C797D1FF365}" sibTransId="{85739AD1-D1D5-48D6-BB15-DC290855A6B4}"/>
    <dgm:cxn modelId="{C6F2060C-8C39-4F86-BD0C-6F3351AF5E83}" type="presOf" srcId="{EFF58629-4B6C-4DE2-AEEC-044899A119B6}" destId="{13046D85-FB63-464C-98B1-C00C154E3FAD}" srcOrd="0" destOrd="0" presId="urn:microsoft.com/office/officeart/2018/2/layout/IconCircleList"/>
    <dgm:cxn modelId="{092DD316-5222-48CA-A651-AB9387E70EE0}" srcId="{B40F493C-5C53-48BE-9A14-CDFECA59BEC4}" destId="{0533BD4C-F2F0-4C71-B6DB-00CF60862795}" srcOrd="0" destOrd="0" parTransId="{0C667784-E726-4440-ACAD-EE8FD12AF003}" sibTransId="{A6051B41-FD81-49E6-AEF3-8EE34F5F80FE}"/>
    <dgm:cxn modelId="{B7F3311F-577F-44D4-AA55-49020ABE619F}" srcId="{B40F493C-5C53-48BE-9A14-CDFECA59BEC4}" destId="{120489E7-EC63-44E1-9E2A-3ABE0EB6056B}" srcOrd="1" destOrd="0" parTransId="{3A8110FB-9A71-4A88-A0D7-3079FC322670}" sibTransId="{24AD23BA-E4A4-4552-930B-C7860B8074DC}"/>
    <dgm:cxn modelId="{0F4DE042-1952-4A37-9981-61E374762FB9}" type="presOf" srcId="{0533BD4C-F2F0-4C71-B6DB-00CF60862795}" destId="{12B6E060-F0BA-4FB0-AD6B-8EAEA2AF7E93}" srcOrd="0" destOrd="0" presId="urn:microsoft.com/office/officeart/2018/2/layout/IconCircleList"/>
    <dgm:cxn modelId="{245D474C-F113-4404-A32E-FDD9DC5B376E}" type="presOf" srcId="{120489E7-EC63-44E1-9E2A-3ABE0EB6056B}" destId="{2DD5736A-327D-4D5B-8DD2-EC4DADC64457}" srcOrd="0" destOrd="0" presId="urn:microsoft.com/office/officeart/2018/2/layout/IconCircleList"/>
    <dgm:cxn modelId="{5115F74F-330F-4E8E-8869-5DE3AD244811}" type="presOf" srcId="{A6051B41-FD81-49E6-AEF3-8EE34F5F80FE}" destId="{DCF487CC-7DD5-459B-90DA-0C56C2D6BA81}" srcOrd="0" destOrd="0" presId="urn:microsoft.com/office/officeart/2018/2/layout/IconCircleList"/>
    <dgm:cxn modelId="{7DC31A91-282C-4AB1-8511-78E3D14A286A}" type="presOf" srcId="{24AD23BA-E4A4-4552-930B-C7860B8074DC}" destId="{9440246E-D90F-482C-A7DE-8FE23A24B62D}" srcOrd="0" destOrd="0" presId="urn:microsoft.com/office/officeart/2018/2/layout/IconCircleList"/>
    <dgm:cxn modelId="{56849D98-F26D-4023-9156-B9A66B249D33}" type="presOf" srcId="{F5E7FFA5-0AD3-4702-94B8-849BC1F5E7F3}" destId="{159498D0-ABF6-484E-8315-2AB3141F620C}" srcOrd="0" destOrd="0" presId="urn:microsoft.com/office/officeart/2018/2/layout/IconCircleList"/>
    <dgm:cxn modelId="{7C9AF8A7-AEEE-4D5A-BB21-C96F3B944CD7}" type="presOf" srcId="{D1498FFE-C8E9-4AD0-941E-37B70824E4D0}" destId="{32A734D1-F489-4109-96D3-DA87C76AA7F7}" srcOrd="0" destOrd="0" presId="urn:microsoft.com/office/officeart/2018/2/layout/IconCircleList"/>
    <dgm:cxn modelId="{C45EF770-0C33-42AB-ADD1-813E672D7D87}" type="presParOf" srcId="{F72018DC-E7EA-4C10-96DC-6FE63AC13EE6}" destId="{BDEAF48A-EF9F-46DC-9358-6856E8C48127}" srcOrd="0" destOrd="0" presId="urn:microsoft.com/office/officeart/2018/2/layout/IconCircleList"/>
    <dgm:cxn modelId="{6E7848BE-CD4D-4CD0-9ABF-DF603AB33374}" type="presParOf" srcId="{BDEAF48A-EF9F-46DC-9358-6856E8C48127}" destId="{EF9CD486-F76F-48A0-BEBA-B7E65DBA0F1F}" srcOrd="0" destOrd="0" presId="urn:microsoft.com/office/officeart/2018/2/layout/IconCircleList"/>
    <dgm:cxn modelId="{4B5D671F-D266-4035-B88E-54D4D4C07C75}" type="presParOf" srcId="{EF9CD486-F76F-48A0-BEBA-B7E65DBA0F1F}" destId="{487205F6-B020-4EB9-8C6C-C5391D3AC58A}" srcOrd="0" destOrd="0" presId="urn:microsoft.com/office/officeart/2018/2/layout/IconCircleList"/>
    <dgm:cxn modelId="{54AE3271-584D-406D-B31E-C56D5B945310}" type="presParOf" srcId="{EF9CD486-F76F-48A0-BEBA-B7E65DBA0F1F}" destId="{36713805-1C62-473F-9B85-A1B9DCC45A34}" srcOrd="1" destOrd="0" presId="urn:microsoft.com/office/officeart/2018/2/layout/IconCircleList"/>
    <dgm:cxn modelId="{B098529D-4BD2-4158-B32B-1CBB077C53B2}" type="presParOf" srcId="{EF9CD486-F76F-48A0-BEBA-B7E65DBA0F1F}" destId="{29C64440-1903-4C8E-986A-D8AB84B709F8}" srcOrd="2" destOrd="0" presId="urn:microsoft.com/office/officeart/2018/2/layout/IconCircleList"/>
    <dgm:cxn modelId="{A14F0633-9838-4499-9A4B-93F551C81B40}" type="presParOf" srcId="{EF9CD486-F76F-48A0-BEBA-B7E65DBA0F1F}" destId="{12B6E060-F0BA-4FB0-AD6B-8EAEA2AF7E93}" srcOrd="3" destOrd="0" presId="urn:microsoft.com/office/officeart/2018/2/layout/IconCircleList"/>
    <dgm:cxn modelId="{3A8AF300-7636-4EA1-AC0D-8C41071362A5}" type="presParOf" srcId="{BDEAF48A-EF9F-46DC-9358-6856E8C48127}" destId="{DCF487CC-7DD5-459B-90DA-0C56C2D6BA81}" srcOrd="1" destOrd="0" presId="urn:microsoft.com/office/officeart/2018/2/layout/IconCircleList"/>
    <dgm:cxn modelId="{8130070F-E046-4086-AD78-23B16A8C46CD}" type="presParOf" srcId="{BDEAF48A-EF9F-46DC-9358-6856E8C48127}" destId="{B6B4DE0D-DC0E-446D-ABB7-72BA2BA55A0D}" srcOrd="2" destOrd="0" presId="urn:microsoft.com/office/officeart/2018/2/layout/IconCircleList"/>
    <dgm:cxn modelId="{C31503A9-BC63-422B-95C8-7507E8F04DED}" type="presParOf" srcId="{B6B4DE0D-DC0E-446D-ABB7-72BA2BA55A0D}" destId="{84C45CE2-DFD2-4E95-B71B-EE804D3F3645}" srcOrd="0" destOrd="0" presId="urn:microsoft.com/office/officeart/2018/2/layout/IconCircleList"/>
    <dgm:cxn modelId="{FE54BEB2-2A3A-4262-9339-957402257638}" type="presParOf" srcId="{B6B4DE0D-DC0E-446D-ABB7-72BA2BA55A0D}" destId="{4E35DA6D-49B1-4CDD-9959-537717FCD618}" srcOrd="1" destOrd="0" presId="urn:microsoft.com/office/officeart/2018/2/layout/IconCircleList"/>
    <dgm:cxn modelId="{202B8405-E07A-48A9-9F30-AC3A1B77CF74}" type="presParOf" srcId="{B6B4DE0D-DC0E-446D-ABB7-72BA2BA55A0D}" destId="{A3133FC2-E5CE-416B-9EDF-81C19FCA2D10}" srcOrd="2" destOrd="0" presId="urn:microsoft.com/office/officeart/2018/2/layout/IconCircleList"/>
    <dgm:cxn modelId="{9BB81B54-AC51-4E6C-83E5-656498E4CEEB}" type="presParOf" srcId="{B6B4DE0D-DC0E-446D-ABB7-72BA2BA55A0D}" destId="{2DD5736A-327D-4D5B-8DD2-EC4DADC64457}" srcOrd="3" destOrd="0" presId="urn:microsoft.com/office/officeart/2018/2/layout/IconCircleList"/>
    <dgm:cxn modelId="{7448E029-8957-4B9D-95FA-EF5DC6F88AE6}" type="presParOf" srcId="{BDEAF48A-EF9F-46DC-9358-6856E8C48127}" destId="{9440246E-D90F-482C-A7DE-8FE23A24B62D}" srcOrd="3" destOrd="0" presId="urn:microsoft.com/office/officeart/2018/2/layout/IconCircleList"/>
    <dgm:cxn modelId="{295CA6F1-177E-42B9-B68C-CF293EC4924C}" type="presParOf" srcId="{BDEAF48A-EF9F-46DC-9358-6856E8C48127}" destId="{CFE7F18D-2D3E-411D-8A60-8E98279B1A05}" srcOrd="4" destOrd="0" presId="urn:microsoft.com/office/officeart/2018/2/layout/IconCircleList"/>
    <dgm:cxn modelId="{D396220A-673E-47AC-ACD0-E3A14DCF3DE7}" type="presParOf" srcId="{CFE7F18D-2D3E-411D-8A60-8E98279B1A05}" destId="{9BEB3DC6-F71D-4822-BBAC-E835BB776A87}" srcOrd="0" destOrd="0" presId="urn:microsoft.com/office/officeart/2018/2/layout/IconCircleList"/>
    <dgm:cxn modelId="{3EC7740B-6930-4180-B22F-10758B731721}" type="presParOf" srcId="{CFE7F18D-2D3E-411D-8A60-8E98279B1A05}" destId="{2E019DAF-C7A1-46F2-89B2-08CCFD27696B}" srcOrd="1" destOrd="0" presId="urn:microsoft.com/office/officeart/2018/2/layout/IconCircleList"/>
    <dgm:cxn modelId="{7A7C4830-F206-4FBC-AB7F-531E98C0920F}" type="presParOf" srcId="{CFE7F18D-2D3E-411D-8A60-8E98279B1A05}" destId="{F5B1E0A8-CB69-486E-9DBE-BEF2FAD4A1AF}" srcOrd="2" destOrd="0" presId="urn:microsoft.com/office/officeart/2018/2/layout/IconCircleList"/>
    <dgm:cxn modelId="{CB12FDDC-7380-4D9E-969D-C98EA97A3F1B}" type="presParOf" srcId="{CFE7F18D-2D3E-411D-8A60-8E98279B1A05}" destId="{159498D0-ABF6-484E-8315-2AB3141F620C}" srcOrd="3" destOrd="0" presId="urn:microsoft.com/office/officeart/2018/2/layout/IconCircleList"/>
    <dgm:cxn modelId="{7FC5697C-C6C4-4A10-8D8C-0C34AC1D50E3}" type="presParOf" srcId="{BDEAF48A-EF9F-46DC-9358-6856E8C48127}" destId="{32A734D1-F489-4109-96D3-DA87C76AA7F7}" srcOrd="5" destOrd="0" presId="urn:microsoft.com/office/officeart/2018/2/layout/IconCircleList"/>
    <dgm:cxn modelId="{CE1FAE75-1526-4744-B1CC-B2FF2B061E5A}" type="presParOf" srcId="{BDEAF48A-EF9F-46DC-9358-6856E8C48127}" destId="{7348D483-A15C-4119-AE3C-596C0FF6EE32}" srcOrd="6" destOrd="0" presId="urn:microsoft.com/office/officeart/2018/2/layout/IconCircleList"/>
    <dgm:cxn modelId="{AD5B19E6-4F5A-4CEF-A1F6-252EA7AF9FD3}" type="presParOf" srcId="{7348D483-A15C-4119-AE3C-596C0FF6EE32}" destId="{7D01ABFC-5B84-4F10-901D-4EEDC0517209}" srcOrd="0" destOrd="0" presId="urn:microsoft.com/office/officeart/2018/2/layout/IconCircleList"/>
    <dgm:cxn modelId="{495D72DF-C5F2-4FA8-A72E-F96F119645F6}" type="presParOf" srcId="{7348D483-A15C-4119-AE3C-596C0FF6EE32}" destId="{76442C98-9C57-404E-A10A-681861A05E41}" srcOrd="1" destOrd="0" presId="urn:microsoft.com/office/officeart/2018/2/layout/IconCircleList"/>
    <dgm:cxn modelId="{8A7827F8-0EF6-4FB6-B456-1C9CCB3DFF9A}" type="presParOf" srcId="{7348D483-A15C-4119-AE3C-596C0FF6EE32}" destId="{41B821A7-A2B1-4889-989D-25ECFC521F28}" srcOrd="2" destOrd="0" presId="urn:microsoft.com/office/officeart/2018/2/layout/IconCircleList"/>
    <dgm:cxn modelId="{737DD0E6-7547-42EA-849A-50DB0BB9885A}" type="presParOf" srcId="{7348D483-A15C-4119-AE3C-596C0FF6EE32}" destId="{13046D85-FB63-464C-98B1-C00C154E3FA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4EFB5B6-571D-43A2-B0D4-9F3278E0E6DF}" type="doc">
      <dgm:prSet loTypeId="urn:microsoft.com/office/officeart/2018/2/layout/IconCircleList" loCatId="icon" qsTypeId="urn:microsoft.com/office/officeart/2005/8/quickstyle/simple1#57" qsCatId="simple" csTypeId="urn:microsoft.com/office/officeart/2005/8/colors/accent1_2#44" csCatId="accent1" phldr="1"/>
      <dgm:spPr/>
      <dgm:t>
        <a:bodyPr/>
        <a:lstStyle/>
        <a:p>
          <a:endParaRPr lang="en-US"/>
        </a:p>
      </dgm:t>
    </dgm:pt>
    <dgm:pt modelId="{415FDDE2-685B-4908-AF98-4B8C2FF50DA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Um núcleo qualquer pode gerar uma SCP</a:t>
          </a:r>
          <a:endParaRPr lang="en-US"/>
        </a:p>
      </dgm:t>
    </dgm:pt>
    <dgm:pt modelId="{405AB8E8-688F-499C-B2B8-74768686A4B6}" type="parTrans" cxnId="{C84E0B16-EBBA-49C7-A3D1-BD7F2A7F288E}">
      <dgm:prSet/>
      <dgm:spPr/>
      <dgm:t>
        <a:bodyPr/>
        <a:lstStyle/>
        <a:p>
          <a:endParaRPr lang="en-US"/>
        </a:p>
      </dgm:t>
    </dgm:pt>
    <dgm:pt modelId="{40DC5782-DBDB-4D3C-9145-DD06DAD1251D}" type="sibTrans" cxnId="{C84E0B16-EBBA-49C7-A3D1-BD7F2A7F288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C1CE86C-691E-4D90-829A-EB3386C5B77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Sócio ostensivo – incorporadora/construtora</a:t>
          </a:r>
          <a:endParaRPr lang="en-US"/>
        </a:p>
      </dgm:t>
    </dgm:pt>
    <dgm:pt modelId="{A87F2045-AD1D-4EDB-9F22-C09AD08F7169}" type="parTrans" cxnId="{62A637FC-BB73-4C75-A807-FD099CCFB9BD}">
      <dgm:prSet/>
      <dgm:spPr/>
      <dgm:t>
        <a:bodyPr/>
        <a:lstStyle/>
        <a:p>
          <a:endParaRPr lang="en-US"/>
        </a:p>
      </dgm:t>
    </dgm:pt>
    <dgm:pt modelId="{1931EC4A-900F-46F2-9583-A2636FDA6735}" type="sibTrans" cxnId="{62A637FC-BB73-4C75-A807-FD099CCFB9B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42FB0E4-F40A-4D80-9931-7F415DB5266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Sócio participante – pessoa física (única ou em grupo)</a:t>
          </a:r>
          <a:endParaRPr lang="en-US"/>
        </a:p>
      </dgm:t>
    </dgm:pt>
    <dgm:pt modelId="{B63C2DF2-C47C-4079-9027-5477F28A2715}" type="parTrans" cxnId="{2972F304-4DD2-48B0-9D75-334A2B580E33}">
      <dgm:prSet/>
      <dgm:spPr/>
      <dgm:t>
        <a:bodyPr/>
        <a:lstStyle/>
        <a:p>
          <a:endParaRPr lang="en-US"/>
        </a:p>
      </dgm:t>
    </dgm:pt>
    <dgm:pt modelId="{3A582634-A20D-4A4B-8D30-DD77C8D94441}" type="sibTrans" cxnId="{2972F304-4DD2-48B0-9D75-334A2B580E3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72A7484-5BE3-408C-9418-7461AE3C01B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0" i="0"/>
            <a:t>Determinação específica do objeto social</a:t>
          </a:r>
          <a:endParaRPr lang="en-US"/>
        </a:p>
      </dgm:t>
    </dgm:pt>
    <dgm:pt modelId="{4A631572-D73F-4132-8574-C1224A679603}" type="parTrans" cxnId="{29D1464C-B7B1-4972-B383-6E93E69DD580}">
      <dgm:prSet/>
      <dgm:spPr/>
      <dgm:t>
        <a:bodyPr/>
        <a:lstStyle/>
        <a:p>
          <a:endParaRPr lang="en-US"/>
        </a:p>
      </dgm:t>
    </dgm:pt>
    <dgm:pt modelId="{EC8B946E-2F85-4322-BD45-575D13261479}" type="sibTrans" cxnId="{29D1464C-B7B1-4972-B383-6E93E69DD580}">
      <dgm:prSet/>
      <dgm:spPr/>
      <dgm:t>
        <a:bodyPr/>
        <a:lstStyle/>
        <a:p>
          <a:endParaRPr lang="en-US"/>
        </a:p>
      </dgm:t>
    </dgm:pt>
    <dgm:pt modelId="{E501D1EC-C0DB-49F6-AE5C-E6943E02A90D}" type="pres">
      <dgm:prSet presAssocID="{64EFB5B6-571D-43A2-B0D4-9F3278E0E6DF}" presName="root" presStyleCnt="0">
        <dgm:presLayoutVars>
          <dgm:dir/>
          <dgm:resizeHandles val="exact"/>
        </dgm:presLayoutVars>
      </dgm:prSet>
      <dgm:spPr/>
    </dgm:pt>
    <dgm:pt modelId="{8A881254-A728-4477-A35C-575915EF714C}" type="pres">
      <dgm:prSet presAssocID="{64EFB5B6-571D-43A2-B0D4-9F3278E0E6DF}" presName="container" presStyleCnt="0">
        <dgm:presLayoutVars>
          <dgm:dir/>
          <dgm:resizeHandles val="exact"/>
        </dgm:presLayoutVars>
      </dgm:prSet>
      <dgm:spPr/>
    </dgm:pt>
    <dgm:pt modelId="{118EECBE-9BDA-4822-9CF5-34AC60646B57}" type="pres">
      <dgm:prSet presAssocID="{415FDDE2-685B-4908-AF98-4B8C2FF50DA0}" presName="compNode" presStyleCnt="0"/>
      <dgm:spPr/>
    </dgm:pt>
    <dgm:pt modelId="{D7FAA84E-A799-4BD5-8C22-C2D2B53DAEC6}" type="pres">
      <dgm:prSet presAssocID="{415FDDE2-685B-4908-AF98-4B8C2FF50DA0}" presName="iconBgRect" presStyleLbl="bgShp" presStyleIdx="0" presStyleCnt="4"/>
      <dgm:spPr/>
    </dgm:pt>
    <dgm:pt modelId="{B225D40B-A051-4EB4-8B69-E3628856AB23}" type="pres">
      <dgm:prSet presAssocID="{415FDDE2-685B-4908-AF98-4B8C2FF50DA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 de dados"/>
        </a:ext>
      </dgm:extLst>
    </dgm:pt>
    <dgm:pt modelId="{B1AD2466-1E48-41A9-B8DD-B2A7B875C6A2}" type="pres">
      <dgm:prSet presAssocID="{415FDDE2-685B-4908-AF98-4B8C2FF50DA0}" presName="spaceRect" presStyleCnt="0"/>
      <dgm:spPr/>
    </dgm:pt>
    <dgm:pt modelId="{D5F50B84-8A5A-45DC-9571-CAF127C87C7F}" type="pres">
      <dgm:prSet presAssocID="{415FDDE2-685B-4908-AF98-4B8C2FF50DA0}" presName="textRect" presStyleLbl="revTx" presStyleIdx="0" presStyleCnt="4">
        <dgm:presLayoutVars>
          <dgm:chMax val="1"/>
          <dgm:chPref val="1"/>
        </dgm:presLayoutVars>
      </dgm:prSet>
      <dgm:spPr/>
    </dgm:pt>
    <dgm:pt modelId="{BAEEBEFD-9E82-4AE5-AC85-4C9591475EFC}" type="pres">
      <dgm:prSet presAssocID="{40DC5782-DBDB-4D3C-9145-DD06DAD1251D}" presName="sibTrans" presStyleLbl="sibTrans2D1" presStyleIdx="0" presStyleCnt="0"/>
      <dgm:spPr/>
    </dgm:pt>
    <dgm:pt modelId="{16EEDB7F-32DB-4272-AF24-0C475768CF84}" type="pres">
      <dgm:prSet presAssocID="{7C1CE86C-691E-4D90-829A-EB3386C5B779}" presName="compNode" presStyleCnt="0"/>
      <dgm:spPr/>
    </dgm:pt>
    <dgm:pt modelId="{6B79F922-2B86-4103-8E53-EDFAB8E91EE9}" type="pres">
      <dgm:prSet presAssocID="{7C1CE86C-691E-4D90-829A-EB3386C5B779}" presName="iconBgRect" presStyleLbl="bgShp" presStyleIdx="1" presStyleCnt="4"/>
      <dgm:spPr/>
    </dgm:pt>
    <dgm:pt modelId="{55D835A7-5EF0-42F3-92B8-B238708BC08A}" type="pres">
      <dgm:prSet presAssocID="{7C1CE86C-691E-4D90-829A-EB3386C5B77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uvas"/>
        </a:ext>
      </dgm:extLst>
    </dgm:pt>
    <dgm:pt modelId="{35B7C89B-33BC-45E6-851C-6C41EE1F4955}" type="pres">
      <dgm:prSet presAssocID="{7C1CE86C-691E-4D90-829A-EB3386C5B779}" presName="spaceRect" presStyleCnt="0"/>
      <dgm:spPr/>
    </dgm:pt>
    <dgm:pt modelId="{AF4D9EE8-0CEA-4950-9B7F-5F2FBC228F65}" type="pres">
      <dgm:prSet presAssocID="{7C1CE86C-691E-4D90-829A-EB3386C5B779}" presName="textRect" presStyleLbl="revTx" presStyleIdx="1" presStyleCnt="4">
        <dgm:presLayoutVars>
          <dgm:chMax val="1"/>
          <dgm:chPref val="1"/>
        </dgm:presLayoutVars>
      </dgm:prSet>
      <dgm:spPr/>
    </dgm:pt>
    <dgm:pt modelId="{2AF98F9C-5B16-4657-871E-3AE6DEF21582}" type="pres">
      <dgm:prSet presAssocID="{1931EC4A-900F-46F2-9583-A2636FDA6735}" presName="sibTrans" presStyleLbl="sibTrans2D1" presStyleIdx="0" presStyleCnt="0"/>
      <dgm:spPr/>
    </dgm:pt>
    <dgm:pt modelId="{88DE2986-86BE-4B8A-930C-F55466524584}" type="pres">
      <dgm:prSet presAssocID="{942FB0E4-F40A-4D80-9931-7F415DB52662}" presName="compNode" presStyleCnt="0"/>
      <dgm:spPr/>
    </dgm:pt>
    <dgm:pt modelId="{7C4AAD7B-BA86-4D45-BDB6-A58E19EAA872}" type="pres">
      <dgm:prSet presAssocID="{942FB0E4-F40A-4D80-9931-7F415DB52662}" presName="iconBgRect" presStyleLbl="bgShp" presStyleIdx="2" presStyleCnt="4"/>
      <dgm:spPr/>
    </dgm:pt>
    <dgm:pt modelId="{4458B7F9-0E59-475E-8909-B25B6CF37052}" type="pres">
      <dgm:prSet presAssocID="{942FB0E4-F40A-4D80-9931-7F415DB5266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9EB966CF-E9EE-4529-BFFB-CB612167B3CA}" type="pres">
      <dgm:prSet presAssocID="{942FB0E4-F40A-4D80-9931-7F415DB52662}" presName="spaceRect" presStyleCnt="0"/>
      <dgm:spPr/>
    </dgm:pt>
    <dgm:pt modelId="{0DD3EB39-AE3F-403F-8A90-3233ABA8CCEA}" type="pres">
      <dgm:prSet presAssocID="{942FB0E4-F40A-4D80-9931-7F415DB52662}" presName="textRect" presStyleLbl="revTx" presStyleIdx="2" presStyleCnt="4">
        <dgm:presLayoutVars>
          <dgm:chMax val="1"/>
          <dgm:chPref val="1"/>
        </dgm:presLayoutVars>
      </dgm:prSet>
      <dgm:spPr/>
    </dgm:pt>
    <dgm:pt modelId="{A4789581-8C0D-4685-977D-4906C0BF2941}" type="pres">
      <dgm:prSet presAssocID="{3A582634-A20D-4A4B-8D30-DD77C8D94441}" presName="sibTrans" presStyleLbl="sibTrans2D1" presStyleIdx="0" presStyleCnt="0"/>
      <dgm:spPr/>
    </dgm:pt>
    <dgm:pt modelId="{5892DB12-482F-489A-8FBB-623AB14C475A}" type="pres">
      <dgm:prSet presAssocID="{D72A7484-5BE3-408C-9418-7461AE3C01B6}" presName="compNode" presStyleCnt="0"/>
      <dgm:spPr/>
    </dgm:pt>
    <dgm:pt modelId="{D2AB72B2-63DE-45CC-97CF-E27A81589888}" type="pres">
      <dgm:prSet presAssocID="{D72A7484-5BE3-408C-9418-7461AE3C01B6}" presName="iconBgRect" presStyleLbl="bgShp" presStyleIdx="3" presStyleCnt="4"/>
      <dgm:spPr/>
    </dgm:pt>
    <dgm:pt modelId="{A48DE4BB-D1F8-454C-9891-53F05C5F17A4}" type="pres">
      <dgm:prSet presAssocID="{D72A7484-5BE3-408C-9418-7461AE3C01B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2A487837-1786-40EF-9382-5B3BBF16B188}" type="pres">
      <dgm:prSet presAssocID="{D72A7484-5BE3-408C-9418-7461AE3C01B6}" presName="spaceRect" presStyleCnt="0"/>
      <dgm:spPr/>
    </dgm:pt>
    <dgm:pt modelId="{98855723-B1D1-490D-AE58-62F85E7336DD}" type="pres">
      <dgm:prSet presAssocID="{D72A7484-5BE3-408C-9418-7461AE3C01B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1DC7103-D4BA-4E43-AF42-63AEE256C413}" type="presOf" srcId="{7C1CE86C-691E-4D90-829A-EB3386C5B779}" destId="{AF4D9EE8-0CEA-4950-9B7F-5F2FBC228F65}" srcOrd="0" destOrd="0" presId="urn:microsoft.com/office/officeart/2018/2/layout/IconCircleList"/>
    <dgm:cxn modelId="{2972F304-4DD2-48B0-9D75-334A2B580E33}" srcId="{64EFB5B6-571D-43A2-B0D4-9F3278E0E6DF}" destId="{942FB0E4-F40A-4D80-9931-7F415DB52662}" srcOrd="2" destOrd="0" parTransId="{B63C2DF2-C47C-4079-9027-5477F28A2715}" sibTransId="{3A582634-A20D-4A4B-8D30-DD77C8D94441}"/>
    <dgm:cxn modelId="{C84E0B16-EBBA-49C7-A3D1-BD7F2A7F288E}" srcId="{64EFB5B6-571D-43A2-B0D4-9F3278E0E6DF}" destId="{415FDDE2-685B-4908-AF98-4B8C2FF50DA0}" srcOrd="0" destOrd="0" parTransId="{405AB8E8-688F-499C-B2B8-74768686A4B6}" sibTransId="{40DC5782-DBDB-4D3C-9145-DD06DAD1251D}"/>
    <dgm:cxn modelId="{E19E1416-2422-4C9B-AE7F-FB9C493EB86F}" type="presOf" srcId="{942FB0E4-F40A-4D80-9931-7F415DB52662}" destId="{0DD3EB39-AE3F-403F-8A90-3233ABA8CCEA}" srcOrd="0" destOrd="0" presId="urn:microsoft.com/office/officeart/2018/2/layout/IconCircleList"/>
    <dgm:cxn modelId="{5DB62F1C-7EAA-4E31-B2B2-3731DE010C5F}" type="presOf" srcId="{64EFB5B6-571D-43A2-B0D4-9F3278E0E6DF}" destId="{E501D1EC-C0DB-49F6-AE5C-E6943E02A90D}" srcOrd="0" destOrd="0" presId="urn:microsoft.com/office/officeart/2018/2/layout/IconCircleList"/>
    <dgm:cxn modelId="{2274441D-BEB7-4CA2-ACE3-F30E04C1A9A1}" type="presOf" srcId="{415FDDE2-685B-4908-AF98-4B8C2FF50DA0}" destId="{D5F50B84-8A5A-45DC-9571-CAF127C87C7F}" srcOrd="0" destOrd="0" presId="urn:microsoft.com/office/officeart/2018/2/layout/IconCircleList"/>
    <dgm:cxn modelId="{B6181A41-1E6F-474B-8016-39B0F1DFFD33}" type="presOf" srcId="{1931EC4A-900F-46F2-9583-A2636FDA6735}" destId="{2AF98F9C-5B16-4657-871E-3AE6DEF21582}" srcOrd="0" destOrd="0" presId="urn:microsoft.com/office/officeart/2018/2/layout/IconCircleList"/>
    <dgm:cxn modelId="{29D1464C-B7B1-4972-B383-6E93E69DD580}" srcId="{64EFB5B6-571D-43A2-B0D4-9F3278E0E6DF}" destId="{D72A7484-5BE3-408C-9418-7461AE3C01B6}" srcOrd="3" destOrd="0" parTransId="{4A631572-D73F-4132-8574-C1224A679603}" sibTransId="{EC8B946E-2F85-4322-BD45-575D13261479}"/>
    <dgm:cxn modelId="{132C2F9C-8DEC-46A0-AF5B-5CDE0589D81F}" type="presOf" srcId="{40DC5782-DBDB-4D3C-9145-DD06DAD1251D}" destId="{BAEEBEFD-9E82-4AE5-AC85-4C9591475EFC}" srcOrd="0" destOrd="0" presId="urn:microsoft.com/office/officeart/2018/2/layout/IconCircleList"/>
    <dgm:cxn modelId="{F12252A5-4D65-4AC7-8CA4-4A49B9FCD9EA}" type="presOf" srcId="{3A582634-A20D-4A4B-8D30-DD77C8D94441}" destId="{A4789581-8C0D-4685-977D-4906C0BF2941}" srcOrd="0" destOrd="0" presId="urn:microsoft.com/office/officeart/2018/2/layout/IconCircleList"/>
    <dgm:cxn modelId="{B925F7EC-1BD3-4BF5-9032-96ADE905EE9D}" type="presOf" srcId="{D72A7484-5BE3-408C-9418-7461AE3C01B6}" destId="{98855723-B1D1-490D-AE58-62F85E7336DD}" srcOrd="0" destOrd="0" presId="urn:microsoft.com/office/officeart/2018/2/layout/IconCircleList"/>
    <dgm:cxn modelId="{62A637FC-BB73-4C75-A807-FD099CCFB9BD}" srcId="{64EFB5B6-571D-43A2-B0D4-9F3278E0E6DF}" destId="{7C1CE86C-691E-4D90-829A-EB3386C5B779}" srcOrd="1" destOrd="0" parTransId="{A87F2045-AD1D-4EDB-9F22-C09AD08F7169}" sibTransId="{1931EC4A-900F-46F2-9583-A2636FDA6735}"/>
    <dgm:cxn modelId="{CAA82D26-7F16-4091-8E78-658DA2A1C96D}" type="presParOf" srcId="{E501D1EC-C0DB-49F6-AE5C-E6943E02A90D}" destId="{8A881254-A728-4477-A35C-575915EF714C}" srcOrd="0" destOrd="0" presId="urn:microsoft.com/office/officeart/2018/2/layout/IconCircleList"/>
    <dgm:cxn modelId="{65C20B86-E1B5-4043-AAF2-8D631D275622}" type="presParOf" srcId="{8A881254-A728-4477-A35C-575915EF714C}" destId="{118EECBE-9BDA-4822-9CF5-34AC60646B57}" srcOrd="0" destOrd="0" presId="urn:microsoft.com/office/officeart/2018/2/layout/IconCircleList"/>
    <dgm:cxn modelId="{2B549B20-6502-4638-B509-501F5B59331A}" type="presParOf" srcId="{118EECBE-9BDA-4822-9CF5-34AC60646B57}" destId="{D7FAA84E-A799-4BD5-8C22-C2D2B53DAEC6}" srcOrd="0" destOrd="0" presId="urn:microsoft.com/office/officeart/2018/2/layout/IconCircleList"/>
    <dgm:cxn modelId="{B1CBAA2D-9B32-429D-A4F5-B0E161E8F352}" type="presParOf" srcId="{118EECBE-9BDA-4822-9CF5-34AC60646B57}" destId="{B225D40B-A051-4EB4-8B69-E3628856AB23}" srcOrd="1" destOrd="0" presId="urn:microsoft.com/office/officeart/2018/2/layout/IconCircleList"/>
    <dgm:cxn modelId="{2F46926F-F8F1-49A6-BD1B-5954DCC61B96}" type="presParOf" srcId="{118EECBE-9BDA-4822-9CF5-34AC60646B57}" destId="{B1AD2466-1E48-41A9-B8DD-B2A7B875C6A2}" srcOrd="2" destOrd="0" presId="urn:microsoft.com/office/officeart/2018/2/layout/IconCircleList"/>
    <dgm:cxn modelId="{0818C5C6-A71F-4530-A3B8-2766A0B58D6F}" type="presParOf" srcId="{118EECBE-9BDA-4822-9CF5-34AC60646B57}" destId="{D5F50B84-8A5A-45DC-9571-CAF127C87C7F}" srcOrd="3" destOrd="0" presId="urn:microsoft.com/office/officeart/2018/2/layout/IconCircleList"/>
    <dgm:cxn modelId="{5371900E-61EF-4DF8-B3BC-D80555576202}" type="presParOf" srcId="{8A881254-A728-4477-A35C-575915EF714C}" destId="{BAEEBEFD-9E82-4AE5-AC85-4C9591475EFC}" srcOrd="1" destOrd="0" presId="urn:microsoft.com/office/officeart/2018/2/layout/IconCircleList"/>
    <dgm:cxn modelId="{2051F5CF-EC9B-4DCE-ADA2-D06964A7A7C2}" type="presParOf" srcId="{8A881254-A728-4477-A35C-575915EF714C}" destId="{16EEDB7F-32DB-4272-AF24-0C475768CF84}" srcOrd="2" destOrd="0" presId="urn:microsoft.com/office/officeart/2018/2/layout/IconCircleList"/>
    <dgm:cxn modelId="{2741A537-D1F8-439E-9316-4A9EF002627A}" type="presParOf" srcId="{16EEDB7F-32DB-4272-AF24-0C475768CF84}" destId="{6B79F922-2B86-4103-8E53-EDFAB8E91EE9}" srcOrd="0" destOrd="0" presId="urn:microsoft.com/office/officeart/2018/2/layout/IconCircleList"/>
    <dgm:cxn modelId="{EE809688-F92A-4C36-A20C-6C42F99EC5E1}" type="presParOf" srcId="{16EEDB7F-32DB-4272-AF24-0C475768CF84}" destId="{55D835A7-5EF0-42F3-92B8-B238708BC08A}" srcOrd="1" destOrd="0" presId="urn:microsoft.com/office/officeart/2018/2/layout/IconCircleList"/>
    <dgm:cxn modelId="{8DB48F12-22FD-4CB5-8251-B5A88C11F04D}" type="presParOf" srcId="{16EEDB7F-32DB-4272-AF24-0C475768CF84}" destId="{35B7C89B-33BC-45E6-851C-6C41EE1F4955}" srcOrd="2" destOrd="0" presId="urn:microsoft.com/office/officeart/2018/2/layout/IconCircleList"/>
    <dgm:cxn modelId="{FF7CF55D-0B55-4F92-9D8F-C21288F0C9CE}" type="presParOf" srcId="{16EEDB7F-32DB-4272-AF24-0C475768CF84}" destId="{AF4D9EE8-0CEA-4950-9B7F-5F2FBC228F65}" srcOrd="3" destOrd="0" presId="urn:microsoft.com/office/officeart/2018/2/layout/IconCircleList"/>
    <dgm:cxn modelId="{4C6AF3DE-A52A-44B8-AD2D-86637A9325A5}" type="presParOf" srcId="{8A881254-A728-4477-A35C-575915EF714C}" destId="{2AF98F9C-5B16-4657-871E-3AE6DEF21582}" srcOrd="3" destOrd="0" presId="urn:microsoft.com/office/officeart/2018/2/layout/IconCircleList"/>
    <dgm:cxn modelId="{3462B971-5972-4AB4-A678-46C3EDF342BA}" type="presParOf" srcId="{8A881254-A728-4477-A35C-575915EF714C}" destId="{88DE2986-86BE-4B8A-930C-F55466524584}" srcOrd="4" destOrd="0" presId="urn:microsoft.com/office/officeart/2018/2/layout/IconCircleList"/>
    <dgm:cxn modelId="{2A5E9950-187E-43EF-8842-0277B904784A}" type="presParOf" srcId="{88DE2986-86BE-4B8A-930C-F55466524584}" destId="{7C4AAD7B-BA86-4D45-BDB6-A58E19EAA872}" srcOrd="0" destOrd="0" presId="urn:microsoft.com/office/officeart/2018/2/layout/IconCircleList"/>
    <dgm:cxn modelId="{18B97F63-CB14-495D-8275-5048774616B9}" type="presParOf" srcId="{88DE2986-86BE-4B8A-930C-F55466524584}" destId="{4458B7F9-0E59-475E-8909-B25B6CF37052}" srcOrd="1" destOrd="0" presId="urn:microsoft.com/office/officeart/2018/2/layout/IconCircleList"/>
    <dgm:cxn modelId="{87AA98D2-7C34-4220-A0D8-903ED7C988B0}" type="presParOf" srcId="{88DE2986-86BE-4B8A-930C-F55466524584}" destId="{9EB966CF-E9EE-4529-BFFB-CB612167B3CA}" srcOrd="2" destOrd="0" presId="urn:microsoft.com/office/officeart/2018/2/layout/IconCircleList"/>
    <dgm:cxn modelId="{DA51F8D2-1B6D-4A89-A2A8-5DB43C4F2D0F}" type="presParOf" srcId="{88DE2986-86BE-4B8A-930C-F55466524584}" destId="{0DD3EB39-AE3F-403F-8A90-3233ABA8CCEA}" srcOrd="3" destOrd="0" presId="urn:microsoft.com/office/officeart/2018/2/layout/IconCircleList"/>
    <dgm:cxn modelId="{BC203C4C-02EF-465E-B012-40411667A062}" type="presParOf" srcId="{8A881254-A728-4477-A35C-575915EF714C}" destId="{A4789581-8C0D-4685-977D-4906C0BF2941}" srcOrd="5" destOrd="0" presId="urn:microsoft.com/office/officeart/2018/2/layout/IconCircleList"/>
    <dgm:cxn modelId="{69A6E9C3-727F-49E3-A043-4E6A7B97F7C9}" type="presParOf" srcId="{8A881254-A728-4477-A35C-575915EF714C}" destId="{5892DB12-482F-489A-8FBB-623AB14C475A}" srcOrd="6" destOrd="0" presId="urn:microsoft.com/office/officeart/2018/2/layout/IconCircleList"/>
    <dgm:cxn modelId="{816FFBE1-7B71-4BDC-B1A8-E6A5C09FA8A7}" type="presParOf" srcId="{5892DB12-482F-489A-8FBB-623AB14C475A}" destId="{D2AB72B2-63DE-45CC-97CF-E27A81589888}" srcOrd="0" destOrd="0" presId="urn:microsoft.com/office/officeart/2018/2/layout/IconCircleList"/>
    <dgm:cxn modelId="{CA2AFF2A-4A02-4C49-84A9-1C5856C15523}" type="presParOf" srcId="{5892DB12-482F-489A-8FBB-623AB14C475A}" destId="{A48DE4BB-D1F8-454C-9891-53F05C5F17A4}" srcOrd="1" destOrd="0" presId="urn:microsoft.com/office/officeart/2018/2/layout/IconCircleList"/>
    <dgm:cxn modelId="{8A96D9B4-6910-4E38-84B4-78E133A2EACA}" type="presParOf" srcId="{5892DB12-482F-489A-8FBB-623AB14C475A}" destId="{2A487837-1786-40EF-9382-5B3BBF16B188}" srcOrd="2" destOrd="0" presId="urn:microsoft.com/office/officeart/2018/2/layout/IconCircleList"/>
    <dgm:cxn modelId="{6FEDB2AD-8013-4B3F-8530-E26C79419B1D}" type="presParOf" srcId="{5892DB12-482F-489A-8FBB-623AB14C475A}" destId="{98855723-B1D1-490D-AE58-62F85E7336D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D8EA6-C16A-48AE-9993-86A1BAEBB24F}">
      <dsp:nvSpPr>
        <dsp:cNvPr id="0" name=""/>
        <dsp:cNvSpPr/>
      </dsp:nvSpPr>
      <dsp:spPr>
        <a:xfrm>
          <a:off x="0" y="1417"/>
          <a:ext cx="9557954" cy="718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EB70DF-84F6-4E31-B46F-25A13DDEEDBC}">
      <dsp:nvSpPr>
        <dsp:cNvPr id="0" name=""/>
        <dsp:cNvSpPr/>
      </dsp:nvSpPr>
      <dsp:spPr>
        <a:xfrm>
          <a:off x="217382" y="163107"/>
          <a:ext cx="395240" cy="39524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1A06E-5FA5-4CB2-AA0E-0336299D9D46}">
      <dsp:nvSpPr>
        <dsp:cNvPr id="0" name=""/>
        <dsp:cNvSpPr/>
      </dsp:nvSpPr>
      <dsp:spPr>
        <a:xfrm>
          <a:off x="830005" y="1417"/>
          <a:ext cx="8727948" cy="71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054" tIns="76054" rIns="76054" bIns="7605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É o primeiro passo num empreendimento imobiliário</a:t>
          </a:r>
          <a:endParaRPr lang="en-US" sz="1900" kern="1200"/>
        </a:p>
      </dsp:txBody>
      <dsp:txXfrm>
        <a:off x="830005" y="1417"/>
        <a:ext cx="8727948" cy="718619"/>
      </dsp:txXfrm>
    </dsp:sp>
    <dsp:sp modelId="{EBB0E49E-3CDB-4916-B064-0AC6AE583B47}">
      <dsp:nvSpPr>
        <dsp:cNvPr id="0" name=""/>
        <dsp:cNvSpPr/>
      </dsp:nvSpPr>
      <dsp:spPr>
        <a:xfrm>
          <a:off x="0" y="899692"/>
          <a:ext cx="9557954" cy="718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8BA75-5DB2-42C9-BF37-7B60F8E14499}">
      <dsp:nvSpPr>
        <dsp:cNvPr id="0" name=""/>
        <dsp:cNvSpPr/>
      </dsp:nvSpPr>
      <dsp:spPr>
        <a:xfrm>
          <a:off x="217382" y="1061381"/>
          <a:ext cx="395240" cy="39524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608D1-0963-44C6-B32D-129AA3A615DB}">
      <dsp:nvSpPr>
        <dsp:cNvPr id="0" name=""/>
        <dsp:cNvSpPr/>
      </dsp:nvSpPr>
      <dsp:spPr>
        <a:xfrm>
          <a:off x="830005" y="899692"/>
          <a:ext cx="8727948" cy="71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054" tIns="76054" rIns="76054" bIns="7605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Como fazer de modo a pagar menos impostos? </a:t>
          </a:r>
          <a:endParaRPr lang="en-US" sz="1900" kern="1200"/>
        </a:p>
      </dsp:txBody>
      <dsp:txXfrm>
        <a:off x="830005" y="899692"/>
        <a:ext cx="8727948" cy="718619"/>
      </dsp:txXfrm>
    </dsp:sp>
    <dsp:sp modelId="{32C9DDBA-DCD2-484E-B1AB-11DF6A1F02D0}">
      <dsp:nvSpPr>
        <dsp:cNvPr id="0" name=""/>
        <dsp:cNvSpPr/>
      </dsp:nvSpPr>
      <dsp:spPr>
        <a:xfrm>
          <a:off x="0" y="1797966"/>
          <a:ext cx="9557954" cy="718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A423BB-DB28-4EAD-AF79-CD71812ED7F1}">
      <dsp:nvSpPr>
        <dsp:cNvPr id="0" name=""/>
        <dsp:cNvSpPr/>
      </dsp:nvSpPr>
      <dsp:spPr>
        <a:xfrm>
          <a:off x="217382" y="1959656"/>
          <a:ext cx="395240" cy="39524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FA581-B704-4FED-862A-553BB2F3D532}">
      <dsp:nvSpPr>
        <dsp:cNvPr id="0" name=""/>
        <dsp:cNvSpPr/>
      </dsp:nvSpPr>
      <dsp:spPr>
        <a:xfrm>
          <a:off x="830005" y="1797966"/>
          <a:ext cx="8727948" cy="71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054" tIns="76054" rIns="76054" bIns="7605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Isso é planejamento tributário</a:t>
          </a:r>
          <a:endParaRPr lang="en-US" sz="1900" kern="1200"/>
        </a:p>
      </dsp:txBody>
      <dsp:txXfrm>
        <a:off x="830005" y="1797966"/>
        <a:ext cx="8727948" cy="718619"/>
      </dsp:txXfrm>
    </dsp:sp>
    <dsp:sp modelId="{FA1E0DD2-464A-4022-B52F-5A837EBD3334}">
      <dsp:nvSpPr>
        <dsp:cNvPr id="0" name=""/>
        <dsp:cNvSpPr/>
      </dsp:nvSpPr>
      <dsp:spPr>
        <a:xfrm>
          <a:off x="0" y="2696241"/>
          <a:ext cx="9557954" cy="7186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BB895-B031-452C-9667-F6B72C1D0C2C}">
      <dsp:nvSpPr>
        <dsp:cNvPr id="0" name=""/>
        <dsp:cNvSpPr/>
      </dsp:nvSpPr>
      <dsp:spPr>
        <a:xfrm>
          <a:off x="217382" y="2857930"/>
          <a:ext cx="395240" cy="39524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C55BC-FFCD-4234-8D7E-822CDF1142C5}">
      <dsp:nvSpPr>
        <dsp:cNvPr id="0" name=""/>
        <dsp:cNvSpPr/>
      </dsp:nvSpPr>
      <dsp:spPr>
        <a:xfrm>
          <a:off x="830005" y="2696241"/>
          <a:ext cx="8727948" cy="71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054" tIns="76054" rIns="76054" bIns="7605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A questão tributária é a mais relevante num empreendimento e o maior custo depois de insumo e mão de obra</a:t>
          </a:r>
          <a:endParaRPr lang="en-US" sz="1900" kern="1200"/>
        </a:p>
      </dsp:txBody>
      <dsp:txXfrm>
        <a:off x="830005" y="2696241"/>
        <a:ext cx="8727948" cy="718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35CC1-35F1-C14F-A940-E8565E7667D8}">
      <dsp:nvSpPr>
        <dsp:cNvPr id="0" name=""/>
        <dsp:cNvSpPr/>
      </dsp:nvSpPr>
      <dsp:spPr>
        <a:xfrm>
          <a:off x="0" y="631337"/>
          <a:ext cx="9904796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O conceito de Planejamento Tributário é mutante e no Brasil apresenta algumas fases.</a:t>
          </a:r>
          <a:endParaRPr lang="en-US" sz="2000" kern="1200"/>
        </a:p>
      </dsp:txBody>
      <dsp:txXfrm>
        <a:off x="37696" y="669033"/>
        <a:ext cx="9829404" cy="696808"/>
      </dsp:txXfrm>
    </dsp:sp>
    <dsp:sp modelId="{ECE078D5-7A7A-C14F-A5D8-2A2515F96ACB}">
      <dsp:nvSpPr>
        <dsp:cNvPr id="0" name=""/>
        <dsp:cNvSpPr/>
      </dsp:nvSpPr>
      <dsp:spPr>
        <a:xfrm>
          <a:off x="0" y="1461137"/>
          <a:ext cx="9904796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i="0" u="sng" kern="1200"/>
            <a:t>A primeira </a:t>
          </a:r>
          <a:r>
            <a:rPr lang="pt-BR" sz="2000" b="0" i="0" kern="1200"/>
            <a:t>delas se dá até 2001. Nessa fase tudo o que não fosse vedado em lei seria lícito e, portanto, permitido. As barreiras eram o “dolo”, “fraude” e a “simulação”.</a:t>
          </a:r>
          <a:endParaRPr lang="en-US" sz="2000" kern="1200"/>
        </a:p>
      </dsp:txBody>
      <dsp:txXfrm>
        <a:off x="37696" y="1498833"/>
        <a:ext cx="9829404" cy="696808"/>
      </dsp:txXfrm>
    </dsp:sp>
    <dsp:sp modelId="{7D01BF44-7A47-E947-A1CB-87411D188DCD}">
      <dsp:nvSpPr>
        <dsp:cNvPr id="0" name=""/>
        <dsp:cNvSpPr/>
      </dsp:nvSpPr>
      <dsp:spPr>
        <a:xfrm>
          <a:off x="0" y="2290937"/>
          <a:ext cx="9904796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Não existindo essas características as operações eram consideradas “válidas”. </a:t>
          </a:r>
          <a:endParaRPr lang="en-US" sz="2000" kern="1200"/>
        </a:p>
      </dsp:txBody>
      <dsp:txXfrm>
        <a:off x="37696" y="2328633"/>
        <a:ext cx="9829404" cy="696808"/>
      </dsp:txXfrm>
    </dsp:sp>
    <dsp:sp modelId="{8A8A59C9-D801-F244-84A6-EB1080B588EB}">
      <dsp:nvSpPr>
        <dsp:cNvPr id="0" name=""/>
        <dsp:cNvSpPr/>
      </dsp:nvSpPr>
      <dsp:spPr>
        <a:xfrm>
          <a:off x="0" y="3120737"/>
          <a:ext cx="9904796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Vigia o princípio da legalidade. Diante das possibilidades o empresário poderia adotar a de menor custo fiscal, desde que não contrária à lei.</a:t>
          </a:r>
          <a:endParaRPr lang="en-US" sz="2000" kern="1200"/>
        </a:p>
      </dsp:txBody>
      <dsp:txXfrm>
        <a:off x="37696" y="3158433"/>
        <a:ext cx="9829404" cy="6968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D464F-8CB2-8244-9001-356169472F6A}">
      <dsp:nvSpPr>
        <dsp:cNvPr id="0" name=""/>
        <dsp:cNvSpPr/>
      </dsp:nvSpPr>
      <dsp:spPr>
        <a:xfrm>
          <a:off x="0" y="0"/>
          <a:ext cx="104662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1F109E-9117-D449-859B-56F0C483F75E}">
      <dsp:nvSpPr>
        <dsp:cNvPr id="0" name=""/>
        <dsp:cNvSpPr/>
      </dsp:nvSpPr>
      <dsp:spPr>
        <a:xfrm>
          <a:off x="0" y="0"/>
          <a:ext cx="2093250" cy="452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/>
            <a:t>A partir daí os negócios poderiam ser desfeitos se houvesse a caracterização de : </a:t>
          </a:r>
          <a:endParaRPr lang="en-US" sz="2300" kern="1200"/>
        </a:p>
      </dsp:txBody>
      <dsp:txXfrm>
        <a:off x="0" y="0"/>
        <a:ext cx="2093250" cy="4524275"/>
      </dsp:txXfrm>
    </dsp:sp>
    <dsp:sp modelId="{3A0D1714-B7BA-BC49-BD29-2883E8EB452B}">
      <dsp:nvSpPr>
        <dsp:cNvPr id="0" name=""/>
        <dsp:cNvSpPr/>
      </dsp:nvSpPr>
      <dsp:spPr>
        <a:xfrm>
          <a:off x="2250244" y="53184"/>
          <a:ext cx="8216009" cy="1063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/>
            <a:t>Simulação</a:t>
          </a:r>
          <a:endParaRPr lang="en-US" sz="2600" kern="1200"/>
        </a:p>
      </dsp:txBody>
      <dsp:txXfrm>
        <a:off x="2250244" y="53184"/>
        <a:ext cx="8216009" cy="1063690"/>
      </dsp:txXfrm>
    </dsp:sp>
    <dsp:sp modelId="{D65C596F-6A39-2F40-895A-153726171053}">
      <dsp:nvSpPr>
        <dsp:cNvPr id="0" name=""/>
        <dsp:cNvSpPr/>
      </dsp:nvSpPr>
      <dsp:spPr>
        <a:xfrm>
          <a:off x="2093250" y="1116875"/>
          <a:ext cx="83730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7264D-4AD3-584E-932A-1D85EB665A7A}">
      <dsp:nvSpPr>
        <dsp:cNvPr id="0" name=""/>
        <dsp:cNvSpPr/>
      </dsp:nvSpPr>
      <dsp:spPr>
        <a:xfrm>
          <a:off x="2250244" y="1170059"/>
          <a:ext cx="8216009" cy="1063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/>
            <a:t>Abuso de Direito </a:t>
          </a:r>
          <a:r>
            <a:rPr lang="pt-BR" sz="2600" b="0" i="0" kern="1200"/>
            <a:t>- Análise do real conteúdo e não do aspecto meramente formal (substância sobre a forma)</a:t>
          </a:r>
          <a:endParaRPr lang="en-US" sz="2600" kern="1200"/>
        </a:p>
      </dsp:txBody>
      <dsp:txXfrm>
        <a:off x="2250244" y="1170059"/>
        <a:ext cx="8216009" cy="1063690"/>
      </dsp:txXfrm>
    </dsp:sp>
    <dsp:sp modelId="{AFEA8AEA-E664-714B-9D27-398FBDE54997}">
      <dsp:nvSpPr>
        <dsp:cNvPr id="0" name=""/>
        <dsp:cNvSpPr/>
      </dsp:nvSpPr>
      <dsp:spPr>
        <a:xfrm>
          <a:off x="2093250" y="2233750"/>
          <a:ext cx="83730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81EAE7-256C-AD49-8CE5-0106C07B0B5D}">
      <dsp:nvSpPr>
        <dsp:cNvPr id="0" name=""/>
        <dsp:cNvSpPr/>
      </dsp:nvSpPr>
      <dsp:spPr>
        <a:xfrm>
          <a:off x="2250244" y="2286934"/>
          <a:ext cx="8216009" cy="1063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/>
            <a:t>Artificialismo</a:t>
          </a:r>
          <a:r>
            <a:rPr lang="pt-BR" sz="2600" b="0" i="0" kern="1200"/>
            <a:t>/objetivo único de economizar tributo</a:t>
          </a:r>
          <a:endParaRPr lang="en-US" sz="2600" kern="1200"/>
        </a:p>
      </dsp:txBody>
      <dsp:txXfrm>
        <a:off x="2250244" y="2286934"/>
        <a:ext cx="8216009" cy="1063690"/>
      </dsp:txXfrm>
    </dsp:sp>
    <dsp:sp modelId="{E11C6EFC-218C-4341-A70D-DEBB242C27AB}">
      <dsp:nvSpPr>
        <dsp:cNvPr id="0" name=""/>
        <dsp:cNvSpPr/>
      </dsp:nvSpPr>
      <dsp:spPr>
        <a:xfrm>
          <a:off x="2093250" y="3350625"/>
          <a:ext cx="83730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593E53-6316-7744-8B5C-5E7E63946D93}">
      <dsp:nvSpPr>
        <dsp:cNvPr id="0" name=""/>
        <dsp:cNvSpPr/>
      </dsp:nvSpPr>
      <dsp:spPr>
        <a:xfrm>
          <a:off x="2250244" y="3403810"/>
          <a:ext cx="8216009" cy="1063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/>
            <a:t>Ausência de substância econômica/propósito negocial</a:t>
          </a:r>
          <a:endParaRPr lang="en-US" sz="2600" kern="1200"/>
        </a:p>
      </dsp:txBody>
      <dsp:txXfrm>
        <a:off x="2250244" y="3403810"/>
        <a:ext cx="8216009" cy="1063690"/>
      </dsp:txXfrm>
    </dsp:sp>
    <dsp:sp modelId="{44C4ACFA-789B-8A4C-8E1A-92F68CCA7F90}">
      <dsp:nvSpPr>
        <dsp:cNvPr id="0" name=""/>
        <dsp:cNvSpPr/>
      </dsp:nvSpPr>
      <dsp:spPr>
        <a:xfrm>
          <a:off x="2093250" y="4467500"/>
          <a:ext cx="837300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55A69-C01A-4311-9825-31295C6D5F17}">
      <dsp:nvSpPr>
        <dsp:cNvPr id="0" name=""/>
        <dsp:cNvSpPr/>
      </dsp:nvSpPr>
      <dsp:spPr>
        <a:xfrm>
          <a:off x="0" y="3246"/>
          <a:ext cx="10066859" cy="691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3A341-DDB3-4C95-B049-D8500570F9F0}">
      <dsp:nvSpPr>
        <dsp:cNvPr id="0" name=""/>
        <dsp:cNvSpPr/>
      </dsp:nvSpPr>
      <dsp:spPr>
        <a:xfrm>
          <a:off x="209151" y="158812"/>
          <a:ext cx="380274" cy="3802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B8B6A5-2CB4-4EAA-9ECA-0E8A5AC3BB80}">
      <dsp:nvSpPr>
        <dsp:cNvPr id="0" name=""/>
        <dsp:cNvSpPr/>
      </dsp:nvSpPr>
      <dsp:spPr>
        <a:xfrm>
          <a:off x="798576" y="3246"/>
          <a:ext cx="9268282" cy="691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74" tIns="73174" rIns="73174" bIns="731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/>
            <a:t>As decisões começam a mudar depois da operação “Zelotes”</a:t>
          </a:r>
          <a:endParaRPr lang="en-US" sz="1800" kern="1200"/>
        </a:p>
      </dsp:txBody>
      <dsp:txXfrm>
        <a:off x="798576" y="3246"/>
        <a:ext cx="9268282" cy="691408"/>
      </dsp:txXfrm>
    </dsp:sp>
    <dsp:sp modelId="{AB9D90F9-AE6F-42AD-B892-84F839F5655E}">
      <dsp:nvSpPr>
        <dsp:cNvPr id="0" name=""/>
        <dsp:cNvSpPr/>
      </dsp:nvSpPr>
      <dsp:spPr>
        <a:xfrm>
          <a:off x="0" y="867506"/>
          <a:ext cx="10066859" cy="691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29AED-AE3C-4B33-9AF9-AC0018F367BE}">
      <dsp:nvSpPr>
        <dsp:cNvPr id="0" name=""/>
        <dsp:cNvSpPr/>
      </dsp:nvSpPr>
      <dsp:spPr>
        <a:xfrm>
          <a:off x="209151" y="1023073"/>
          <a:ext cx="380274" cy="3802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0D40E-1F91-4AC9-891A-381D8BB2E23F}">
      <dsp:nvSpPr>
        <dsp:cNvPr id="0" name=""/>
        <dsp:cNvSpPr/>
      </dsp:nvSpPr>
      <dsp:spPr>
        <a:xfrm>
          <a:off x="798576" y="867506"/>
          <a:ext cx="9268282" cy="691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74" tIns="73174" rIns="73174" bIns="731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kern="1200"/>
            <a:t>CARF – Fonte de juris</a:t>
          </a:r>
          <a:r>
            <a:rPr lang="pt-BR" sz="1800" kern="1200"/>
            <a:t>prudência administrativa – passa a ser mais flexível</a:t>
          </a:r>
          <a:endParaRPr lang="en-US" sz="1800" kern="1200"/>
        </a:p>
      </dsp:txBody>
      <dsp:txXfrm>
        <a:off x="798576" y="867506"/>
        <a:ext cx="9268282" cy="691408"/>
      </dsp:txXfrm>
    </dsp:sp>
    <dsp:sp modelId="{5530215A-6E1C-444B-B37C-95684DADD611}">
      <dsp:nvSpPr>
        <dsp:cNvPr id="0" name=""/>
        <dsp:cNvSpPr/>
      </dsp:nvSpPr>
      <dsp:spPr>
        <a:xfrm>
          <a:off x="0" y="1731767"/>
          <a:ext cx="10066859" cy="691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DFB4B-AC89-4059-A0BA-7653F8450910}">
      <dsp:nvSpPr>
        <dsp:cNvPr id="0" name=""/>
        <dsp:cNvSpPr/>
      </dsp:nvSpPr>
      <dsp:spPr>
        <a:xfrm>
          <a:off x="209151" y="1887334"/>
          <a:ext cx="380274" cy="3802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0566E-F741-4FC0-9418-F95B0F6D295B}">
      <dsp:nvSpPr>
        <dsp:cNvPr id="0" name=""/>
        <dsp:cNvSpPr/>
      </dsp:nvSpPr>
      <dsp:spPr>
        <a:xfrm>
          <a:off x="798576" y="1731767"/>
          <a:ext cx="9268282" cy="691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74" tIns="73174" rIns="73174" bIns="731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kern="1200"/>
            <a:t>Modificação do que pode e não pode;</a:t>
          </a:r>
          <a:endParaRPr lang="en-US" sz="1800" kern="1200"/>
        </a:p>
      </dsp:txBody>
      <dsp:txXfrm>
        <a:off x="798576" y="1731767"/>
        <a:ext cx="9268282" cy="691408"/>
      </dsp:txXfrm>
    </dsp:sp>
    <dsp:sp modelId="{91299A82-A375-4277-8EFF-6AA5EE4408A8}">
      <dsp:nvSpPr>
        <dsp:cNvPr id="0" name=""/>
        <dsp:cNvSpPr/>
      </dsp:nvSpPr>
      <dsp:spPr>
        <a:xfrm>
          <a:off x="0" y="2596027"/>
          <a:ext cx="10066859" cy="691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A5BBB7-53AE-4A09-ABDE-F09010105A3C}">
      <dsp:nvSpPr>
        <dsp:cNvPr id="0" name=""/>
        <dsp:cNvSpPr/>
      </dsp:nvSpPr>
      <dsp:spPr>
        <a:xfrm>
          <a:off x="209151" y="2751594"/>
          <a:ext cx="380274" cy="3802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B1F46-8A9C-440F-AA97-D0FA02D0EAB5}">
      <dsp:nvSpPr>
        <dsp:cNvPr id="0" name=""/>
        <dsp:cNvSpPr/>
      </dsp:nvSpPr>
      <dsp:spPr>
        <a:xfrm>
          <a:off x="798576" y="2596027"/>
          <a:ext cx="9268282" cy="691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74" tIns="73174" rIns="73174" bIns="731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/>
            <a:t>Deixa de ser aplicado o “propósito negocial” como essencial para o negócio ser lícito;</a:t>
          </a:r>
          <a:endParaRPr lang="en-US" sz="1800" kern="1200"/>
        </a:p>
      </dsp:txBody>
      <dsp:txXfrm>
        <a:off x="798576" y="2596027"/>
        <a:ext cx="9268282" cy="691408"/>
      </dsp:txXfrm>
    </dsp:sp>
    <dsp:sp modelId="{6EEA97AF-F694-4AA8-B629-1DF6904650D2}">
      <dsp:nvSpPr>
        <dsp:cNvPr id="0" name=""/>
        <dsp:cNvSpPr/>
      </dsp:nvSpPr>
      <dsp:spPr>
        <a:xfrm>
          <a:off x="0" y="3460288"/>
          <a:ext cx="10066859" cy="691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1089C-EAC9-47FC-8B13-6775EC0267A2}">
      <dsp:nvSpPr>
        <dsp:cNvPr id="0" name=""/>
        <dsp:cNvSpPr/>
      </dsp:nvSpPr>
      <dsp:spPr>
        <a:xfrm>
          <a:off x="209151" y="3615855"/>
          <a:ext cx="380274" cy="3802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BD587-355B-4C65-AED3-A12C478DD91C}">
      <dsp:nvSpPr>
        <dsp:cNvPr id="0" name=""/>
        <dsp:cNvSpPr/>
      </dsp:nvSpPr>
      <dsp:spPr>
        <a:xfrm>
          <a:off x="798576" y="3460288"/>
          <a:ext cx="9268282" cy="691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74" tIns="73174" rIns="73174" bIns="731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i="0" kern="1200"/>
            <a:t>Passa a ser aceita a motivação exclusivamente tributária.</a:t>
          </a:r>
          <a:endParaRPr lang="en-US" sz="1800" kern="1200"/>
        </a:p>
      </dsp:txBody>
      <dsp:txXfrm>
        <a:off x="798576" y="3460288"/>
        <a:ext cx="9268282" cy="6914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696D49-19CF-4728-A041-60EF9DBEE686}">
      <dsp:nvSpPr>
        <dsp:cNvPr id="0" name=""/>
        <dsp:cNvSpPr/>
      </dsp:nvSpPr>
      <dsp:spPr>
        <a:xfrm>
          <a:off x="0" y="3534"/>
          <a:ext cx="10066859" cy="752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367615-BF2B-4272-A2F7-B026282B1789}">
      <dsp:nvSpPr>
        <dsp:cNvPr id="0" name=""/>
        <dsp:cNvSpPr/>
      </dsp:nvSpPr>
      <dsp:spPr>
        <a:xfrm>
          <a:off x="227742" y="172929"/>
          <a:ext cx="414077" cy="4140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9E700-466B-4BF8-9F1C-C2665C7A070F}">
      <dsp:nvSpPr>
        <dsp:cNvPr id="0" name=""/>
        <dsp:cNvSpPr/>
      </dsp:nvSpPr>
      <dsp:spPr>
        <a:xfrm>
          <a:off x="869562" y="3534"/>
          <a:ext cx="9197296" cy="752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78" tIns="79678" rIns="79678" bIns="796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Passamos a </a:t>
          </a:r>
          <a:r>
            <a:rPr lang="pt-BR" sz="1900" kern="1200"/>
            <a:t>conhecer as decisões do Judiciário que os REFISES impediam;</a:t>
          </a:r>
          <a:endParaRPr lang="en-US" sz="1900" kern="1200"/>
        </a:p>
      </dsp:txBody>
      <dsp:txXfrm>
        <a:off x="869562" y="3534"/>
        <a:ext cx="9197296" cy="752867"/>
      </dsp:txXfrm>
    </dsp:sp>
    <dsp:sp modelId="{FF0398DB-DCC1-4236-ADEF-C98B0F972037}">
      <dsp:nvSpPr>
        <dsp:cNvPr id="0" name=""/>
        <dsp:cNvSpPr/>
      </dsp:nvSpPr>
      <dsp:spPr>
        <a:xfrm>
          <a:off x="0" y="944619"/>
          <a:ext cx="10066859" cy="752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3A0FB-78A2-48D8-8330-0A4577D0BA12}">
      <dsp:nvSpPr>
        <dsp:cNvPr id="0" name=""/>
        <dsp:cNvSpPr/>
      </dsp:nvSpPr>
      <dsp:spPr>
        <a:xfrm>
          <a:off x="227742" y="1114014"/>
          <a:ext cx="414077" cy="4140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B86AAA-39C5-40E1-9E1D-E063B281D691}">
      <dsp:nvSpPr>
        <dsp:cNvPr id="0" name=""/>
        <dsp:cNvSpPr/>
      </dsp:nvSpPr>
      <dsp:spPr>
        <a:xfrm>
          <a:off x="869562" y="944619"/>
          <a:ext cx="9197296" cy="752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78" tIns="79678" rIns="79678" bIns="796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Fim e retorno do voto de qualidade (Bolsonaro x Lula);</a:t>
          </a:r>
          <a:endParaRPr lang="en-US" sz="1900" kern="1200"/>
        </a:p>
      </dsp:txBody>
      <dsp:txXfrm>
        <a:off x="869562" y="944619"/>
        <a:ext cx="9197296" cy="752867"/>
      </dsp:txXfrm>
    </dsp:sp>
    <dsp:sp modelId="{7F9088FA-04C1-4EF3-BA74-4C6B60D6A514}">
      <dsp:nvSpPr>
        <dsp:cNvPr id="0" name=""/>
        <dsp:cNvSpPr/>
      </dsp:nvSpPr>
      <dsp:spPr>
        <a:xfrm>
          <a:off x="0" y="1885703"/>
          <a:ext cx="10066859" cy="752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5D2BF2-3504-4BEA-95C7-93B019A8370E}">
      <dsp:nvSpPr>
        <dsp:cNvPr id="0" name=""/>
        <dsp:cNvSpPr/>
      </dsp:nvSpPr>
      <dsp:spPr>
        <a:xfrm>
          <a:off x="227742" y="2055098"/>
          <a:ext cx="414077" cy="4140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5C648-B0BD-4C65-9554-352676D00318}">
      <dsp:nvSpPr>
        <dsp:cNvPr id="0" name=""/>
        <dsp:cNvSpPr/>
      </dsp:nvSpPr>
      <dsp:spPr>
        <a:xfrm>
          <a:off x="869562" y="1885703"/>
          <a:ext cx="9197296" cy="752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78" tIns="79678" rIns="79678" bIns="796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Flexibilidade muito maior;</a:t>
          </a:r>
          <a:endParaRPr lang="en-US" sz="1900" kern="1200"/>
        </a:p>
      </dsp:txBody>
      <dsp:txXfrm>
        <a:off x="869562" y="1885703"/>
        <a:ext cx="9197296" cy="752867"/>
      </dsp:txXfrm>
    </dsp:sp>
    <dsp:sp modelId="{7DEAF5A9-C529-4380-A693-AE277613B932}">
      <dsp:nvSpPr>
        <dsp:cNvPr id="0" name=""/>
        <dsp:cNvSpPr/>
      </dsp:nvSpPr>
      <dsp:spPr>
        <a:xfrm>
          <a:off x="0" y="2826788"/>
          <a:ext cx="10066859" cy="752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78F3D-6010-4A51-A30B-AB19954F9EDE}">
      <dsp:nvSpPr>
        <dsp:cNvPr id="0" name=""/>
        <dsp:cNvSpPr/>
      </dsp:nvSpPr>
      <dsp:spPr>
        <a:xfrm>
          <a:off x="227742" y="2996183"/>
          <a:ext cx="414077" cy="4140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EBDE5-3825-47DA-A952-C12C65BEFE8A}">
      <dsp:nvSpPr>
        <dsp:cNvPr id="0" name=""/>
        <dsp:cNvSpPr/>
      </dsp:nvSpPr>
      <dsp:spPr>
        <a:xfrm>
          <a:off x="869562" y="2826788"/>
          <a:ext cx="9197296" cy="752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78" tIns="79678" rIns="79678" bIns="796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Decisões favoráveis do STF e nova compreensão da norma ante elisiva (ADI 2.466/2022);</a:t>
          </a:r>
          <a:endParaRPr lang="en-US" sz="1900" kern="1200"/>
        </a:p>
      </dsp:txBody>
      <dsp:txXfrm>
        <a:off x="869562" y="2826788"/>
        <a:ext cx="9197296" cy="752867"/>
      </dsp:txXfrm>
    </dsp:sp>
    <dsp:sp modelId="{519288C6-D21B-4479-98AA-292D0F69C6B8}">
      <dsp:nvSpPr>
        <dsp:cNvPr id="0" name=""/>
        <dsp:cNvSpPr/>
      </dsp:nvSpPr>
      <dsp:spPr>
        <a:xfrm>
          <a:off x="0" y="3767872"/>
          <a:ext cx="10066859" cy="752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BF6FD-12D3-4313-9585-3BAABF755E78}">
      <dsp:nvSpPr>
        <dsp:cNvPr id="0" name=""/>
        <dsp:cNvSpPr/>
      </dsp:nvSpPr>
      <dsp:spPr>
        <a:xfrm>
          <a:off x="227742" y="3937267"/>
          <a:ext cx="414077" cy="4140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446A5-04DC-418F-A96C-244887BD6A56}">
      <dsp:nvSpPr>
        <dsp:cNvPr id="0" name=""/>
        <dsp:cNvSpPr/>
      </dsp:nvSpPr>
      <dsp:spPr>
        <a:xfrm>
          <a:off x="869562" y="3767872"/>
          <a:ext cx="9197296" cy="752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678" tIns="79678" rIns="79678" bIns="796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Apenas atos dissimulados ou com ocultação do fato gerador poderiam ser invalidados.</a:t>
          </a:r>
          <a:endParaRPr lang="en-US" sz="1900" kern="1200"/>
        </a:p>
      </dsp:txBody>
      <dsp:txXfrm>
        <a:off x="869562" y="3767872"/>
        <a:ext cx="9197296" cy="7528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F8C78-33C7-4C87-A3EC-EE0CC71C40A6}">
      <dsp:nvSpPr>
        <dsp:cNvPr id="0" name=""/>
        <dsp:cNvSpPr/>
      </dsp:nvSpPr>
      <dsp:spPr>
        <a:xfrm>
          <a:off x="718664" y="37515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4A423-D647-4547-86E5-2A1B6FC824CF}">
      <dsp:nvSpPr>
        <dsp:cNvPr id="0" name=""/>
        <dsp:cNvSpPr/>
      </dsp:nvSpPr>
      <dsp:spPr>
        <a:xfrm>
          <a:off x="1135476" y="79196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EBF74-A28C-4FB3-84E4-4FD5B8929EBE}">
      <dsp:nvSpPr>
        <dsp:cNvPr id="0" name=""/>
        <dsp:cNvSpPr/>
      </dsp:nvSpPr>
      <dsp:spPr>
        <a:xfrm>
          <a:off x="93445" y="2940152"/>
          <a:ext cx="320625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/>
            <a:t>Esta nova posição, abertamente “pró-contribuinte”, cresce com decisões provenientes do Poder Judiciário que vem se mostrando favorável ao princípio da legalidade em contra ponto da norma ante elisiva (art. 163);</a:t>
          </a:r>
          <a:endParaRPr lang="en-US" sz="1100" kern="1200"/>
        </a:p>
      </dsp:txBody>
      <dsp:txXfrm>
        <a:off x="93445" y="2940152"/>
        <a:ext cx="3206250" cy="877500"/>
      </dsp:txXfrm>
    </dsp:sp>
    <dsp:sp modelId="{FB84B868-7FFF-4BAB-8D12-32243BA05818}">
      <dsp:nvSpPr>
        <dsp:cNvPr id="0" name=""/>
        <dsp:cNvSpPr/>
      </dsp:nvSpPr>
      <dsp:spPr>
        <a:xfrm>
          <a:off x="4486008" y="37515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E62F8-0FA2-484E-9FEA-0C2CED9F92AE}">
      <dsp:nvSpPr>
        <dsp:cNvPr id="0" name=""/>
        <dsp:cNvSpPr/>
      </dsp:nvSpPr>
      <dsp:spPr>
        <a:xfrm>
          <a:off x="4902820" y="79196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19B832-E333-43DB-B967-554E516A9986}">
      <dsp:nvSpPr>
        <dsp:cNvPr id="0" name=""/>
        <dsp:cNvSpPr/>
      </dsp:nvSpPr>
      <dsp:spPr>
        <a:xfrm>
          <a:off x="3860789" y="2940152"/>
          <a:ext cx="320625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/>
            <a:t>Aos poucos a linha do “propósito negocial” perde força, como no exemplo da ‘pejotização’;</a:t>
          </a:r>
          <a:endParaRPr lang="en-US" sz="1100" kern="1200"/>
        </a:p>
      </dsp:txBody>
      <dsp:txXfrm>
        <a:off x="3860789" y="2940152"/>
        <a:ext cx="3206250" cy="877500"/>
      </dsp:txXfrm>
    </dsp:sp>
    <dsp:sp modelId="{E8FED1AE-6572-4811-8DBA-F2D750B79448}">
      <dsp:nvSpPr>
        <dsp:cNvPr id="0" name=""/>
        <dsp:cNvSpPr/>
      </dsp:nvSpPr>
      <dsp:spPr>
        <a:xfrm>
          <a:off x="8253352" y="37515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2E297-24DF-46D4-9D3F-F20165C7990B}">
      <dsp:nvSpPr>
        <dsp:cNvPr id="0" name=""/>
        <dsp:cNvSpPr/>
      </dsp:nvSpPr>
      <dsp:spPr>
        <a:xfrm>
          <a:off x="8670164" y="79196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54AA13-D971-44D3-99E8-649420406559}">
      <dsp:nvSpPr>
        <dsp:cNvPr id="0" name=""/>
        <dsp:cNvSpPr/>
      </dsp:nvSpPr>
      <dsp:spPr>
        <a:xfrm>
          <a:off x="7628133" y="2940152"/>
          <a:ext cx="3206250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/>
            <a:t>No momento vivemos esta fase, ou seja, mais liberdade para a atividade de “planejamento”, mas sempre com muita cautela.</a:t>
          </a:r>
          <a:endParaRPr lang="en-US" sz="1100" kern="1200"/>
        </a:p>
      </dsp:txBody>
      <dsp:txXfrm>
        <a:off x="7628133" y="2940152"/>
        <a:ext cx="3206250" cy="877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77865-75F2-4B90-A130-F586B1132D2A}">
      <dsp:nvSpPr>
        <dsp:cNvPr id="0" name=""/>
        <dsp:cNvSpPr/>
      </dsp:nvSpPr>
      <dsp:spPr>
        <a:xfrm>
          <a:off x="0" y="326"/>
          <a:ext cx="9276300" cy="7648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3B8D4-DF3B-4B8D-98DD-A222B17CE8F3}">
      <dsp:nvSpPr>
        <dsp:cNvPr id="0" name=""/>
        <dsp:cNvSpPr/>
      </dsp:nvSpPr>
      <dsp:spPr>
        <a:xfrm>
          <a:off x="231366" y="172417"/>
          <a:ext cx="420665" cy="4206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3A5D7-B5E4-441E-B804-5877926BD934}">
      <dsp:nvSpPr>
        <dsp:cNvPr id="0" name=""/>
        <dsp:cNvSpPr/>
      </dsp:nvSpPr>
      <dsp:spPr>
        <a:xfrm>
          <a:off x="883397" y="326"/>
          <a:ext cx="8392902" cy="764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6" tIns="80946" rIns="80946" bIns="80946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Como </a:t>
          </a:r>
          <a:r>
            <a:rPr lang="pt-BR" sz="1700" kern="1200"/>
            <a:t>em todas as atividades, o imposto de renda deve ser apurado com base “... no montante, real, arbitrado ou presumido da renda ou dos proventos tributáveis.”</a:t>
          </a:r>
          <a:endParaRPr lang="en-US" sz="1700" kern="1200"/>
        </a:p>
      </dsp:txBody>
      <dsp:txXfrm>
        <a:off x="883397" y="326"/>
        <a:ext cx="8392902" cy="764846"/>
      </dsp:txXfrm>
    </dsp:sp>
    <dsp:sp modelId="{36F36284-032E-4154-A2C6-3C283597981E}">
      <dsp:nvSpPr>
        <dsp:cNvPr id="0" name=""/>
        <dsp:cNvSpPr/>
      </dsp:nvSpPr>
      <dsp:spPr>
        <a:xfrm>
          <a:off x="0" y="956384"/>
          <a:ext cx="9276300" cy="7648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D0A34-8E1B-4A1B-AF79-A8B998887803}">
      <dsp:nvSpPr>
        <dsp:cNvPr id="0" name=""/>
        <dsp:cNvSpPr/>
      </dsp:nvSpPr>
      <dsp:spPr>
        <a:xfrm>
          <a:off x="231366" y="1128475"/>
          <a:ext cx="420665" cy="4206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7E1CD-3F91-4251-BE68-5C05415FFF8A}">
      <dsp:nvSpPr>
        <dsp:cNvPr id="0" name=""/>
        <dsp:cNvSpPr/>
      </dsp:nvSpPr>
      <dsp:spPr>
        <a:xfrm>
          <a:off x="883397" y="956384"/>
          <a:ext cx="8392902" cy="764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6" tIns="80946" rIns="80946" bIns="80946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IRPJ – Lucro Real x Lucro Presumido</a:t>
          </a:r>
          <a:endParaRPr lang="en-US" sz="1700" kern="1200"/>
        </a:p>
      </dsp:txBody>
      <dsp:txXfrm>
        <a:off x="883397" y="956384"/>
        <a:ext cx="8392902" cy="764846"/>
      </dsp:txXfrm>
    </dsp:sp>
    <dsp:sp modelId="{9B468311-7590-46BF-ABE7-C050F89F712B}">
      <dsp:nvSpPr>
        <dsp:cNvPr id="0" name=""/>
        <dsp:cNvSpPr/>
      </dsp:nvSpPr>
      <dsp:spPr>
        <a:xfrm>
          <a:off x="0" y="1912442"/>
          <a:ext cx="9276300" cy="7648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1E917E-5F42-464C-A7DE-187BECD30904}">
      <dsp:nvSpPr>
        <dsp:cNvPr id="0" name=""/>
        <dsp:cNvSpPr/>
      </dsp:nvSpPr>
      <dsp:spPr>
        <a:xfrm>
          <a:off x="231366" y="2084533"/>
          <a:ext cx="420665" cy="4206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67B6B-A381-424C-A083-D7730ECA4499}">
      <dsp:nvSpPr>
        <dsp:cNvPr id="0" name=""/>
        <dsp:cNvSpPr/>
      </dsp:nvSpPr>
      <dsp:spPr>
        <a:xfrm>
          <a:off x="883397" y="1912442"/>
          <a:ext cx="8392902" cy="764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6" tIns="80946" rIns="80946" bIns="80946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POC x RET x PA</a:t>
          </a:r>
          <a:endParaRPr lang="en-US" sz="1700" kern="1200"/>
        </a:p>
      </dsp:txBody>
      <dsp:txXfrm>
        <a:off x="883397" y="1912442"/>
        <a:ext cx="8392902" cy="7648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8E643-8BC6-4EE7-BD7A-509B5269ABB5}">
      <dsp:nvSpPr>
        <dsp:cNvPr id="0" name=""/>
        <dsp:cNvSpPr/>
      </dsp:nvSpPr>
      <dsp:spPr>
        <a:xfrm>
          <a:off x="916650" y="207370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1A8F6-28D9-4C3F-A2F1-6D860575C3BF}">
      <dsp:nvSpPr>
        <dsp:cNvPr id="0" name=""/>
        <dsp:cNvSpPr/>
      </dsp:nvSpPr>
      <dsp:spPr>
        <a:xfrm>
          <a:off x="1150650" y="441370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995F9-F1D1-4A3C-BFA7-4F5340A0C2F2}">
      <dsp:nvSpPr>
        <dsp:cNvPr id="0" name=""/>
        <dsp:cNvSpPr/>
      </dsp:nvSpPr>
      <dsp:spPr>
        <a:xfrm>
          <a:off x="565650" y="1647370"/>
          <a:ext cx="1800000" cy="810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/>
            <a:t>É a opção de 70% do segmento imobiliário, contra 1,9 % do lucro real; 26% do SIMPLES e 3% de MEI;</a:t>
          </a:r>
          <a:endParaRPr lang="en-US" sz="1100" kern="1200"/>
        </a:p>
      </dsp:txBody>
      <dsp:txXfrm>
        <a:off x="565650" y="1647370"/>
        <a:ext cx="1800000" cy="810791"/>
      </dsp:txXfrm>
    </dsp:sp>
    <dsp:sp modelId="{7675AE91-6A41-489A-9B52-C787B82D9867}">
      <dsp:nvSpPr>
        <dsp:cNvPr id="0" name=""/>
        <dsp:cNvSpPr/>
      </dsp:nvSpPr>
      <dsp:spPr>
        <a:xfrm>
          <a:off x="3031650" y="207370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54344-4BE5-4C41-847E-34938050ED2C}">
      <dsp:nvSpPr>
        <dsp:cNvPr id="0" name=""/>
        <dsp:cNvSpPr/>
      </dsp:nvSpPr>
      <dsp:spPr>
        <a:xfrm>
          <a:off x="3265650" y="441370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03D22D-8262-41B0-8AFA-D227F96DA995}">
      <dsp:nvSpPr>
        <dsp:cNvPr id="0" name=""/>
        <dsp:cNvSpPr/>
      </dsp:nvSpPr>
      <dsp:spPr>
        <a:xfrm>
          <a:off x="2680650" y="1647370"/>
          <a:ext cx="1800000" cy="810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b="0" i="0" kern="1200" dirty="0"/>
            <a:t>Representa 75% da r</a:t>
          </a:r>
          <a:r>
            <a:rPr lang="pt-BR" sz="1100" kern="1200" dirty="0"/>
            <a:t>eceita fiscal contra 20% do lucro real (dados da receita federal);</a:t>
          </a:r>
          <a:endParaRPr lang="en-US" sz="1100" kern="1200" dirty="0"/>
        </a:p>
      </dsp:txBody>
      <dsp:txXfrm>
        <a:off x="2680650" y="1647370"/>
        <a:ext cx="1800000" cy="810791"/>
      </dsp:txXfrm>
    </dsp:sp>
    <dsp:sp modelId="{DDB10AF7-7E1B-44C8-A823-4B5DF9F06F93}">
      <dsp:nvSpPr>
        <dsp:cNvPr id="0" name=""/>
        <dsp:cNvSpPr/>
      </dsp:nvSpPr>
      <dsp:spPr>
        <a:xfrm>
          <a:off x="5146650" y="207370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36A32-1C0E-45CE-8794-516154D91B5E}">
      <dsp:nvSpPr>
        <dsp:cNvPr id="0" name=""/>
        <dsp:cNvSpPr/>
      </dsp:nvSpPr>
      <dsp:spPr>
        <a:xfrm>
          <a:off x="5380650" y="441370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94D07-A6CE-46AA-80E4-424827C8DCEC}">
      <dsp:nvSpPr>
        <dsp:cNvPr id="0" name=""/>
        <dsp:cNvSpPr/>
      </dsp:nvSpPr>
      <dsp:spPr>
        <a:xfrm>
          <a:off x="4795650" y="1647370"/>
          <a:ext cx="1800000" cy="810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/>
            <a:t>Venda de imóveis – presunção de 8%;</a:t>
          </a:r>
          <a:endParaRPr lang="en-US" sz="1100" kern="1200"/>
        </a:p>
      </dsp:txBody>
      <dsp:txXfrm>
        <a:off x="4795650" y="1647370"/>
        <a:ext cx="1800000" cy="810791"/>
      </dsp:txXfrm>
    </dsp:sp>
    <dsp:sp modelId="{E808E7A4-A767-4B85-A5CC-132DE2104AF3}">
      <dsp:nvSpPr>
        <dsp:cNvPr id="0" name=""/>
        <dsp:cNvSpPr/>
      </dsp:nvSpPr>
      <dsp:spPr>
        <a:xfrm>
          <a:off x="7261650" y="207370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57B71-E657-4CD8-977B-89B6721FD979}">
      <dsp:nvSpPr>
        <dsp:cNvPr id="0" name=""/>
        <dsp:cNvSpPr/>
      </dsp:nvSpPr>
      <dsp:spPr>
        <a:xfrm>
          <a:off x="7495650" y="441370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5689E-FC01-4720-A67E-4A6C29115E6A}">
      <dsp:nvSpPr>
        <dsp:cNvPr id="0" name=""/>
        <dsp:cNvSpPr/>
      </dsp:nvSpPr>
      <dsp:spPr>
        <a:xfrm>
          <a:off x="6910650" y="1647370"/>
          <a:ext cx="1800000" cy="810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/>
            <a:t>Prestação de serviços e alugueres – 32%;</a:t>
          </a:r>
          <a:endParaRPr lang="en-US" sz="1100" kern="1200"/>
        </a:p>
      </dsp:txBody>
      <dsp:txXfrm>
        <a:off x="6910650" y="1647370"/>
        <a:ext cx="1800000" cy="810791"/>
      </dsp:txXfrm>
    </dsp:sp>
    <dsp:sp modelId="{AF9B373E-318C-46F8-B82A-A29AC091ADDC}">
      <dsp:nvSpPr>
        <dsp:cNvPr id="0" name=""/>
        <dsp:cNvSpPr/>
      </dsp:nvSpPr>
      <dsp:spPr>
        <a:xfrm>
          <a:off x="4089150" y="2908161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0346FF-A1BD-44E3-A42F-238F19260D65}">
      <dsp:nvSpPr>
        <dsp:cNvPr id="0" name=""/>
        <dsp:cNvSpPr/>
      </dsp:nvSpPr>
      <dsp:spPr>
        <a:xfrm>
          <a:off x="4323150" y="2864577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25784-64F4-4FE0-BA4B-AC3B810EDDD8}">
      <dsp:nvSpPr>
        <dsp:cNvPr id="0" name=""/>
        <dsp:cNvSpPr/>
      </dsp:nvSpPr>
      <dsp:spPr>
        <a:xfrm flipH="1">
          <a:off x="2197512" y="4082214"/>
          <a:ext cx="4881276" cy="1342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1100" kern="1200" dirty="0"/>
            <a:t>Pode haver opção entre os regimes de caixa e competência, valendo o mesmo para o PIS e a COFINS, que serão sempre cumulativos.</a:t>
          </a:r>
          <a:endParaRPr lang="en-US" sz="1100" kern="1200" dirty="0"/>
        </a:p>
      </dsp:txBody>
      <dsp:txXfrm>
        <a:off x="2197512" y="4082214"/>
        <a:ext cx="4881276" cy="13426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20E1F7-2820-3B4A-B724-90DF3F868930}">
      <dsp:nvSpPr>
        <dsp:cNvPr id="0" name=""/>
        <dsp:cNvSpPr/>
      </dsp:nvSpPr>
      <dsp:spPr>
        <a:xfrm>
          <a:off x="0" y="44295"/>
          <a:ext cx="92763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i="0" kern="1200"/>
            <a:t>Possível desde 1.997;</a:t>
          </a:r>
          <a:endParaRPr lang="en-US" sz="2300" kern="1200"/>
        </a:p>
      </dsp:txBody>
      <dsp:txXfrm>
        <a:off x="42693" y="86988"/>
        <a:ext cx="9190914" cy="789189"/>
      </dsp:txXfrm>
    </dsp:sp>
    <dsp:sp modelId="{06820DF2-D405-6C49-8FF9-D89D2A572A60}">
      <dsp:nvSpPr>
        <dsp:cNvPr id="0" name=""/>
        <dsp:cNvSpPr/>
      </dsp:nvSpPr>
      <dsp:spPr>
        <a:xfrm>
          <a:off x="0" y="985110"/>
          <a:ext cx="92763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i="0" kern="1200"/>
            <a:t>Adotado pela enorme maioria das incorporadoras e mesmo das construtoras e empreiteiras;</a:t>
          </a:r>
          <a:endParaRPr lang="en-US" sz="2300" kern="1200"/>
        </a:p>
      </dsp:txBody>
      <dsp:txXfrm>
        <a:off x="42693" y="1027803"/>
        <a:ext cx="9190914" cy="789189"/>
      </dsp:txXfrm>
    </dsp:sp>
    <dsp:sp modelId="{B0933A6C-0CF9-5941-B9C4-220068DD1077}">
      <dsp:nvSpPr>
        <dsp:cNvPr id="0" name=""/>
        <dsp:cNvSpPr/>
      </dsp:nvSpPr>
      <dsp:spPr>
        <a:xfrm>
          <a:off x="0" y="1925925"/>
          <a:ext cx="92763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i="0" kern="1200" dirty="0"/>
            <a:t>Presume 8%, ou 8,8%, como lucro na incorporação e 32%, ou 35,3%, na </a:t>
          </a:r>
          <a:r>
            <a:rPr lang="pt-BR" sz="2300" kern="1200" dirty="0"/>
            <a:t>construção por empreitada parcial;</a:t>
          </a:r>
          <a:endParaRPr lang="en-US" sz="2300" kern="1200" dirty="0"/>
        </a:p>
      </dsp:txBody>
      <dsp:txXfrm>
        <a:off x="42693" y="1968618"/>
        <a:ext cx="9190914" cy="789189"/>
      </dsp:txXfrm>
    </dsp:sp>
    <dsp:sp modelId="{8D15FD81-C27C-DE46-AF39-0F18AF6EBEB7}">
      <dsp:nvSpPr>
        <dsp:cNvPr id="0" name=""/>
        <dsp:cNvSpPr/>
      </dsp:nvSpPr>
      <dsp:spPr>
        <a:xfrm>
          <a:off x="0" y="2866740"/>
          <a:ext cx="9276300" cy="8745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/>
            <a:t>Mais eficiente e só não deve ser utilizada quando adotado o RET/PA.</a:t>
          </a:r>
          <a:endParaRPr lang="en-US" sz="2300" kern="1200"/>
        </a:p>
      </dsp:txBody>
      <dsp:txXfrm>
        <a:off x="42693" y="2909433"/>
        <a:ext cx="9190914" cy="7891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D3303-8815-7B47-89AD-3AC536F4F344}">
      <dsp:nvSpPr>
        <dsp:cNvPr id="0" name=""/>
        <dsp:cNvSpPr/>
      </dsp:nvSpPr>
      <dsp:spPr>
        <a:xfrm>
          <a:off x="0" y="74071"/>
          <a:ext cx="10434723" cy="818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b="1" i="0" u="sng" kern="1200"/>
            <a:t>Empreitada total</a:t>
          </a:r>
          <a:r>
            <a:rPr lang="pt-BR" sz="3500" b="0" i="0" kern="1200"/>
            <a:t>: </a:t>
          </a:r>
          <a:endParaRPr lang="en-US" sz="3500" kern="1200"/>
        </a:p>
      </dsp:txBody>
      <dsp:txXfrm>
        <a:off x="39980" y="114051"/>
        <a:ext cx="10354763" cy="739039"/>
      </dsp:txXfrm>
    </dsp:sp>
    <dsp:sp modelId="{B103136E-DFD7-3D4E-9CCC-C6BECC41AFF3}">
      <dsp:nvSpPr>
        <dsp:cNvPr id="0" name=""/>
        <dsp:cNvSpPr/>
      </dsp:nvSpPr>
      <dsp:spPr>
        <a:xfrm>
          <a:off x="0" y="893071"/>
          <a:ext cx="10434723" cy="3187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30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b="0" i="0" kern="1200"/>
            <a:t>Quando a construtora é a responsável por toda a execução da obra (turn-key), com a contratação em seu nome dos empreiteiros, subempreiteiros e todo material, inexistindo faturamento direto para a “dona da obra”.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A CNO deve ser registrada em nome da Construtora.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b="0" i="0" kern="1200"/>
            <a:t>O lucro presumido é calculado com base em 8% da receita e a carga tributária </a:t>
          </a:r>
          <a:r>
            <a:rPr lang="pt-BR" sz="2700" kern="1200"/>
            <a:t>total é de 6,73% do faturamento.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b="0" i="0" kern="1200"/>
            <a:t>É a chamada “indústria da construção civil”.</a:t>
          </a:r>
          <a:endParaRPr lang="en-US" sz="2700" kern="1200"/>
        </a:p>
      </dsp:txBody>
      <dsp:txXfrm>
        <a:off x="0" y="893071"/>
        <a:ext cx="10434723" cy="31878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81E08-D9EC-4D1C-BFE5-BF878695E00D}">
      <dsp:nvSpPr>
        <dsp:cNvPr id="0" name=""/>
        <dsp:cNvSpPr/>
      </dsp:nvSpPr>
      <dsp:spPr>
        <a:xfrm>
          <a:off x="0" y="4770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C5AE8-7F02-4E30-B843-85A141FDE704}">
      <dsp:nvSpPr>
        <dsp:cNvPr id="0" name=""/>
        <dsp:cNvSpPr/>
      </dsp:nvSpPr>
      <dsp:spPr>
        <a:xfrm>
          <a:off x="230484" y="176205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4F0C8-5AD2-4D18-8C0D-436D06937097}">
      <dsp:nvSpPr>
        <dsp:cNvPr id="0" name=""/>
        <dsp:cNvSpPr/>
      </dsp:nvSpPr>
      <dsp:spPr>
        <a:xfrm>
          <a:off x="880442" y="4770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Receita de R$ 100</a:t>
          </a:r>
        </a:p>
      </dsp:txBody>
      <dsp:txXfrm>
        <a:off x="880442" y="4770"/>
        <a:ext cx="5394490" cy="809554"/>
      </dsp:txXfrm>
    </dsp:sp>
    <dsp:sp modelId="{54E86C24-EA9D-4154-9D50-1463D029BC1D}">
      <dsp:nvSpPr>
        <dsp:cNvPr id="0" name=""/>
        <dsp:cNvSpPr/>
      </dsp:nvSpPr>
      <dsp:spPr>
        <a:xfrm>
          <a:off x="0" y="1016713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42FE6-21D2-40C4-8FB9-E98AFFA37162}">
      <dsp:nvSpPr>
        <dsp:cNvPr id="0" name=""/>
        <dsp:cNvSpPr/>
      </dsp:nvSpPr>
      <dsp:spPr>
        <a:xfrm>
          <a:off x="230484" y="1188148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F43DC-4E4A-41C1-BC47-3D4EE6FD7F10}">
      <dsp:nvSpPr>
        <dsp:cNvPr id="0" name=""/>
        <dsp:cNvSpPr/>
      </dsp:nvSpPr>
      <dsp:spPr>
        <a:xfrm>
          <a:off x="880442" y="1016713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IRPJ: 25% sobre o lucro presumido de 8%, totalizando R$ 2,00</a:t>
          </a:r>
        </a:p>
      </dsp:txBody>
      <dsp:txXfrm>
        <a:off x="880442" y="1016713"/>
        <a:ext cx="5394490" cy="809554"/>
      </dsp:txXfrm>
    </dsp:sp>
    <dsp:sp modelId="{F52D03EE-0898-45D0-BA51-3297DDCB0860}">
      <dsp:nvSpPr>
        <dsp:cNvPr id="0" name=""/>
        <dsp:cNvSpPr/>
      </dsp:nvSpPr>
      <dsp:spPr>
        <a:xfrm>
          <a:off x="0" y="2028655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51001-83F3-4863-A8F1-99B5A1B97525}">
      <dsp:nvSpPr>
        <dsp:cNvPr id="0" name=""/>
        <dsp:cNvSpPr/>
      </dsp:nvSpPr>
      <dsp:spPr>
        <a:xfrm>
          <a:off x="230484" y="2200090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DFEC6-096E-4259-B7EE-53BC618EBC1F}">
      <dsp:nvSpPr>
        <dsp:cNvPr id="0" name=""/>
        <dsp:cNvSpPr/>
      </dsp:nvSpPr>
      <dsp:spPr>
        <a:xfrm>
          <a:off x="880442" y="2028655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CSLL: 9% sobre 12% = R$ 1,08</a:t>
          </a:r>
        </a:p>
      </dsp:txBody>
      <dsp:txXfrm>
        <a:off x="880442" y="2028655"/>
        <a:ext cx="5394490" cy="809554"/>
      </dsp:txXfrm>
    </dsp:sp>
    <dsp:sp modelId="{A9FBD4AE-AE56-4BFC-84E9-936C7CC708ED}">
      <dsp:nvSpPr>
        <dsp:cNvPr id="0" name=""/>
        <dsp:cNvSpPr/>
      </dsp:nvSpPr>
      <dsp:spPr>
        <a:xfrm>
          <a:off x="0" y="3040598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A6073-4DAE-464C-AC2D-CED40AEAF14D}">
      <dsp:nvSpPr>
        <dsp:cNvPr id="0" name=""/>
        <dsp:cNvSpPr/>
      </dsp:nvSpPr>
      <dsp:spPr>
        <a:xfrm>
          <a:off x="230484" y="3212033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ADE4B-44AB-4EC7-A01B-0FA548ECF0E2}">
      <dsp:nvSpPr>
        <dsp:cNvPr id="0" name=""/>
        <dsp:cNvSpPr/>
      </dsp:nvSpPr>
      <dsp:spPr>
        <a:xfrm>
          <a:off x="880442" y="3040598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COFINS: 3% sobre a receita bruta, totalizando R$ 3,00</a:t>
          </a:r>
        </a:p>
      </dsp:txBody>
      <dsp:txXfrm>
        <a:off x="880442" y="3040598"/>
        <a:ext cx="5394490" cy="809554"/>
      </dsp:txXfrm>
    </dsp:sp>
    <dsp:sp modelId="{3BF5AFD5-1884-4D6F-83D2-C28781B5EF93}">
      <dsp:nvSpPr>
        <dsp:cNvPr id="0" name=""/>
        <dsp:cNvSpPr/>
      </dsp:nvSpPr>
      <dsp:spPr>
        <a:xfrm>
          <a:off x="0" y="4052541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B09182-726B-48EB-9A27-9DC0E1F71DD3}">
      <dsp:nvSpPr>
        <dsp:cNvPr id="0" name=""/>
        <dsp:cNvSpPr/>
      </dsp:nvSpPr>
      <dsp:spPr>
        <a:xfrm>
          <a:off x="230484" y="4223976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24729-5D1E-48AA-8E59-4C1C9F2BA411}">
      <dsp:nvSpPr>
        <dsp:cNvPr id="0" name=""/>
        <dsp:cNvSpPr/>
      </dsp:nvSpPr>
      <dsp:spPr>
        <a:xfrm>
          <a:off x="880442" y="4052541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PIS: 0,65%, resultando em R$ 0,65</a:t>
          </a:r>
        </a:p>
      </dsp:txBody>
      <dsp:txXfrm>
        <a:off x="880442" y="4052541"/>
        <a:ext cx="5394490" cy="809554"/>
      </dsp:txXfrm>
    </dsp:sp>
    <dsp:sp modelId="{B11E4F1B-02A5-4227-BE14-2085F872A4E9}">
      <dsp:nvSpPr>
        <dsp:cNvPr id="0" name=""/>
        <dsp:cNvSpPr/>
      </dsp:nvSpPr>
      <dsp:spPr>
        <a:xfrm>
          <a:off x="0" y="5064484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FA5A0C-B2DD-47BC-B091-6BF3307630E6}">
      <dsp:nvSpPr>
        <dsp:cNvPr id="0" name=""/>
        <dsp:cNvSpPr/>
      </dsp:nvSpPr>
      <dsp:spPr>
        <a:xfrm>
          <a:off x="230710" y="5235919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5FEA2F-109C-4A11-B09A-BC6ABCB580F9}">
      <dsp:nvSpPr>
        <dsp:cNvPr id="0" name=""/>
        <dsp:cNvSpPr/>
      </dsp:nvSpPr>
      <dsp:spPr>
        <a:xfrm>
          <a:off x="880893" y="5064484"/>
          <a:ext cx="5365651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Total: 2 + 1,08 + 3,65 = </a:t>
          </a:r>
          <a:r>
            <a:rPr lang="en-US" sz="3200" b="1" kern="1200" dirty="0"/>
            <a:t>6,73%</a:t>
          </a:r>
          <a:r>
            <a:rPr lang="en-US" sz="1900" kern="1200" dirty="0"/>
            <a:t> da </a:t>
          </a:r>
          <a:r>
            <a:rPr lang="en-US" sz="1900" kern="1200" dirty="0" err="1"/>
            <a:t>receita</a:t>
          </a:r>
          <a:r>
            <a:rPr lang="en-US" sz="1900" kern="1200" dirty="0"/>
            <a:t> (</a:t>
          </a:r>
          <a:r>
            <a:rPr lang="en-US" sz="1900" kern="1200" dirty="0" err="1"/>
            <a:t>considerar</a:t>
          </a:r>
          <a:r>
            <a:rPr lang="en-US" sz="1900" kern="1200" dirty="0"/>
            <a:t> o </a:t>
          </a:r>
          <a:r>
            <a:rPr lang="en-US" sz="1900" kern="1200" dirty="0" err="1"/>
            <a:t>aumento</a:t>
          </a:r>
          <a:r>
            <a:rPr lang="en-US" sz="1900" kern="1200" dirty="0"/>
            <a:t> de 10%)</a:t>
          </a:r>
        </a:p>
      </dsp:txBody>
      <dsp:txXfrm>
        <a:off x="880893" y="5064484"/>
        <a:ext cx="5365651" cy="8095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D8C34-7AF7-894F-BA1D-136EB77032F1}">
      <dsp:nvSpPr>
        <dsp:cNvPr id="0" name=""/>
        <dsp:cNvSpPr/>
      </dsp:nvSpPr>
      <dsp:spPr>
        <a:xfrm>
          <a:off x="0" y="78436"/>
          <a:ext cx="10434723" cy="725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i="0" u="sng" kern="1200"/>
            <a:t>Empreitada </a:t>
          </a:r>
          <a:r>
            <a:rPr lang="pt-BR" sz="3100" b="1" u="sng" kern="1200"/>
            <a:t>parcial</a:t>
          </a:r>
          <a:r>
            <a:rPr lang="pt-BR" sz="3100" b="0" i="0" kern="1200"/>
            <a:t>: </a:t>
          </a:r>
          <a:endParaRPr lang="en-US" sz="3100" kern="1200"/>
        </a:p>
      </dsp:txBody>
      <dsp:txXfrm>
        <a:off x="35411" y="113847"/>
        <a:ext cx="10363901" cy="654577"/>
      </dsp:txXfrm>
    </dsp:sp>
    <dsp:sp modelId="{E264E703-0B4A-9449-9B40-E9952BED5C23}">
      <dsp:nvSpPr>
        <dsp:cNvPr id="0" name=""/>
        <dsp:cNvSpPr/>
      </dsp:nvSpPr>
      <dsp:spPr>
        <a:xfrm>
          <a:off x="0" y="803836"/>
          <a:ext cx="10434723" cy="3272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302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b="0" i="0" kern="1200"/>
            <a:t>A construtora é a responsável técnica, mas não executa 100% dos serviços. Indica mão de obra e materiai</a:t>
          </a:r>
          <a:r>
            <a:rPr lang="pt-BR" sz="2400" kern="1200"/>
            <a:t>s que são contratados e pagos diretamente pela “dona da obra” (faturamento direto). 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b="0" i="0" kern="1200"/>
            <a:t>Reduz a base de incidência do imposto de renda (evita bitributação).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kern="1200"/>
            <a:t>Ocorre quando há mais de uma construtora (faculdade).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b="0" i="0" kern="1200"/>
            <a:t>C</a:t>
          </a:r>
          <a:r>
            <a:rPr lang="pt-BR" sz="2400" kern="1200"/>
            <a:t>NO em nome da “dona da obra”.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b="0" i="0" kern="1200"/>
            <a:t>Lucro presumid</a:t>
          </a:r>
          <a:r>
            <a:rPr lang="pt-BR" sz="2400" kern="1200"/>
            <a:t>o calculado sobre 32% e carga tributária total de 14,53%.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b="0" i="0" kern="1200"/>
            <a:t>Trata-se d</a:t>
          </a:r>
          <a:r>
            <a:rPr lang="pt-BR" sz="2400" kern="1200"/>
            <a:t>e prestação de serviços.</a:t>
          </a:r>
          <a:endParaRPr lang="en-US" sz="2400" kern="1200"/>
        </a:p>
      </dsp:txBody>
      <dsp:txXfrm>
        <a:off x="0" y="803836"/>
        <a:ext cx="10434723" cy="32726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81E08-D9EC-4D1C-BFE5-BF878695E00D}">
      <dsp:nvSpPr>
        <dsp:cNvPr id="0" name=""/>
        <dsp:cNvSpPr/>
      </dsp:nvSpPr>
      <dsp:spPr>
        <a:xfrm>
          <a:off x="0" y="4770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C5AE8-7F02-4E30-B843-85A141FDE704}">
      <dsp:nvSpPr>
        <dsp:cNvPr id="0" name=""/>
        <dsp:cNvSpPr/>
      </dsp:nvSpPr>
      <dsp:spPr>
        <a:xfrm>
          <a:off x="230484" y="176205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4F0C8-5AD2-4D18-8C0D-436D06937097}">
      <dsp:nvSpPr>
        <dsp:cNvPr id="0" name=""/>
        <dsp:cNvSpPr/>
      </dsp:nvSpPr>
      <dsp:spPr>
        <a:xfrm>
          <a:off x="880442" y="4770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Receita de R$ 100</a:t>
          </a:r>
        </a:p>
      </dsp:txBody>
      <dsp:txXfrm>
        <a:off x="880442" y="4770"/>
        <a:ext cx="5394490" cy="809554"/>
      </dsp:txXfrm>
    </dsp:sp>
    <dsp:sp modelId="{54E86C24-EA9D-4154-9D50-1463D029BC1D}">
      <dsp:nvSpPr>
        <dsp:cNvPr id="0" name=""/>
        <dsp:cNvSpPr/>
      </dsp:nvSpPr>
      <dsp:spPr>
        <a:xfrm>
          <a:off x="0" y="1016713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42FE6-21D2-40C4-8FB9-E98AFFA37162}">
      <dsp:nvSpPr>
        <dsp:cNvPr id="0" name=""/>
        <dsp:cNvSpPr/>
      </dsp:nvSpPr>
      <dsp:spPr>
        <a:xfrm>
          <a:off x="230484" y="1188148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F43DC-4E4A-41C1-BC47-3D4EE6FD7F10}">
      <dsp:nvSpPr>
        <dsp:cNvPr id="0" name=""/>
        <dsp:cNvSpPr/>
      </dsp:nvSpPr>
      <dsp:spPr>
        <a:xfrm>
          <a:off x="880442" y="1016713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IRPJ: 25% </a:t>
          </a:r>
          <a:r>
            <a:rPr lang="en-US" sz="1900" kern="1200" dirty="0" err="1"/>
            <a:t>sobre</a:t>
          </a:r>
          <a:r>
            <a:rPr lang="en-US" sz="1900" kern="1200" dirty="0"/>
            <a:t> o </a:t>
          </a:r>
          <a:r>
            <a:rPr lang="en-US" sz="1900" kern="1200" dirty="0" err="1"/>
            <a:t>lucro</a:t>
          </a:r>
          <a:r>
            <a:rPr lang="en-US" sz="1900" kern="1200" dirty="0"/>
            <a:t> </a:t>
          </a:r>
          <a:r>
            <a:rPr lang="en-US" sz="1900" kern="1200" dirty="0" err="1"/>
            <a:t>presumido</a:t>
          </a:r>
          <a:r>
            <a:rPr lang="en-US" sz="1900" kern="1200" dirty="0"/>
            <a:t> de 32%, </a:t>
          </a:r>
          <a:r>
            <a:rPr lang="en-US" sz="1900" kern="1200" dirty="0" err="1"/>
            <a:t>totalizando</a:t>
          </a:r>
          <a:r>
            <a:rPr lang="en-US" sz="1900" kern="1200" dirty="0"/>
            <a:t> $ 8,00</a:t>
          </a:r>
        </a:p>
      </dsp:txBody>
      <dsp:txXfrm>
        <a:off x="880442" y="1016713"/>
        <a:ext cx="5394490" cy="809554"/>
      </dsp:txXfrm>
    </dsp:sp>
    <dsp:sp modelId="{F52D03EE-0898-45D0-BA51-3297DDCB0860}">
      <dsp:nvSpPr>
        <dsp:cNvPr id="0" name=""/>
        <dsp:cNvSpPr/>
      </dsp:nvSpPr>
      <dsp:spPr>
        <a:xfrm>
          <a:off x="0" y="2028655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51001-83F3-4863-A8F1-99B5A1B97525}">
      <dsp:nvSpPr>
        <dsp:cNvPr id="0" name=""/>
        <dsp:cNvSpPr/>
      </dsp:nvSpPr>
      <dsp:spPr>
        <a:xfrm>
          <a:off x="230484" y="2200090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DFEC6-096E-4259-B7EE-53BC618EBC1F}">
      <dsp:nvSpPr>
        <dsp:cNvPr id="0" name=""/>
        <dsp:cNvSpPr/>
      </dsp:nvSpPr>
      <dsp:spPr>
        <a:xfrm>
          <a:off x="880442" y="2028655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CSLL: 9% </a:t>
          </a:r>
          <a:r>
            <a:rPr lang="en-US" sz="1900" kern="1200" dirty="0" err="1"/>
            <a:t>sobre</a:t>
          </a:r>
          <a:r>
            <a:rPr lang="en-US" sz="1900" kern="1200" dirty="0"/>
            <a:t> 32% = R$ 2,88</a:t>
          </a:r>
        </a:p>
      </dsp:txBody>
      <dsp:txXfrm>
        <a:off x="880442" y="2028655"/>
        <a:ext cx="5394490" cy="809554"/>
      </dsp:txXfrm>
    </dsp:sp>
    <dsp:sp modelId="{A9FBD4AE-AE56-4BFC-84E9-936C7CC708ED}">
      <dsp:nvSpPr>
        <dsp:cNvPr id="0" name=""/>
        <dsp:cNvSpPr/>
      </dsp:nvSpPr>
      <dsp:spPr>
        <a:xfrm>
          <a:off x="0" y="3040598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A6073-4DAE-464C-AC2D-CED40AEAF14D}">
      <dsp:nvSpPr>
        <dsp:cNvPr id="0" name=""/>
        <dsp:cNvSpPr/>
      </dsp:nvSpPr>
      <dsp:spPr>
        <a:xfrm>
          <a:off x="230484" y="3212033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ADE4B-44AB-4EC7-A01B-0FA548ECF0E2}">
      <dsp:nvSpPr>
        <dsp:cNvPr id="0" name=""/>
        <dsp:cNvSpPr/>
      </dsp:nvSpPr>
      <dsp:spPr>
        <a:xfrm>
          <a:off x="880442" y="3040598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COFINS: 3% sobre a receita bruta, totalizando R$ 3,00</a:t>
          </a:r>
        </a:p>
      </dsp:txBody>
      <dsp:txXfrm>
        <a:off x="880442" y="3040598"/>
        <a:ext cx="5394490" cy="809554"/>
      </dsp:txXfrm>
    </dsp:sp>
    <dsp:sp modelId="{3BF5AFD5-1884-4D6F-83D2-C28781B5EF93}">
      <dsp:nvSpPr>
        <dsp:cNvPr id="0" name=""/>
        <dsp:cNvSpPr/>
      </dsp:nvSpPr>
      <dsp:spPr>
        <a:xfrm>
          <a:off x="0" y="4052541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B09182-726B-48EB-9A27-9DC0E1F71DD3}">
      <dsp:nvSpPr>
        <dsp:cNvPr id="0" name=""/>
        <dsp:cNvSpPr/>
      </dsp:nvSpPr>
      <dsp:spPr>
        <a:xfrm>
          <a:off x="230484" y="4223976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24729-5D1E-48AA-8E59-4C1C9F2BA411}">
      <dsp:nvSpPr>
        <dsp:cNvPr id="0" name=""/>
        <dsp:cNvSpPr/>
      </dsp:nvSpPr>
      <dsp:spPr>
        <a:xfrm>
          <a:off x="880442" y="4052541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PIS: 0,65%, resultando em R$ 0,65</a:t>
          </a:r>
        </a:p>
      </dsp:txBody>
      <dsp:txXfrm>
        <a:off x="880442" y="4052541"/>
        <a:ext cx="5394490" cy="809554"/>
      </dsp:txXfrm>
    </dsp:sp>
    <dsp:sp modelId="{B11E4F1B-02A5-4227-BE14-2085F872A4E9}">
      <dsp:nvSpPr>
        <dsp:cNvPr id="0" name=""/>
        <dsp:cNvSpPr/>
      </dsp:nvSpPr>
      <dsp:spPr>
        <a:xfrm>
          <a:off x="0" y="5064484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FA5A0C-B2DD-47BC-B091-6BF3307630E6}">
      <dsp:nvSpPr>
        <dsp:cNvPr id="0" name=""/>
        <dsp:cNvSpPr/>
      </dsp:nvSpPr>
      <dsp:spPr>
        <a:xfrm>
          <a:off x="230710" y="5235919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5FEA2F-109C-4A11-B09A-BC6ABCB580F9}">
      <dsp:nvSpPr>
        <dsp:cNvPr id="0" name=""/>
        <dsp:cNvSpPr/>
      </dsp:nvSpPr>
      <dsp:spPr>
        <a:xfrm>
          <a:off x="880893" y="5064484"/>
          <a:ext cx="5365651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Total: 8 + 2,88 + 3,65 = </a:t>
          </a:r>
          <a:r>
            <a:rPr lang="en-US" sz="3200" b="1" kern="1200" dirty="0"/>
            <a:t>14,53%</a:t>
          </a:r>
          <a:r>
            <a:rPr lang="en-US" sz="1900" kern="1200" dirty="0"/>
            <a:t> da </a:t>
          </a:r>
          <a:r>
            <a:rPr lang="en-US" sz="1900" kern="1200" dirty="0" err="1"/>
            <a:t>receita</a:t>
          </a:r>
          <a:endParaRPr lang="en-US" sz="1900" kern="1200" dirty="0"/>
        </a:p>
      </dsp:txBody>
      <dsp:txXfrm>
        <a:off x="880893" y="5064484"/>
        <a:ext cx="5365651" cy="80955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81E08-D9EC-4D1C-BFE5-BF878695E00D}">
      <dsp:nvSpPr>
        <dsp:cNvPr id="0" name=""/>
        <dsp:cNvSpPr/>
      </dsp:nvSpPr>
      <dsp:spPr>
        <a:xfrm>
          <a:off x="0" y="4770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3C5AE8-7F02-4E30-B843-85A141FDE704}">
      <dsp:nvSpPr>
        <dsp:cNvPr id="0" name=""/>
        <dsp:cNvSpPr/>
      </dsp:nvSpPr>
      <dsp:spPr>
        <a:xfrm>
          <a:off x="230484" y="176205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4F0C8-5AD2-4D18-8C0D-436D06937097}">
      <dsp:nvSpPr>
        <dsp:cNvPr id="0" name=""/>
        <dsp:cNvSpPr/>
      </dsp:nvSpPr>
      <dsp:spPr>
        <a:xfrm>
          <a:off x="880442" y="4770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Receita de R$ 100</a:t>
          </a:r>
        </a:p>
      </dsp:txBody>
      <dsp:txXfrm>
        <a:off x="880442" y="4770"/>
        <a:ext cx="5394490" cy="809554"/>
      </dsp:txXfrm>
    </dsp:sp>
    <dsp:sp modelId="{54E86C24-EA9D-4154-9D50-1463D029BC1D}">
      <dsp:nvSpPr>
        <dsp:cNvPr id="0" name=""/>
        <dsp:cNvSpPr/>
      </dsp:nvSpPr>
      <dsp:spPr>
        <a:xfrm>
          <a:off x="0" y="1016713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42FE6-21D2-40C4-8FB9-E98AFFA37162}">
      <dsp:nvSpPr>
        <dsp:cNvPr id="0" name=""/>
        <dsp:cNvSpPr/>
      </dsp:nvSpPr>
      <dsp:spPr>
        <a:xfrm>
          <a:off x="230484" y="1188148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F43DC-4E4A-41C1-BC47-3D4EE6FD7F10}">
      <dsp:nvSpPr>
        <dsp:cNvPr id="0" name=""/>
        <dsp:cNvSpPr/>
      </dsp:nvSpPr>
      <dsp:spPr>
        <a:xfrm>
          <a:off x="880442" y="1016713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IRPJ: 25% </a:t>
          </a:r>
          <a:r>
            <a:rPr lang="en-US" sz="1900" kern="1200" dirty="0" err="1"/>
            <a:t>sobre</a:t>
          </a:r>
          <a:r>
            <a:rPr lang="en-US" sz="1900" kern="1200" dirty="0"/>
            <a:t> o </a:t>
          </a:r>
          <a:r>
            <a:rPr lang="en-US" sz="1900" kern="1200" dirty="0" err="1"/>
            <a:t>lucro</a:t>
          </a:r>
          <a:r>
            <a:rPr lang="en-US" sz="1900" kern="1200" dirty="0"/>
            <a:t> </a:t>
          </a:r>
          <a:r>
            <a:rPr lang="en-US" sz="1900" kern="1200" dirty="0" err="1"/>
            <a:t>presumido</a:t>
          </a:r>
          <a:r>
            <a:rPr lang="en-US" sz="1900" kern="1200" dirty="0"/>
            <a:t> de 32%, </a:t>
          </a:r>
          <a:r>
            <a:rPr lang="en-US" sz="1900" kern="1200" dirty="0" err="1"/>
            <a:t>totalizando</a:t>
          </a:r>
          <a:r>
            <a:rPr lang="en-US" sz="1900" kern="1200" dirty="0"/>
            <a:t> $ 8,00</a:t>
          </a:r>
        </a:p>
      </dsp:txBody>
      <dsp:txXfrm>
        <a:off x="880442" y="1016713"/>
        <a:ext cx="5394490" cy="809554"/>
      </dsp:txXfrm>
    </dsp:sp>
    <dsp:sp modelId="{F52D03EE-0898-45D0-BA51-3297DDCB0860}">
      <dsp:nvSpPr>
        <dsp:cNvPr id="0" name=""/>
        <dsp:cNvSpPr/>
      </dsp:nvSpPr>
      <dsp:spPr>
        <a:xfrm>
          <a:off x="0" y="2028655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51001-83F3-4863-A8F1-99B5A1B97525}">
      <dsp:nvSpPr>
        <dsp:cNvPr id="0" name=""/>
        <dsp:cNvSpPr/>
      </dsp:nvSpPr>
      <dsp:spPr>
        <a:xfrm>
          <a:off x="230484" y="2200090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DFEC6-096E-4259-B7EE-53BC618EBC1F}">
      <dsp:nvSpPr>
        <dsp:cNvPr id="0" name=""/>
        <dsp:cNvSpPr/>
      </dsp:nvSpPr>
      <dsp:spPr>
        <a:xfrm>
          <a:off x="880442" y="2028655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CSLL: 9% </a:t>
          </a:r>
          <a:r>
            <a:rPr lang="en-US" sz="1900" kern="1200" dirty="0" err="1"/>
            <a:t>sobre</a:t>
          </a:r>
          <a:r>
            <a:rPr lang="en-US" sz="1900" kern="1200" dirty="0"/>
            <a:t> 32% = R$ 2,88</a:t>
          </a:r>
        </a:p>
      </dsp:txBody>
      <dsp:txXfrm>
        <a:off x="880442" y="2028655"/>
        <a:ext cx="5394490" cy="809554"/>
      </dsp:txXfrm>
    </dsp:sp>
    <dsp:sp modelId="{A9FBD4AE-AE56-4BFC-84E9-936C7CC708ED}">
      <dsp:nvSpPr>
        <dsp:cNvPr id="0" name=""/>
        <dsp:cNvSpPr/>
      </dsp:nvSpPr>
      <dsp:spPr>
        <a:xfrm>
          <a:off x="0" y="3040598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A6073-4DAE-464C-AC2D-CED40AEAF14D}">
      <dsp:nvSpPr>
        <dsp:cNvPr id="0" name=""/>
        <dsp:cNvSpPr/>
      </dsp:nvSpPr>
      <dsp:spPr>
        <a:xfrm>
          <a:off x="230484" y="3212033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ADE4B-44AB-4EC7-A01B-0FA548ECF0E2}">
      <dsp:nvSpPr>
        <dsp:cNvPr id="0" name=""/>
        <dsp:cNvSpPr/>
      </dsp:nvSpPr>
      <dsp:spPr>
        <a:xfrm>
          <a:off x="880442" y="3040598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COFINS: 3% sobre a receita bruta, totalizando R$ 3,00</a:t>
          </a:r>
        </a:p>
      </dsp:txBody>
      <dsp:txXfrm>
        <a:off x="880442" y="3040598"/>
        <a:ext cx="5394490" cy="809554"/>
      </dsp:txXfrm>
    </dsp:sp>
    <dsp:sp modelId="{3BF5AFD5-1884-4D6F-83D2-C28781B5EF93}">
      <dsp:nvSpPr>
        <dsp:cNvPr id="0" name=""/>
        <dsp:cNvSpPr/>
      </dsp:nvSpPr>
      <dsp:spPr>
        <a:xfrm>
          <a:off x="0" y="4052541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B09182-726B-48EB-9A27-9DC0E1F71DD3}">
      <dsp:nvSpPr>
        <dsp:cNvPr id="0" name=""/>
        <dsp:cNvSpPr/>
      </dsp:nvSpPr>
      <dsp:spPr>
        <a:xfrm>
          <a:off x="230484" y="4223976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24729-5D1E-48AA-8E59-4C1C9F2BA411}">
      <dsp:nvSpPr>
        <dsp:cNvPr id="0" name=""/>
        <dsp:cNvSpPr/>
      </dsp:nvSpPr>
      <dsp:spPr>
        <a:xfrm>
          <a:off x="880442" y="4052541"/>
          <a:ext cx="5394490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PIS: 0,65%, resultando em R$ 0,65</a:t>
          </a:r>
        </a:p>
      </dsp:txBody>
      <dsp:txXfrm>
        <a:off x="880442" y="4052541"/>
        <a:ext cx="5394490" cy="809554"/>
      </dsp:txXfrm>
    </dsp:sp>
    <dsp:sp modelId="{B11E4F1B-02A5-4227-BE14-2085F872A4E9}">
      <dsp:nvSpPr>
        <dsp:cNvPr id="0" name=""/>
        <dsp:cNvSpPr/>
      </dsp:nvSpPr>
      <dsp:spPr>
        <a:xfrm>
          <a:off x="0" y="5064484"/>
          <a:ext cx="6301601" cy="7619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FA5A0C-B2DD-47BC-B091-6BF3307630E6}">
      <dsp:nvSpPr>
        <dsp:cNvPr id="0" name=""/>
        <dsp:cNvSpPr/>
      </dsp:nvSpPr>
      <dsp:spPr>
        <a:xfrm>
          <a:off x="230710" y="5235919"/>
          <a:ext cx="419473" cy="4190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5FEA2F-109C-4A11-B09A-BC6ABCB580F9}">
      <dsp:nvSpPr>
        <dsp:cNvPr id="0" name=""/>
        <dsp:cNvSpPr/>
      </dsp:nvSpPr>
      <dsp:spPr>
        <a:xfrm>
          <a:off x="880893" y="5064484"/>
          <a:ext cx="5365651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Total: 8 + 2,88 + 3,65 = </a:t>
          </a:r>
          <a:r>
            <a:rPr lang="en-US" sz="3200" b="1" kern="1200" dirty="0"/>
            <a:t>14,53%</a:t>
          </a:r>
          <a:r>
            <a:rPr lang="en-US" sz="1900" kern="1200" dirty="0"/>
            <a:t> da </a:t>
          </a:r>
          <a:r>
            <a:rPr lang="en-US" sz="1900" kern="1200" dirty="0" err="1"/>
            <a:t>receita</a:t>
          </a:r>
          <a:endParaRPr lang="en-US" sz="1900" kern="1200" dirty="0"/>
        </a:p>
      </dsp:txBody>
      <dsp:txXfrm>
        <a:off x="880893" y="5064484"/>
        <a:ext cx="5365651" cy="80955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6C401-2D16-4785-A9BB-2C1BC04CA8B4}">
      <dsp:nvSpPr>
        <dsp:cNvPr id="0" name=""/>
        <dsp:cNvSpPr/>
      </dsp:nvSpPr>
      <dsp:spPr>
        <a:xfrm>
          <a:off x="0" y="2031"/>
          <a:ext cx="9276300" cy="1029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71F9A4-DE41-4FC8-8816-E8906B5FB924}">
      <dsp:nvSpPr>
        <dsp:cNvPr id="0" name=""/>
        <dsp:cNvSpPr/>
      </dsp:nvSpPr>
      <dsp:spPr>
        <a:xfrm>
          <a:off x="311386" y="233641"/>
          <a:ext cx="566157" cy="5661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2504C-486C-41BC-86F9-3A8106A6E304}">
      <dsp:nvSpPr>
        <dsp:cNvPr id="0" name=""/>
        <dsp:cNvSpPr/>
      </dsp:nvSpPr>
      <dsp:spPr>
        <a:xfrm>
          <a:off x="1188931" y="2031"/>
          <a:ext cx="8087368" cy="1029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42" tIns="108942" rIns="108942" bIns="1089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Surge em 2004, diante do caso Encol</a:t>
          </a:r>
          <a:endParaRPr lang="en-US" sz="2200" kern="1200"/>
        </a:p>
      </dsp:txBody>
      <dsp:txXfrm>
        <a:off x="1188931" y="2031"/>
        <a:ext cx="8087368" cy="1029377"/>
      </dsp:txXfrm>
    </dsp:sp>
    <dsp:sp modelId="{22B3B79F-3B30-4E20-9D63-4957E9E4293D}">
      <dsp:nvSpPr>
        <dsp:cNvPr id="0" name=""/>
        <dsp:cNvSpPr/>
      </dsp:nvSpPr>
      <dsp:spPr>
        <a:xfrm>
          <a:off x="0" y="1288753"/>
          <a:ext cx="9276300" cy="1029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97BFD-66AB-4BC7-B970-51323F2832B0}">
      <dsp:nvSpPr>
        <dsp:cNvPr id="0" name=""/>
        <dsp:cNvSpPr/>
      </dsp:nvSpPr>
      <dsp:spPr>
        <a:xfrm>
          <a:off x="311386" y="1520363"/>
          <a:ext cx="566157" cy="5661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224E99-9903-40A1-9A71-8E192B70AD09}">
      <dsp:nvSpPr>
        <dsp:cNvPr id="0" name=""/>
        <dsp:cNvSpPr/>
      </dsp:nvSpPr>
      <dsp:spPr>
        <a:xfrm>
          <a:off x="1188931" y="1288753"/>
          <a:ext cx="8087368" cy="1029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42" tIns="108942" rIns="108942" bIns="1089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É aplicado até o recebimento integral dos valores, mesmo após o término das obras e entrega das chaves;</a:t>
          </a:r>
          <a:endParaRPr lang="en-US" sz="2200" kern="1200"/>
        </a:p>
      </dsp:txBody>
      <dsp:txXfrm>
        <a:off x="1188931" y="1288753"/>
        <a:ext cx="8087368" cy="1029377"/>
      </dsp:txXfrm>
    </dsp:sp>
    <dsp:sp modelId="{A5049869-410C-40A3-B858-48124556538E}">
      <dsp:nvSpPr>
        <dsp:cNvPr id="0" name=""/>
        <dsp:cNvSpPr/>
      </dsp:nvSpPr>
      <dsp:spPr>
        <a:xfrm>
          <a:off x="0" y="2575475"/>
          <a:ext cx="9276300" cy="1029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473B70-6953-4833-A5FF-A012F487C134}">
      <dsp:nvSpPr>
        <dsp:cNvPr id="0" name=""/>
        <dsp:cNvSpPr/>
      </dsp:nvSpPr>
      <dsp:spPr>
        <a:xfrm>
          <a:off x="311386" y="2807085"/>
          <a:ext cx="566157" cy="5661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DC142-4249-479C-9026-9E964DA4E358}">
      <dsp:nvSpPr>
        <dsp:cNvPr id="0" name=""/>
        <dsp:cNvSpPr/>
      </dsp:nvSpPr>
      <dsp:spPr>
        <a:xfrm>
          <a:off x="1188931" y="2575475"/>
          <a:ext cx="8087368" cy="1029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42" tIns="108942" rIns="108942" bIns="1089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Desde 2022 é extensivo aos loteamentos;</a:t>
          </a:r>
          <a:endParaRPr lang="en-US" sz="2200" kern="1200"/>
        </a:p>
      </dsp:txBody>
      <dsp:txXfrm>
        <a:off x="1188931" y="2575475"/>
        <a:ext cx="8087368" cy="1029377"/>
      </dsp:txXfrm>
    </dsp:sp>
    <dsp:sp modelId="{6DF2E6CD-9E53-421F-8FEB-069B332E1445}">
      <dsp:nvSpPr>
        <dsp:cNvPr id="0" name=""/>
        <dsp:cNvSpPr/>
      </dsp:nvSpPr>
      <dsp:spPr>
        <a:xfrm>
          <a:off x="0" y="3862198"/>
          <a:ext cx="9276300" cy="1029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71802C-2D8A-4926-8CDE-451D9264A304}">
      <dsp:nvSpPr>
        <dsp:cNvPr id="0" name=""/>
        <dsp:cNvSpPr/>
      </dsp:nvSpPr>
      <dsp:spPr>
        <a:xfrm>
          <a:off x="311386" y="4093808"/>
          <a:ext cx="566157" cy="5661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C73DF1-A61F-4C47-A40E-482BDCCBCBF6}">
      <dsp:nvSpPr>
        <dsp:cNvPr id="0" name=""/>
        <dsp:cNvSpPr/>
      </dsp:nvSpPr>
      <dsp:spPr>
        <a:xfrm>
          <a:off x="1188931" y="3862198"/>
          <a:ext cx="8087368" cy="1029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42" tIns="108942" rIns="108942" bIns="10894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Opcional, porém irretratável;</a:t>
          </a:r>
          <a:endParaRPr lang="en-US" sz="2200" kern="1200"/>
        </a:p>
      </dsp:txBody>
      <dsp:txXfrm>
        <a:off x="1188931" y="3862198"/>
        <a:ext cx="8087368" cy="102937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E1CA5-66F8-422B-8AEA-577469425468}">
      <dsp:nvSpPr>
        <dsp:cNvPr id="0" name=""/>
        <dsp:cNvSpPr/>
      </dsp:nvSpPr>
      <dsp:spPr>
        <a:xfrm>
          <a:off x="0" y="326"/>
          <a:ext cx="9276300" cy="7649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C4CE1-422D-40C8-B8B8-9BB12051CD11}">
      <dsp:nvSpPr>
        <dsp:cNvPr id="0" name=""/>
        <dsp:cNvSpPr/>
      </dsp:nvSpPr>
      <dsp:spPr>
        <a:xfrm>
          <a:off x="231407" y="172448"/>
          <a:ext cx="420741" cy="4207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6CC396-53A3-4F7D-8612-D17EDDED06D3}">
      <dsp:nvSpPr>
        <dsp:cNvPr id="0" name=""/>
        <dsp:cNvSpPr/>
      </dsp:nvSpPr>
      <dsp:spPr>
        <a:xfrm>
          <a:off x="883557" y="326"/>
          <a:ext cx="8392742" cy="764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61" tIns="80961" rIns="80961" bIns="8096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No passado (até anos 2000) os negócios eram construídos dentro de uma incorporadora que era a responsável por tudo</a:t>
          </a:r>
          <a:endParaRPr lang="en-US" sz="2000" kern="1200"/>
        </a:p>
      </dsp:txBody>
      <dsp:txXfrm>
        <a:off x="883557" y="326"/>
        <a:ext cx="8392742" cy="764984"/>
      </dsp:txXfrm>
    </dsp:sp>
    <dsp:sp modelId="{C15BB204-AC1C-4A12-A26C-54A95717A48C}">
      <dsp:nvSpPr>
        <dsp:cNvPr id="0" name=""/>
        <dsp:cNvSpPr/>
      </dsp:nvSpPr>
      <dsp:spPr>
        <a:xfrm>
          <a:off x="0" y="956557"/>
          <a:ext cx="9276300" cy="7649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EE364-CC8A-45C7-94E6-1400C54218BB}">
      <dsp:nvSpPr>
        <dsp:cNvPr id="0" name=""/>
        <dsp:cNvSpPr/>
      </dsp:nvSpPr>
      <dsp:spPr>
        <a:xfrm>
          <a:off x="231407" y="1128679"/>
          <a:ext cx="420741" cy="4207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E3D22-20D4-4AEC-B8E5-4EAAF3CF0DE1}">
      <dsp:nvSpPr>
        <dsp:cNvPr id="0" name=""/>
        <dsp:cNvSpPr/>
      </dsp:nvSpPr>
      <dsp:spPr>
        <a:xfrm>
          <a:off x="883557" y="956557"/>
          <a:ext cx="8392742" cy="764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61" tIns="80961" rIns="80961" bIns="8096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O caso Encol (anos 1990) mudou o mercado – foi uma revolução de procedimentos</a:t>
          </a:r>
          <a:endParaRPr lang="en-US" sz="2000" kern="1200"/>
        </a:p>
      </dsp:txBody>
      <dsp:txXfrm>
        <a:off x="883557" y="956557"/>
        <a:ext cx="8392742" cy="764984"/>
      </dsp:txXfrm>
    </dsp:sp>
    <dsp:sp modelId="{71576200-94E8-4244-B623-AF188C8E844C}">
      <dsp:nvSpPr>
        <dsp:cNvPr id="0" name=""/>
        <dsp:cNvSpPr/>
      </dsp:nvSpPr>
      <dsp:spPr>
        <a:xfrm>
          <a:off x="0" y="1912788"/>
          <a:ext cx="9276300" cy="7649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1E6F61-CE47-4CDD-B49F-BAECAC541E29}">
      <dsp:nvSpPr>
        <dsp:cNvPr id="0" name=""/>
        <dsp:cNvSpPr/>
      </dsp:nvSpPr>
      <dsp:spPr>
        <a:xfrm>
          <a:off x="231407" y="2084910"/>
          <a:ext cx="420741" cy="4207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5AB5B-80D2-4A87-9390-2FB7E609C7F1}">
      <dsp:nvSpPr>
        <dsp:cNvPr id="0" name=""/>
        <dsp:cNvSpPr/>
      </dsp:nvSpPr>
      <dsp:spPr>
        <a:xfrm>
          <a:off x="883557" y="1912788"/>
          <a:ext cx="8392742" cy="764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61" tIns="80961" rIns="80961" bIns="8096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i="0" kern="1200"/>
            <a:t>Cria-se o patrimônio de afetação em 2001 (lei 10.931/2004)</a:t>
          </a:r>
          <a:endParaRPr lang="en-US" sz="2000" kern="1200"/>
        </a:p>
      </dsp:txBody>
      <dsp:txXfrm>
        <a:off x="883557" y="1912788"/>
        <a:ext cx="8392742" cy="76498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C402CA-6E8D-8D4F-996B-C03E9C78D8B9}">
      <dsp:nvSpPr>
        <dsp:cNvPr id="0" name=""/>
        <dsp:cNvSpPr/>
      </dsp:nvSpPr>
      <dsp:spPr>
        <a:xfrm>
          <a:off x="1811" y="179965"/>
          <a:ext cx="3863615" cy="2318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i="0" kern="1200"/>
            <a:t>O mercado não a absorve bem e ao invés do PA fortifica-se uma nova ficção jurídica – sociedade de propósito específico – SPE</a:t>
          </a:r>
          <a:endParaRPr lang="en-US" sz="2300" kern="1200"/>
        </a:p>
      </dsp:txBody>
      <dsp:txXfrm>
        <a:off x="69708" y="247862"/>
        <a:ext cx="3727821" cy="2182375"/>
      </dsp:txXfrm>
    </dsp:sp>
    <dsp:sp modelId="{202DA76C-B1F0-7043-9F9F-40148ABB6CFD}">
      <dsp:nvSpPr>
        <dsp:cNvPr id="0" name=""/>
        <dsp:cNvSpPr/>
      </dsp:nvSpPr>
      <dsp:spPr>
        <a:xfrm>
          <a:off x="4205425" y="859961"/>
          <a:ext cx="819086" cy="958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205425" y="1051596"/>
        <a:ext cx="573360" cy="574906"/>
      </dsp:txXfrm>
    </dsp:sp>
    <dsp:sp modelId="{9DEB75EE-293F-344C-B8CB-F7760A493265}">
      <dsp:nvSpPr>
        <dsp:cNvPr id="0" name=""/>
        <dsp:cNvSpPr/>
      </dsp:nvSpPr>
      <dsp:spPr>
        <a:xfrm>
          <a:off x="5410873" y="179965"/>
          <a:ext cx="3863615" cy="23181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i="0" kern="1200"/>
            <a:t>SPE - Não há regra específica / não há regime de tributação diferenciado / não há de especial, exceto : ser uma empresa de único negócio</a:t>
          </a:r>
          <a:endParaRPr lang="en-US" sz="2300" kern="1200"/>
        </a:p>
      </dsp:txBody>
      <dsp:txXfrm>
        <a:off x="5478770" y="247862"/>
        <a:ext cx="3727821" cy="218237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E542C-93BF-424A-AB09-0B71BE5FE9C5}">
      <dsp:nvSpPr>
        <dsp:cNvPr id="0" name=""/>
        <dsp:cNvSpPr/>
      </dsp:nvSpPr>
      <dsp:spPr>
        <a:xfrm>
          <a:off x="5207870" y="10042"/>
          <a:ext cx="926271" cy="926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b="0" i="0" kern="1200"/>
            <a:t>Onera 4% da receita como tributação total das incorporações </a:t>
          </a:r>
          <a:r>
            <a:rPr lang="pt-BR" sz="1000" kern="1200"/>
            <a:t>“afetadas”;</a:t>
          </a:r>
          <a:endParaRPr lang="en-US" sz="1000" kern="1200"/>
        </a:p>
      </dsp:txBody>
      <dsp:txXfrm>
        <a:off x="5207870" y="10042"/>
        <a:ext cx="926271" cy="926271"/>
      </dsp:txXfrm>
    </dsp:sp>
    <dsp:sp modelId="{379C5F29-525F-BB49-BEA1-0CE5F4408915}">
      <dsp:nvSpPr>
        <dsp:cNvPr id="0" name=""/>
        <dsp:cNvSpPr/>
      </dsp:nvSpPr>
      <dsp:spPr>
        <a:xfrm>
          <a:off x="2376762" y="749"/>
          <a:ext cx="4522775" cy="4522775"/>
        </a:xfrm>
        <a:prstGeom prst="circularArrow">
          <a:avLst>
            <a:gd name="adj1" fmla="val 3994"/>
            <a:gd name="adj2" fmla="val 250548"/>
            <a:gd name="adj3" fmla="val 20572096"/>
            <a:gd name="adj4" fmla="val 18984147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6B779-7DFA-5944-B00C-11A08F47FA09}">
      <dsp:nvSpPr>
        <dsp:cNvPr id="0" name=""/>
        <dsp:cNvSpPr/>
      </dsp:nvSpPr>
      <dsp:spPr>
        <a:xfrm>
          <a:off x="6240727" y="1799001"/>
          <a:ext cx="926271" cy="926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Método mais eficiente;</a:t>
          </a:r>
          <a:endParaRPr lang="en-US" sz="1000" kern="1200"/>
        </a:p>
      </dsp:txBody>
      <dsp:txXfrm>
        <a:off x="6240727" y="1799001"/>
        <a:ext cx="926271" cy="926271"/>
      </dsp:txXfrm>
    </dsp:sp>
    <dsp:sp modelId="{1535D4AC-E872-0A4F-991B-B6B45AAEB0FD}">
      <dsp:nvSpPr>
        <dsp:cNvPr id="0" name=""/>
        <dsp:cNvSpPr/>
      </dsp:nvSpPr>
      <dsp:spPr>
        <a:xfrm>
          <a:off x="2376762" y="749"/>
          <a:ext cx="4522775" cy="4522775"/>
        </a:xfrm>
        <a:prstGeom prst="circularArrow">
          <a:avLst>
            <a:gd name="adj1" fmla="val 3994"/>
            <a:gd name="adj2" fmla="val 250548"/>
            <a:gd name="adj3" fmla="val 2365305"/>
            <a:gd name="adj4" fmla="val 777355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D45FA-0769-1142-9159-860CDBB7A76E}">
      <dsp:nvSpPr>
        <dsp:cNvPr id="0" name=""/>
        <dsp:cNvSpPr/>
      </dsp:nvSpPr>
      <dsp:spPr>
        <a:xfrm>
          <a:off x="5207870" y="3587961"/>
          <a:ext cx="926271" cy="926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Um pouco burocrático;</a:t>
          </a:r>
          <a:endParaRPr lang="en-US" sz="1000" kern="1200"/>
        </a:p>
      </dsp:txBody>
      <dsp:txXfrm>
        <a:off x="5207870" y="3587961"/>
        <a:ext cx="926271" cy="926271"/>
      </dsp:txXfrm>
    </dsp:sp>
    <dsp:sp modelId="{128FCD64-4614-C547-997C-31AB2FC0C4F5}">
      <dsp:nvSpPr>
        <dsp:cNvPr id="0" name=""/>
        <dsp:cNvSpPr/>
      </dsp:nvSpPr>
      <dsp:spPr>
        <a:xfrm>
          <a:off x="2376762" y="749"/>
          <a:ext cx="4522775" cy="4522775"/>
        </a:xfrm>
        <a:prstGeom prst="circularArrow">
          <a:avLst>
            <a:gd name="adj1" fmla="val 3994"/>
            <a:gd name="adj2" fmla="val 250548"/>
            <a:gd name="adj3" fmla="val 6110028"/>
            <a:gd name="adj4" fmla="val 4439423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FEBED6-9119-A445-AF90-81E0CBF66165}">
      <dsp:nvSpPr>
        <dsp:cNvPr id="0" name=""/>
        <dsp:cNvSpPr/>
      </dsp:nvSpPr>
      <dsp:spPr>
        <a:xfrm>
          <a:off x="3142158" y="3587961"/>
          <a:ext cx="926271" cy="926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Mais seguro para os adquirentes;</a:t>
          </a:r>
          <a:endParaRPr lang="en-US" sz="1000" kern="1200"/>
        </a:p>
      </dsp:txBody>
      <dsp:txXfrm>
        <a:off x="3142158" y="3587961"/>
        <a:ext cx="926271" cy="926271"/>
      </dsp:txXfrm>
    </dsp:sp>
    <dsp:sp modelId="{07E7C8C6-DBD6-9546-9430-4C3B47AAE5DD}">
      <dsp:nvSpPr>
        <dsp:cNvPr id="0" name=""/>
        <dsp:cNvSpPr/>
      </dsp:nvSpPr>
      <dsp:spPr>
        <a:xfrm>
          <a:off x="2376762" y="749"/>
          <a:ext cx="4522775" cy="4522775"/>
        </a:xfrm>
        <a:prstGeom prst="circularArrow">
          <a:avLst>
            <a:gd name="adj1" fmla="val 3994"/>
            <a:gd name="adj2" fmla="val 250548"/>
            <a:gd name="adj3" fmla="val 9772096"/>
            <a:gd name="adj4" fmla="val 8184147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C3956-31E1-764B-B9D5-CEE3817CC1DC}">
      <dsp:nvSpPr>
        <dsp:cNvPr id="0" name=""/>
        <dsp:cNvSpPr/>
      </dsp:nvSpPr>
      <dsp:spPr>
        <a:xfrm>
          <a:off x="2109301" y="1799001"/>
          <a:ext cx="926271" cy="926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Recomendável sempre que possível;</a:t>
          </a:r>
          <a:endParaRPr lang="en-US" sz="1000" kern="1200"/>
        </a:p>
      </dsp:txBody>
      <dsp:txXfrm>
        <a:off x="2109301" y="1799001"/>
        <a:ext cx="926271" cy="926271"/>
      </dsp:txXfrm>
    </dsp:sp>
    <dsp:sp modelId="{E3B2A89F-50F9-1F4B-8408-6D0F20BA41B7}">
      <dsp:nvSpPr>
        <dsp:cNvPr id="0" name=""/>
        <dsp:cNvSpPr/>
      </dsp:nvSpPr>
      <dsp:spPr>
        <a:xfrm>
          <a:off x="2376762" y="749"/>
          <a:ext cx="4522775" cy="4522775"/>
        </a:xfrm>
        <a:prstGeom prst="circularArrow">
          <a:avLst>
            <a:gd name="adj1" fmla="val 3994"/>
            <a:gd name="adj2" fmla="val 250548"/>
            <a:gd name="adj3" fmla="val 13165305"/>
            <a:gd name="adj4" fmla="val 11577355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AAE16-6FEC-AD4D-8FC2-6C2DB36EB887}">
      <dsp:nvSpPr>
        <dsp:cNvPr id="0" name=""/>
        <dsp:cNvSpPr/>
      </dsp:nvSpPr>
      <dsp:spPr>
        <a:xfrm>
          <a:off x="3142158" y="10042"/>
          <a:ext cx="926271" cy="926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Há dúvidas quanto a sua existência pós-reforma tributária.</a:t>
          </a:r>
          <a:endParaRPr lang="en-US" sz="1000" kern="1200" dirty="0"/>
        </a:p>
      </dsp:txBody>
      <dsp:txXfrm>
        <a:off x="3142158" y="10042"/>
        <a:ext cx="926271" cy="926271"/>
      </dsp:txXfrm>
    </dsp:sp>
    <dsp:sp modelId="{78F1B0F7-D55B-104A-B41F-9D3F4A46C9F2}">
      <dsp:nvSpPr>
        <dsp:cNvPr id="0" name=""/>
        <dsp:cNvSpPr/>
      </dsp:nvSpPr>
      <dsp:spPr>
        <a:xfrm>
          <a:off x="2376762" y="749"/>
          <a:ext cx="4522775" cy="4522775"/>
        </a:xfrm>
        <a:prstGeom prst="circularArrow">
          <a:avLst>
            <a:gd name="adj1" fmla="val 3994"/>
            <a:gd name="adj2" fmla="val 250548"/>
            <a:gd name="adj3" fmla="val 16910028"/>
            <a:gd name="adj4" fmla="val 15239423"/>
            <a:gd name="adj5" fmla="val 46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039A5B-49FA-4413-96EE-206B35CD0946}">
      <dsp:nvSpPr>
        <dsp:cNvPr id="0" name=""/>
        <dsp:cNvSpPr/>
      </dsp:nvSpPr>
      <dsp:spPr>
        <a:xfrm>
          <a:off x="2235" y="37319"/>
          <a:ext cx="1227476" cy="122747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4073E-9EB3-4299-9DBD-804114E92CF1}">
      <dsp:nvSpPr>
        <dsp:cNvPr id="0" name=""/>
        <dsp:cNvSpPr/>
      </dsp:nvSpPr>
      <dsp:spPr>
        <a:xfrm>
          <a:off x="260005" y="295089"/>
          <a:ext cx="711936" cy="7119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09A4E-05A7-421A-89CE-576C3FA2D103}">
      <dsp:nvSpPr>
        <dsp:cNvPr id="0" name=""/>
        <dsp:cNvSpPr/>
      </dsp:nvSpPr>
      <dsp:spPr>
        <a:xfrm>
          <a:off x="1492742" y="37319"/>
          <a:ext cx="2893336" cy="1227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/>
            <a:t>Nessa mesma época entra em vigência a nova regra contábil/societária de apuração de resultados – POC</a:t>
          </a:r>
          <a:endParaRPr lang="en-US" sz="1600" kern="1200"/>
        </a:p>
      </dsp:txBody>
      <dsp:txXfrm>
        <a:off x="1492742" y="37319"/>
        <a:ext cx="2893336" cy="1227476"/>
      </dsp:txXfrm>
    </dsp:sp>
    <dsp:sp modelId="{1A998DE1-5351-4568-AB2A-813F4B982B8F}">
      <dsp:nvSpPr>
        <dsp:cNvPr id="0" name=""/>
        <dsp:cNvSpPr/>
      </dsp:nvSpPr>
      <dsp:spPr>
        <a:xfrm>
          <a:off x="4890221" y="37319"/>
          <a:ext cx="1227476" cy="122747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24439-8079-43D1-B4E9-BFCE2A72F356}">
      <dsp:nvSpPr>
        <dsp:cNvPr id="0" name=""/>
        <dsp:cNvSpPr/>
      </dsp:nvSpPr>
      <dsp:spPr>
        <a:xfrm>
          <a:off x="5147991" y="295089"/>
          <a:ext cx="711936" cy="7119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9725C-1FAD-4CCF-88EA-8ADC05FB75E9}">
      <dsp:nvSpPr>
        <dsp:cNvPr id="0" name=""/>
        <dsp:cNvSpPr/>
      </dsp:nvSpPr>
      <dsp:spPr>
        <a:xfrm>
          <a:off x="6380727" y="37319"/>
          <a:ext cx="2893336" cy="1227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/>
            <a:t>A partir daí, 2011/2013, a regra passa a ser:</a:t>
          </a:r>
          <a:endParaRPr lang="en-US" sz="1600" kern="1200"/>
        </a:p>
      </dsp:txBody>
      <dsp:txXfrm>
        <a:off x="6380727" y="37319"/>
        <a:ext cx="2893336" cy="1227476"/>
      </dsp:txXfrm>
    </dsp:sp>
    <dsp:sp modelId="{C010F335-16A4-4A9A-B0BC-4A65B7CD6876}">
      <dsp:nvSpPr>
        <dsp:cNvPr id="0" name=""/>
        <dsp:cNvSpPr/>
      </dsp:nvSpPr>
      <dsp:spPr>
        <a:xfrm>
          <a:off x="2235" y="1782904"/>
          <a:ext cx="1227476" cy="122747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6E9CC-84B5-47E7-BACC-6B34AB1DD4F6}">
      <dsp:nvSpPr>
        <dsp:cNvPr id="0" name=""/>
        <dsp:cNvSpPr/>
      </dsp:nvSpPr>
      <dsp:spPr>
        <a:xfrm>
          <a:off x="260005" y="2040674"/>
          <a:ext cx="711936" cy="7119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B8D392-B38A-44E3-B851-F1AA45C9E0DB}">
      <dsp:nvSpPr>
        <dsp:cNvPr id="0" name=""/>
        <dsp:cNvSpPr/>
      </dsp:nvSpPr>
      <dsp:spPr>
        <a:xfrm>
          <a:off x="1492742" y="1782904"/>
          <a:ext cx="2893336" cy="1227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/>
            <a:t>SPE com RET com POC</a:t>
          </a:r>
          <a:endParaRPr lang="en-US" sz="1600" kern="1200"/>
        </a:p>
      </dsp:txBody>
      <dsp:txXfrm>
        <a:off x="1492742" y="1782904"/>
        <a:ext cx="2893336" cy="1227476"/>
      </dsp:txXfrm>
    </dsp:sp>
    <dsp:sp modelId="{08A95E40-60A5-4BCA-A071-35D9CE90B1DA}">
      <dsp:nvSpPr>
        <dsp:cNvPr id="0" name=""/>
        <dsp:cNvSpPr/>
      </dsp:nvSpPr>
      <dsp:spPr>
        <a:xfrm>
          <a:off x="4890221" y="1782904"/>
          <a:ext cx="1227476" cy="122747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D61AD-9D16-44AF-8AC6-753126E9620C}">
      <dsp:nvSpPr>
        <dsp:cNvPr id="0" name=""/>
        <dsp:cNvSpPr/>
      </dsp:nvSpPr>
      <dsp:spPr>
        <a:xfrm>
          <a:off x="5147991" y="2040674"/>
          <a:ext cx="711936" cy="7119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B2CCD-A34B-43C2-AA19-E3335E4A3860}">
      <dsp:nvSpPr>
        <dsp:cNvPr id="0" name=""/>
        <dsp:cNvSpPr/>
      </dsp:nvSpPr>
      <dsp:spPr>
        <a:xfrm>
          <a:off x="6380727" y="1782904"/>
          <a:ext cx="2893336" cy="1227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i="0" kern="1200"/>
            <a:t>Até hoje vivemos essa regra – condição </a:t>
          </a:r>
          <a:r>
            <a:rPr lang="pt-BR" sz="1600" b="0" i="1" kern="1200"/>
            <a:t>turn key</a:t>
          </a:r>
          <a:endParaRPr lang="en-US" sz="1600" kern="1200"/>
        </a:p>
      </dsp:txBody>
      <dsp:txXfrm>
        <a:off x="6380727" y="1782904"/>
        <a:ext cx="2893336" cy="122747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F42E9-91AE-1A46-933B-015ACE44E581}">
      <dsp:nvSpPr>
        <dsp:cNvPr id="0" name=""/>
        <dsp:cNvSpPr/>
      </dsp:nvSpPr>
      <dsp:spPr>
        <a:xfrm>
          <a:off x="0" y="44042"/>
          <a:ext cx="9276300" cy="836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PA – Fundamental no desenvolvimento atual</a:t>
          </a:r>
          <a:endParaRPr lang="en-US" sz="2200" kern="1200"/>
        </a:p>
      </dsp:txBody>
      <dsp:txXfrm>
        <a:off x="40837" y="84879"/>
        <a:ext cx="9194626" cy="754876"/>
      </dsp:txXfrm>
    </dsp:sp>
    <dsp:sp modelId="{BD877BB0-AE5E-FF4D-A64C-61E0B0A04F0E}">
      <dsp:nvSpPr>
        <dsp:cNvPr id="0" name=""/>
        <dsp:cNvSpPr/>
      </dsp:nvSpPr>
      <dsp:spPr>
        <a:xfrm>
          <a:off x="0" y="943952"/>
          <a:ext cx="9276300" cy="836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Caixa e contabilidade separados</a:t>
          </a:r>
          <a:endParaRPr lang="en-US" sz="2200" kern="1200"/>
        </a:p>
      </dsp:txBody>
      <dsp:txXfrm>
        <a:off x="40837" y="984789"/>
        <a:ext cx="9194626" cy="754876"/>
      </dsp:txXfrm>
    </dsp:sp>
    <dsp:sp modelId="{A310A87B-71A8-454F-99E9-643AD5DDF852}">
      <dsp:nvSpPr>
        <dsp:cNvPr id="0" name=""/>
        <dsp:cNvSpPr/>
      </dsp:nvSpPr>
      <dsp:spPr>
        <a:xfrm>
          <a:off x="0" y="1843862"/>
          <a:ext cx="9276300" cy="836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Proibido caixa único</a:t>
          </a:r>
          <a:endParaRPr lang="en-US" sz="2200" kern="1200"/>
        </a:p>
      </dsp:txBody>
      <dsp:txXfrm>
        <a:off x="40837" y="1884699"/>
        <a:ext cx="9194626" cy="754876"/>
      </dsp:txXfrm>
    </dsp:sp>
    <dsp:sp modelId="{7901E39F-0FD5-7F42-AA9A-41F578D86B31}">
      <dsp:nvSpPr>
        <dsp:cNvPr id="0" name=""/>
        <dsp:cNvSpPr/>
      </dsp:nvSpPr>
      <dsp:spPr>
        <a:xfrm>
          <a:off x="0" y="2743772"/>
          <a:ext cx="9276300" cy="836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DDL – depois de lucro contábil</a:t>
          </a:r>
          <a:endParaRPr lang="en-US" sz="2200" kern="1200"/>
        </a:p>
      </dsp:txBody>
      <dsp:txXfrm>
        <a:off x="40837" y="2784609"/>
        <a:ext cx="9194626" cy="754876"/>
      </dsp:txXfrm>
    </dsp:sp>
    <dsp:sp modelId="{3869CECF-5A08-F448-9F3F-A8E86AB2A802}">
      <dsp:nvSpPr>
        <dsp:cNvPr id="0" name=""/>
        <dsp:cNvSpPr/>
      </dsp:nvSpPr>
      <dsp:spPr>
        <a:xfrm>
          <a:off x="0" y="3643682"/>
          <a:ext cx="9276300" cy="836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kern="1200"/>
            <a:t>Segrega os ativos da incorporação que não responderão por dívidas d</a:t>
          </a:r>
          <a:r>
            <a:rPr lang="pt-BR" sz="2200" kern="1200"/>
            <a:t>a incorporadora;</a:t>
          </a:r>
          <a:endParaRPr lang="en-US" sz="2200" kern="1200"/>
        </a:p>
      </dsp:txBody>
      <dsp:txXfrm>
        <a:off x="40837" y="3684519"/>
        <a:ext cx="9194626" cy="75487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C6FDD-D5B2-E24C-98C0-97DEF5C96FAE}">
      <dsp:nvSpPr>
        <dsp:cNvPr id="0" name=""/>
        <dsp:cNvSpPr/>
      </dsp:nvSpPr>
      <dsp:spPr>
        <a:xfrm>
          <a:off x="1127916" y="2215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afetação do terreno e das acessões objeto da incorporação imobiliária nos termos dos arts. 31-A a 31-E da Lei n. 4.591/1964;</a:t>
          </a:r>
          <a:endParaRPr lang="en-US" sz="1500" kern="1200"/>
        </a:p>
      </dsp:txBody>
      <dsp:txXfrm>
        <a:off x="1127916" y="2215"/>
        <a:ext cx="2687282" cy="1612369"/>
      </dsp:txXfrm>
    </dsp:sp>
    <dsp:sp modelId="{763E4E02-8F92-B046-AAA1-222D69313226}">
      <dsp:nvSpPr>
        <dsp:cNvPr id="0" name=""/>
        <dsp:cNvSpPr/>
      </dsp:nvSpPr>
      <dsp:spPr>
        <a:xfrm>
          <a:off x="4083927" y="2215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inscrição de cada “incorporação afetada” no Cadastro Nacional da Pessoa Jurídica (CNPJ), vinculada ao evento “109 – Inscrição de Incorporação Imobiliária – Patrimônio de Afetação”;</a:t>
          </a:r>
          <a:endParaRPr lang="en-US" sz="1500" kern="1200"/>
        </a:p>
      </dsp:txBody>
      <dsp:txXfrm>
        <a:off x="4083927" y="2215"/>
        <a:ext cx="2687282" cy="1612369"/>
      </dsp:txXfrm>
    </dsp:sp>
    <dsp:sp modelId="{61B1D52C-AD10-7B47-A3AC-E987D4F6C86A}">
      <dsp:nvSpPr>
        <dsp:cNvPr id="0" name=""/>
        <dsp:cNvSpPr/>
      </dsp:nvSpPr>
      <dsp:spPr>
        <a:xfrm>
          <a:off x="7039937" y="2215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prévia adesão ao Domicílio Tributário Eletrônico (DTE);</a:t>
          </a:r>
          <a:endParaRPr lang="en-US" sz="1500" kern="1200"/>
        </a:p>
      </dsp:txBody>
      <dsp:txXfrm>
        <a:off x="7039937" y="2215"/>
        <a:ext cx="2687282" cy="1612369"/>
      </dsp:txXfrm>
    </dsp:sp>
    <dsp:sp modelId="{DE106451-FDCF-654D-9A88-5900665EC101}">
      <dsp:nvSpPr>
        <dsp:cNvPr id="0" name=""/>
        <dsp:cNvSpPr/>
      </dsp:nvSpPr>
      <dsp:spPr>
        <a:xfrm>
          <a:off x="1127916" y="1883313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regularidade fiscal da matriz da pessoa jurídica quanto aos tributos administrados pela RFB, às contribuições previdenciárias e á Dívida Ativa da União (CND ou CPD – EN)7;</a:t>
          </a:r>
          <a:endParaRPr lang="en-US" sz="1500" kern="1200"/>
        </a:p>
      </dsp:txBody>
      <dsp:txXfrm>
        <a:off x="1127916" y="1883313"/>
        <a:ext cx="2687282" cy="1612369"/>
      </dsp:txXfrm>
    </dsp:sp>
    <dsp:sp modelId="{81E27FD7-A2F8-624C-8B79-BB9E48B2620C}">
      <dsp:nvSpPr>
        <dsp:cNvPr id="0" name=""/>
        <dsp:cNvSpPr/>
      </dsp:nvSpPr>
      <dsp:spPr>
        <a:xfrm>
          <a:off x="4083927" y="1883313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regularidade do recolhimento ao FGTS;</a:t>
          </a:r>
          <a:endParaRPr lang="en-US" sz="1500" kern="1200"/>
        </a:p>
      </dsp:txBody>
      <dsp:txXfrm>
        <a:off x="4083927" y="1883313"/>
        <a:ext cx="2687282" cy="1612369"/>
      </dsp:txXfrm>
    </dsp:sp>
    <dsp:sp modelId="{4D3F080B-4EF6-6648-AD98-DE9ECB76AC0A}">
      <dsp:nvSpPr>
        <dsp:cNvPr id="0" name=""/>
        <dsp:cNvSpPr/>
      </dsp:nvSpPr>
      <dsp:spPr>
        <a:xfrm>
          <a:off x="7039937" y="1883313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apresentação do formulário “Termo de Opção pelo Regime Especial de Tributação”, constante do Anexo Único da IN RFB n. 1.435/2013;</a:t>
          </a:r>
          <a:endParaRPr lang="en-US" sz="1500" kern="1200"/>
        </a:p>
      </dsp:txBody>
      <dsp:txXfrm>
        <a:off x="7039937" y="1883313"/>
        <a:ext cx="2687282" cy="1612369"/>
      </dsp:txXfrm>
    </dsp:sp>
    <dsp:sp modelId="{70BF0191-8AE4-D546-ABEF-E4569885F991}">
      <dsp:nvSpPr>
        <dsp:cNvPr id="0" name=""/>
        <dsp:cNvSpPr/>
      </dsp:nvSpPr>
      <dsp:spPr>
        <a:xfrm>
          <a:off x="1127916" y="3764410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não estar inscrito no CADIN;</a:t>
          </a:r>
          <a:endParaRPr lang="en-US" sz="1500" kern="1200"/>
        </a:p>
      </dsp:txBody>
      <dsp:txXfrm>
        <a:off x="1127916" y="3764410"/>
        <a:ext cx="2687282" cy="1612369"/>
      </dsp:txXfrm>
    </dsp:sp>
    <dsp:sp modelId="{AF04B899-B0F3-BC46-870C-682E706CD033}">
      <dsp:nvSpPr>
        <dsp:cNvPr id="0" name=""/>
        <dsp:cNvSpPr/>
      </dsp:nvSpPr>
      <dsp:spPr>
        <a:xfrm>
          <a:off x="4083927" y="3764410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não ter sofrido sanções penais e administrativas derivadas de conduta e atividades lesivas ao meio ambiente;</a:t>
          </a:r>
          <a:endParaRPr lang="en-US" sz="1500" kern="1200"/>
        </a:p>
      </dsp:txBody>
      <dsp:txXfrm>
        <a:off x="4083927" y="3764410"/>
        <a:ext cx="2687282" cy="1612369"/>
      </dsp:txXfrm>
    </dsp:sp>
    <dsp:sp modelId="{59C21597-04F6-AD42-BE57-87285015C8DB}">
      <dsp:nvSpPr>
        <dsp:cNvPr id="0" name=""/>
        <dsp:cNvSpPr/>
      </dsp:nvSpPr>
      <dsp:spPr>
        <a:xfrm>
          <a:off x="7039937" y="3764410"/>
          <a:ext cx="2687282" cy="16123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Certidão negativa do Cadastro Nacional de Condenações Cíveis por Ato de Improbidade Administrativa e Inelegibilidade.</a:t>
          </a:r>
          <a:endParaRPr lang="en-US" sz="1500" kern="1200"/>
        </a:p>
      </dsp:txBody>
      <dsp:txXfrm>
        <a:off x="7039937" y="3764410"/>
        <a:ext cx="2687282" cy="161236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44EB2-1A0D-9A49-81A1-A7C356326147}">
      <dsp:nvSpPr>
        <dsp:cNvPr id="0" name=""/>
        <dsp:cNvSpPr/>
      </dsp:nvSpPr>
      <dsp:spPr>
        <a:xfrm>
          <a:off x="0" y="4731275"/>
          <a:ext cx="7559504" cy="15529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A prática de transferir valores entre empresas pode gerar inconsistências fiscais e complicações legais. Portanto, cada empresa deve manter seu próprio controle financeiro e respeitar as normas estabelecidas pelo regime RET/PA.</a:t>
          </a:r>
          <a:endParaRPr lang="en-US" sz="1900" kern="1200"/>
        </a:p>
      </dsp:txBody>
      <dsp:txXfrm>
        <a:off x="0" y="4731275"/>
        <a:ext cx="7559504" cy="1552910"/>
      </dsp:txXfrm>
    </dsp:sp>
    <dsp:sp modelId="{A4EF3E28-9025-D445-A846-1A00DE3FF436}">
      <dsp:nvSpPr>
        <dsp:cNvPr id="0" name=""/>
        <dsp:cNvSpPr/>
      </dsp:nvSpPr>
      <dsp:spPr>
        <a:xfrm rot="10800000">
          <a:off x="0" y="2366193"/>
          <a:ext cx="7559504" cy="2388376"/>
        </a:xfrm>
        <a:prstGeom prst="upArrowCallou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No regime de tributação especial RET/PA, é fundamental entender que o dinheiro em caixa de uma empresa não pode ser transferido para outra empresa, mesmo que pertença ao mesmo grupo econômico. Essa restrição visa garantir a transparência e a correta apuração dos tributos de cada empresa individualmente.</a:t>
          </a:r>
          <a:endParaRPr lang="en-US" sz="1900" kern="1200"/>
        </a:p>
      </dsp:txBody>
      <dsp:txXfrm rot="10800000">
        <a:off x="0" y="2366193"/>
        <a:ext cx="7559504" cy="1551895"/>
      </dsp:txXfrm>
    </dsp:sp>
    <dsp:sp modelId="{F5892001-CB9E-BB42-8381-7337FB519F12}">
      <dsp:nvSpPr>
        <dsp:cNvPr id="0" name=""/>
        <dsp:cNvSpPr/>
      </dsp:nvSpPr>
      <dsp:spPr>
        <a:xfrm rot="10800000">
          <a:off x="0" y="1110"/>
          <a:ext cx="7559504" cy="2388376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i="0" kern="1200"/>
            <a:t>Importante: Transferência de Dinheiro em Caixa no RET/PA</a:t>
          </a:r>
          <a:endParaRPr lang="en-US" sz="1900" kern="1200"/>
        </a:p>
      </dsp:txBody>
      <dsp:txXfrm rot="10800000">
        <a:off x="0" y="1110"/>
        <a:ext cx="7559504" cy="155189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EE5A1-F887-49AA-A457-3AB9E774DA64}">
      <dsp:nvSpPr>
        <dsp:cNvPr id="0" name=""/>
        <dsp:cNvSpPr/>
      </dsp:nvSpPr>
      <dsp:spPr>
        <a:xfrm>
          <a:off x="0" y="3155"/>
          <a:ext cx="10045842" cy="6720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D495C-C86D-497A-9EDD-6AC08BC4A3B9}">
      <dsp:nvSpPr>
        <dsp:cNvPr id="0" name=""/>
        <dsp:cNvSpPr/>
      </dsp:nvSpPr>
      <dsp:spPr>
        <a:xfrm>
          <a:off x="203294" y="154366"/>
          <a:ext cx="369626" cy="369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564205-237E-4428-970F-D357A42256CD}">
      <dsp:nvSpPr>
        <dsp:cNvPr id="0" name=""/>
        <dsp:cNvSpPr/>
      </dsp:nvSpPr>
      <dsp:spPr>
        <a:xfrm>
          <a:off x="776215" y="3155"/>
          <a:ext cx="9269626" cy="67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5" tIns="71125" rIns="71125" bIns="711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Reunião de sócios em que um é o “investidor”;</a:t>
          </a:r>
          <a:endParaRPr lang="en-US" sz="1900" kern="1200"/>
        </a:p>
      </dsp:txBody>
      <dsp:txXfrm>
        <a:off x="776215" y="3155"/>
        <a:ext cx="9269626" cy="672048"/>
      </dsp:txXfrm>
    </dsp:sp>
    <dsp:sp modelId="{97D063FB-494A-4A6B-9CA4-73105B31158C}">
      <dsp:nvSpPr>
        <dsp:cNvPr id="0" name=""/>
        <dsp:cNvSpPr/>
      </dsp:nvSpPr>
      <dsp:spPr>
        <a:xfrm>
          <a:off x="0" y="843215"/>
          <a:ext cx="10045842" cy="6720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02A8D-3FE7-4E9A-9276-A243C31F13BE}">
      <dsp:nvSpPr>
        <dsp:cNvPr id="0" name=""/>
        <dsp:cNvSpPr/>
      </dsp:nvSpPr>
      <dsp:spPr>
        <a:xfrm>
          <a:off x="203294" y="994426"/>
          <a:ext cx="369626" cy="369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AA998-348E-4D31-AFBE-15CC2F56916A}">
      <dsp:nvSpPr>
        <dsp:cNvPr id="0" name=""/>
        <dsp:cNvSpPr/>
      </dsp:nvSpPr>
      <dsp:spPr>
        <a:xfrm>
          <a:off x="776215" y="843215"/>
          <a:ext cx="9269626" cy="67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5" tIns="71125" rIns="71125" bIns="711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Não possui personalidade jurídica (apenas CNPJ na RFB);</a:t>
          </a:r>
          <a:endParaRPr lang="en-US" sz="1900" kern="1200"/>
        </a:p>
      </dsp:txBody>
      <dsp:txXfrm>
        <a:off x="776215" y="843215"/>
        <a:ext cx="9269626" cy="672048"/>
      </dsp:txXfrm>
    </dsp:sp>
    <dsp:sp modelId="{061A2800-3BE0-4D2F-A432-DD18BE76ED55}">
      <dsp:nvSpPr>
        <dsp:cNvPr id="0" name=""/>
        <dsp:cNvSpPr/>
      </dsp:nvSpPr>
      <dsp:spPr>
        <a:xfrm>
          <a:off x="0" y="1683275"/>
          <a:ext cx="10045842" cy="6720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AD2EA5-BD0D-4D0C-BD0E-E202DB0C95C3}">
      <dsp:nvSpPr>
        <dsp:cNvPr id="0" name=""/>
        <dsp:cNvSpPr/>
      </dsp:nvSpPr>
      <dsp:spPr>
        <a:xfrm>
          <a:off x="203294" y="1834486"/>
          <a:ext cx="369626" cy="369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2A92A-644B-4F1F-AAE5-4CF1FE672EEE}">
      <dsp:nvSpPr>
        <dsp:cNvPr id="0" name=""/>
        <dsp:cNvSpPr/>
      </dsp:nvSpPr>
      <dsp:spPr>
        <a:xfrm>
          <a:off x="776215" y="1683275"/>
          <a:ext cx="9269626" cy="67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5" tIns="71125" rIns="71125" bIns="711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Base Legal nos arts. 991 a 996 do Código Civil;</a:t>
          </a:r>
          <a:endParaRPr lang="en-US" sz="1900" kern="1200"/>
        </a:p>
      </dsp:txBody>
      <dsp:txXfrm>
        <a:off x="776215" y="1683275"/>
        <a:ext cx="9269626" cy="672048"/>
      </dsp:txXfrm>
    </dsp:sp>
    <dsp:sp modelId="{6F745378-D17B-4353-A804-67931B10F94C}">
      <dsp:nvSpPr>
        <dsp:cNvPr id="0" name=""/>
        <dsp:cNvSpPr/>
      </dsp:nvSpPr>
      <dsp:spPr>
        <a:xfrm>
          <a:off x="0" y="2523336"/>
          <a:ext cx="10045842" cy="6720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112BEC-D7A7-43D1-BA84-9EC6B353FB05}">
      <dsp:nvSpPr>
        <dsp:cNvPr id="0" name=""/>
        <dsp:cNvSpPr/>
      </dsp:nvSpPr>
      <dsp:spPr>
        <a:xfrm>
          <a:off x="203294" y="2674547"/>
          <a:ext cx="369626" cy="369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99749-0E9C-452C-B25F-2A2742BEB9AE}">
      <dsp:nvSpPr>
        <dsp:cNvPr id="0" name=""/>
        <dsp:cNvSpPr/>
      </dsp:nvSpPr>
      <dsp:spPr>
        <a:xfrm>
          <a:off x="776215" y="2523336"/>
          <a:ext cx="9269626" cy="67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5" tIns="71125" rIns="71125" bIns="711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Sociedade meramente contratual, quase “informal”;</a:t>
          </a:r>
          <a:endParaRPr lang="en-US" sz="1900" kern="1200"/>
        </a:p>
      </dsp:txBody>
      <dsp:txXfrm>
        <a:off x="776215" y="2523336"/>
        <a:ext cx="9269626" cy="672048"/>
      </dsp:txXfrm>
    </dsp:sp>
    <dsp:sp modelId="{0ABA6C19-8C40-4CED-B8A5-0190F00D38F4}">
      <dsp:nvSpPr>
        <dsp:cNvPr id="0" name=""/>
        <dsp:cNvSpPr/>
      </dsp:nvSpPr>
      <dsp:spPr>
        <a:xfrm>
          <a:off x="0" y="3363396"/>
          <a:ext cx="10045842" cy="6720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4210F-3940-42EC-84C6-D6CD3919CACB}">
      <dsp:nvSpPr>
        <dsp:cNvPr id="0" name=""/>
        <dsp:cNvSpPr/>
      </dsp:nvSpPr>
      <dsp:spPr>
        <a:xfrm>
          <a:off x="203294" y="3514607"/>
          <a:ext cx="369626" cy="369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8A8EE4-E676-473D-B102-0B791BB248A3}">
      <dsp:nvSpPr>
        <dsp:cNvPr id="0" name=""/>
        <dsp:cNvSpPr/>
      </dsp:nvSpPr>
      <dsp:spPr>
        <a:xfrm>
          <a:off x="776215" y="3363396"/>
          <a:ext cx="9269626" cy="672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5" tIns="71125" rIns="71125" bIns="7112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/>
            <a:t>Criada originalmente com Código Comercial de 1850;</a:t>
          </a:r>
          <a:endParaRPr lang="en-US" sz="1900" kern="1200"/>
        </a:p>
      </dsp:txBody>
      <dsp:txXfrm>
        <a:off x="776215" y="3363396"/>
        <a:ext cx="9269626" cy="67204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CD17B-B9C1-E84F-A5CD-77C7BDF95A91}">
      <dsp:nvSpPr>
        <dsp:cNvPr id="0" name=""/>
        <dsp:cNvSpPr/>
      </dsp:nvSpPr>
      <dsp:spPr>
        <a:xfrm>
          <a:off x="0" y="281692"/>
          <a:ext cx="10923814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Muitas vezes o contratante sequer sabe que se trata de SCP;</a:t>
          </a:r>
          <a:endParaRPr lang="en-US" sz="2900" kern="1200"/>
        </a:p>
      </dsp:txBody>
      <dsp:txXfrm>
        <a:off x="53831" y="335523"/>
        <a:ext cx="10816152" cy="995063"/>
      </dsp:txXfrm>
    </dsp:sp>
    <dsp:sp modelId="{5EA58A21-C214-B746-B333-0E684BFFD20A}">
      <dsp:nvSpPr>
        <dsp:cNvPr id="0" name=""/>
        <dsp:cNvSpPr/>
      </dsp:nvSpPr>
      <dsp:spPr>
        <a:xfrm>
          <a:off x="0" y="1467937"/>
          <a:ext cx="10923814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Muito comum no Brasil – especialmente no mercado imobiliário;</a:t>
          </a:r>
          <a:endParaRPr lang="en-US" sz="2900" kern="1200"/>
        </a:p>
      </dsp:txBody>
      <dsp:txXfrm>
        <a:off x="53831" y="1521768"/>
        <a:ext cx="10816152" cy="995063"/>
      </dsp:txXfrm>
    </dsp:sp>
    <dsp:sp modelId="{4A0C137B-A8EB-7546-813E-547A3C57CF45}">
      <dsp:nvSpPr>
        <dsp:cNvPr id="0" name=""/>
        <dsp:cNvSpPr/>
      </dsp:nvSpPr>
      <dsp:spPr>
        <a:xfrm>
          <a:off x="0" y="2654182"/>
          <a:ext cx="10923814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/>
            <a:t>A tributação da SCP não se confunde com a do sócio ostensivo, podendo até ter regime diferente (real x presumido);</a:t>
          </a:r>
          <a:endParaRPr lang="en-US" sz="2900" kern="1200"/>
        </a:p>
      </dsp:txBody>
      <dsp:txXfrm>
        <a:off x="53831" y="2708013"/>
        <a:ext cx="10816152" cy="99506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4481C-9EA1-7446-9EC2-D7DE26B23F93}">
      <dsp:nvSpPr>
        <dsp:cNvPr id="0" name=""/>
        <dsp:cNvSpPr/>
      </dsp:nvSpPr>
      <dsp:spPr>
        <a:xfrm>
          <a:off x="0" y="0"/>
          <a:ext cx="7142751" cy="6149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0" i="0" kern="1200"/>
            <a:t>Incorporadora – Sócia ostensiva</a:t>
          </a:r>
          <a:endParaRPr lang="en-US" sz="2700" kern="1200"/>
        </a:p>
      </dsp:txBody>
      <dsp:txXfrm>
        <a:off x="18011" y="18011"/>
        <a:ext cx="6407246" cy="578908"/>
      </dsp:txXfrm>
    </dsp:sp>
    <dsp:sp modelId="{72294E01-7D8D-AA42-9541-AF1EFEB26074}">
      <dsp:nvSpPr>
        <dsp:cNvPr id="0" name=""/>
        <dsp:cNvSpPr/>
      </dsp:nvSpPr>
      <dsp:spPr>
        <a:xfrm>
          <a:off x="533387" y="700337"/>
          <a:ext cx="7142751" cy="6149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0" i="0" kern="1200"/>
            <a:t>Terrenista – Sócio participante</a:t>
          </a:r>
          <a:endParaRPr lang="en-US" sz="2700" kern="1200"/>
        </a:p>
      </dsp:txBody>
      <dsp:txXfrm>
        <a:off x="551398" y="718348"/>
        <a:ext cx="6173637" cy="578908"/>
      </dsp:txXfrm>
    </dsp:sp>
    <dsp:sp modelId="{FCD7B9DC-1C5A-A345-AF8C-73BDE34C054D}">
      <dsp:nvSpPr>
        <dsp:cNvPr id="0" name=""/>
        <dsp:cNvSpPr/>
      </dsp:nvSpPr>
      <dsp:spPr>
        <a:xfrm>
          <a:off x="1066774" y="1400674"/>
          <a:ext cx="7142751" cy="6149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0" i="0" kern="1200"/>
            <a:t>SPE / SCP</a:t>
          </a:r>
          <a:endParaRPr lang="en-US" sz="2700" kern="1200"/>
        </a:p>
      </dsp:txBody>
      <dsp:txXfrm>
        <a:off x="1084785" y="1418685"/>
        <a:ext cx="6173637" cy="578908"/>
      </dsp:txXfrm>
    </dsp:sp>
    <dsp:sp modelId="{E8F58952-E64A-804F-A2B1-BF5780F41257}">
      <dsp:nvSpPr>
        <dsp:cNvPr id="0" name=""/>
        <dsp:cNvSpPr/>
      </dsp:nvSpPr>
      <dsp:spPr>
        <a:xfrm>
          <a:off x="1600161" y="2101011"/>
          <a:ext cx="7142751" cy="6149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0" i="0" kern="1200"/>
            <a:t>Tributação RET/PA</a:t>
          </a:r>
          <a:endParaRPr lang="en-US" sz="2700" kern="1200"/>
        </a:p>
      </dsp:txBody>
      <dsp:txXfrm>
        <a:off x="1618172" y="2119022"/>
        <a:ext cx="6173637" cy="578908"/>
      </dsp:txXfrm>
    </dsp:sp>
    <dsp:sp modelId="{78012082-BA53-2347-9035-79D07263A09E}">
      <dsp:nvSpPr>
        <dsp:cNvPr id="0" name=""/>
        <dsp:cNvSpPr/>
      </dsp:nvSpPr>
      <dsp:spPr>
        <a:xfrm>
          <a:off x="2133549" y="2801348"/>
          <a:ext cx="7142751" cy="6149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0" i="0" kern="1200"/>
            <a:t>Distribuição de lucro: isenta</a:t>
          </a:r>
          <a:endParaRPr lang="en-US" sz="2700" kern="1200"/>
        </a:p>
      </dsp:txBody>
      <dsp:txXfrm>
        <a:off x="2151560" y="2819359"/>
        <a:ext cx="6173637" cy="578908"/>
      </dsp:txXfrm>
    </dsp:sp>
    <dsp:sp modelId="{3CDB5028-B154-CD47-84DA-EF9D7B4E98E7}">
      <dsp:nvSpPr>
        <dsp:cNvPr id="0" name=""/>
        <dsp:cNvSpPr/>
      </dsp:nvSpPr>
      <dsp:spPr>
        <a:xfrm>
          <a:off x="6743047" y="449240"/>
          <a:ext cx="399704" cy="39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6832980" y="449240"/>
        <a:ext cx="219838" cy="300777"/>
      </dsp:txXfrm>
    </dsp:sp>
    <dsp:sp modelId="{D68F3BFD-CC03-9C45-807A-4AFF62DDB29C}">
      <dsp:nvSpPr>
        <dsp:cNvPr id="0" name=""/>
        <dsp:cNvSpPr/>
      </dsp:nvSpPr>
      <dsp:spPr>
        <a:xfrm>
          <a:off x="7276434" y="1149577"/>
          <a:ext cx="399704" cy="39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7366367" y="1149577"/>
        <a:ext cx="219838" cy="300777"/>
      </dsp:txXfrm>
    </dsp:sp>
    <dsp:sp modelId="{BB3BD77F-A43C-514C-AFDD-D718AC14AE1A}">
      <dsp:nvSpPr>
        <dsp:cNvPr id="0" name=""/>
        <dsp:cNvSpPr/>
      </dsp:nvSpPr>
      <dsp:spPr>
        <a:xfrm>
          <a:off x="7809821" y="1839666"/>
          <a:ext cx="399704" cy="39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7899754" y="1839666"/>
        <a:ext cx="219838" cy="300777"/>
      </dsp:txXfrm>
    </dsp:sp>
    <dsp:sp modelId="{0FAF5A5C-AC8D-1044-8924-0CA36725457A}">
      <dsp:nvSpPr>
        <dsp:cNvPr id="0" name=""/>
        <dsp:cNvSpPr/>
      </dsp:nvSpPr>
      <dsp:spPr>
        <a:xfrm>
          <a:off x="8343209" y="2546835"/>
          <a:ext cx="399704" cy="3997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433142" y="2546835"/>
        <a:ext cx="219838" cy="30077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205F6-B020-4EB9-8C6C-C5391D3AC58A}">
      <dsp:nvSpPr>
        <dsp:cNvPr id="0" name=""/>
        <dsp:cNvSpPr/>
      </dsp:nvSpPr>
      <dsp:spPr>
        <a:xfrm>
          <a:off x="220788" y="105734"/>
          <a:ext cx="1158748" cy="115874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13805-1C62-473F-9B85-A1B9DCC45A34}">
      <dsp:nvSpPr>
        <dsp:cNvPr id="0" name=""/>
        <dsp:cNvSpPr/>
      </dsp:nvSpPr>
      <dsp:spPr>
        <a:xfrm>
          <a:off x="464125" y="349072"/>
          <a:ext cx="672074" cy="6720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6E060-F0BA-4FB0-AD6B-8EAEA2AF7E93}">
      <dsp:nvSpPr>
        <dsp:cNvPr id="0" name=""/>
        <dsp:cNvSpPr/>
      </dsp:nvSpPr>
      <dsp:spPr>
        <a:xfrm>
          <a:off x="1627840" y="105734"/>
          <a:ext cx="2731335" cy="1158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Cada sócio participante pode ter uma unidade (ou mais)</a:t>
          </a:r>
          <a:endParaRPr lang="en-US" sz="1900" kern="1200"/>
        </a:p>
      </dsp:txBody>
      <dsp:txXfrm>
        <a:off x="1627840" y="105734"/>
        <a:ext cx="2731335" cy="1158748"/>
      </dsp:txXfrm>
    </dsp:sp>
    <dsp:sp modelId="{84C45CE2-DFD2-4E95-B71B-EE804D3F3645}">
      <dsp:nvSpPr>
        <dsp:cNvPr id="0" name=""/>
        <dsp:cNvSpPr/>
      </dsp:nvSpPr>
      <dsp:spPr>
        <a:xfrm>
          <a:off x="4835090" y="105734"/>
          <a:ext cx="1158748" cy="115874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5DA6D-49B1-4CDD-9959-537717FCD618}">
      <dsp:nvSpPr>
        <dsp:cNvPr id="0" name=""/>
        <dsp:cNvSpPr/>
      </dsp:nvSpPr>
      <dsp:spPr>
        <a:xfrm>
          <a:off x="5078427" y="349072"/>
          <a:ext cx="672074" cy="6720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5736A-327D-4D5B-8DD2-EC4DADC64457}">
      <dsp:nvSpPr>
        <dsp:cNvPr id="0" name=""/>
        <dsp:cNvSpPr/>
      </dsp:nvSpPr>
      <dsp:spPr>
        <a:xfrm>
          <a:off x="6242141" y="105734"/>
          <a:ext cx="2731335" cy="1158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Aportes são feitos por SCPs diferenciadas (dezenas no mesmo empreendimento)</a:t>
          </a:r>
          <a:endParaRPr lang="en-US" sz="1900" kern="1200"/>
        </a:p>
      </dsp:txBody>
      <dsp:txXfrm>
        <a:off x="6242141" y="105734"/>
        <a:ext cx="2731335" cy="1158748"/>
      </dsp:txXfrm>
    </dsp:sp>
    <dsp:sp modelId="{9BEB3DC6-F71D-4822-BBAC-E835BB776A87}">
      <dsp:nvSpPr>
        <dsp:cNvPr id="0" name=""/>
        <dsp:cNvSpPr/>
      </dsp:nvSpPr>
      <dsp:spPr>
        <a:xfrm>
          <a:off x="220788" y="1782464"/>
          <a:ext cx="1158748" cy="115874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19DAF-C7A1-46F2-89B2-08CCFD27696B}">
      <dsp:nvSpPr>
        <dsp:cNvPr id="0" name=""/>
        <dsp:cNvSpPr/>
      </dsp:nvSpPr>
      <dsp:spPr>
        <a:xfrm>
          <a:off x="464125" y="2025801"/>
          <a:ext cx="672074" cy="6720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498D0-ABF6-484E-8315-2AB3141F620C}">
      <dsp:nvSpPr>
        <dsp:cNvPr id="0" name=""/>
        <dsp:cNvSpPr/>
      </dsp:nvSpPr>
      <dsp:spPr>
        <a:xfrm>
          <a:off x="1627840" y="1782464"/>
          <a:ext cx="2731335" cy="1158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Não há divisão de lucros</a:t>
          </a:r>
          <a:endParaRPr lang="en-US" sz="1900" kern="1200"/>
        </a:p>
      </dsp:txBody>
      <dsp:txXfrm>
        <a:off x="1627840" y="1782464"/>
        <a:ext cx="2731335" cy="1158748"/>
      </dsp:txXfrm>
    </dsp:sp>
    <dsp:sp modelId="{7D01ABFC-5B84-4F10-901D-4EEDC0517209}">
      <dsp:nvSpPr>
        <dsp:cNvPr id="0" name=""/>
        <dsp:cNvSpPr/>
      </dsp:nvSpPr>
      <dsp:spPr>
        <a:xfrm>
          <a:off x="4835090" y="1782464"/>
          <a:ext cx="1158748" cy="115874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442C98-9C57-404E-A10A-681861A05E41}">
      <dsp:nvSpPr>
        <dsp:cNvPr id="0" name=""/>
        <dsp:cNvSpPr/>
      </dsp:nvSpPr>
      <dsp:spPr>
        <a:xfrm>
          <a:off x="5078427" y="2025801"/>
          <a:ext cx="672074" cy="6720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46D85-FB63-464C-98B1-C00C154E3FAD}">
      <dsp:nvSpPr>
        <dsp:cNvPr id="0" name=""/>
        <dsp:cNvSpPr/>
      </dsp:nvSpPr>
      <dsp:spPr>
        <a:xfrm>
          <a:off x="6242141" y="1782464"/>
          <a:ext cx="2731335" cy="1158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i="0" kern="1200"/>
            <a:t>Ao final do empreendimento há dissolução da sociedade (SCP)</a:t>
          </a:r>
          <a:endParaRPr lang="en-US" sz="1900" kern="1200"/>
        </a:p>
      </dsp:txBody>
      <dsp:txXfrm>
        <a:off x="6242141" y="1782464"/>
        <a:ext cx="2731335" cy="115874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AA84E-A799-4BD5-8C22-C2D2B53DAEC6}">
      <dsp:nvSpPr>
        <dsp:cNvPr id="0" name=""/>
        <dsp:cNvSpPr/>
      </dsp:nvSpPr>
      <dsp:spPr>
        <a:xfrm>
          <a:off x="472578" y="8269"/>
          <a:ext cx="1102941" cy="11029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25D40B-A051-4EB4-8B69-E3628856AB23}">
      <dsp:nvSpPr>
        <dsp:cNvPr id="0" name=""/>
        <dsp:cNvSpPr/>
      </dsp:nvSpPr>
      <dsp:spPr>
        <a:xfrm>
          <a:off x="704196" y="239887"/>
          <a:ext cx="639705" cy="6397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50B84-8A5A-45DC-9571-CAF127C87C7F}">
      <dsp:nvSpPr>
        <dsp:cNvPr id="0" name=""/>
        <dsp:cNvSpPr/>
      </dsp:nvSpPr>
      <dsp:spPr>
        <a:xfrm>
          <a:off x="1811864" y="8269"/>
          <a:ext cx="2599789" cy="110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Um núcleo qualquer pode gerar uma SCP</a:t>
          </a:r>
          <a:endParaRPr lang="en-US" sz="1700" kern="1200"/>
        </a:p>
      </dsp:txBody>
      <dsp:txXfrm>
        <a:off x="1811864" y="8269"/>
        <a:ext cx="2599789" cy="1102941"/>
      </dsp:txXfrm>
    </dsp:sp>
    <dsp:sp modelId="{6B79F922-2B86-4103-8E53-EDFAB8E91EE9}">
      <dsp:nvSpPr>
        <dsp:cNvPr id="0" name=""/>
        <dsp:cNvSpPr/>
      </dsp:nvSpPr>
      <dsp:spPr>
        <a:xfrm>
          <a:off x="4864647" y="8269"/>
          <a:ext cx="1102941" cy="11029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835A7-5EF0-42F3-92B8-B238708BC08A}">
      <dsp:nvSpPr>
        <dsp:cNvPr id="0" name=""/>
        <dsp:cNvSpPr/>
      </dsp:nvSpPr>
      <dsp:spPr>
        <a:xfrm>
          <a:off x="5096264" y="239887"/>
          <a:ext cx="639705" cy="6397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4D9EE8-0CEA-4950-9B7F-5F2FBC228F65}">
      <dsp:nvSpPr>
        <dsp:cNvPr id="0" name=""/>
        <dsp:cNvSpPr/>
      </dsp:nvSpPr>
      <dsp:spPr>
        <a:xfrm>
          <a:off x="6203932" y="8269"/>
          <a:ext cx="2599789" cy="110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Sócio ostensivo – incorporadora/construtora</a:t>
          </a:r>
          <a:endParaRPr lang="en-US" sz="1700" kern="1200"/>
        </a:p>
      </dsp:txBody>
      <dsp:txXfrm>
        <a:off x="6203932" y="8269"/>
        <a:ext cx="2599789" cy="1102941"/>
      </dsp:txXfrm>
    </dsp:sp>
    <dsp:sp modelId="{7C4AAD7B-BA86-4D45-BDB6-A58E19EAA872}">
      <dsp:nvSpPr>
        <dsp:cNvPr id="0" name=""/>
        <dsp:cNvSpPr/>
      </dsp:nvSpPr>
      <dsp:spPr>
        <a:xfrm>
          <a:off x="472578" y="1566405"/>
          <a:ext cx="1102941" cy="11029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8B7F9-0E59-475E-8909-B25B6CF37052}">
      <dsp:nvSpPr>
        <dsp:cNvPr id="0" name=""/>
        <dsp:cNvSpPr/>
      </dsp:nvSpPr>
      <dsp:spPr>
        <a:xfrm>
          <a:off x="704196" y="1798022"/>
          <a:ext cx="639705" cy="6397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3EB39-AE3F-403F-8A90-3233ABA8CCEA}">
      <dsp:nvSpPr>
        <dsp:cNvPr id="0" name=""/>
        <dsp:cNvSpPr/>
      </dsp:nvSpPr>
      <dsp:spPr>
        <a:xfrm>
          <a:off x="1811864" y="1566405"/>
          <a:ext cx="2599789" cy="110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Sócio participante – pessoa física (única ou em grupo)</a:t>
          </a:r>
          <a:endParaRPr lang="en-US" sz="1700" kern="1200"/>
        </a:p>
      </dsp:txBody>
      <dsp:txXfrm>
        <a:off x="1811864" y="1566405"/>
        <a:ext cx="2599789" cy="1102941"/>
      </dsp:txXfrm>
    </dsp:sp>
    <dsp:sp modelId="{D2AB72B2-63DE-45CC-97CF-E27A81589888}">
      <dsp:nvSpPr>
        <dsp:cNvPr id="0" name=""/>
        <dsp:cNvSpPr/>
      </dsp:nvSpPr>
      <dsp:spPr>
        <a:xfrm>
          <a:off x="4864647" y="1566405"/>
          <a:ext cx="1102941" cy="11029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8DE4BB-D1F8-454C-9891-53F05C5F17A4}">
      <dsp:nvSpPr>
        <dsp:cNvPr id="0" name=""/>
        <dsp:cNvSpPr/>
      </dsp:nvSpPr>
      <dsp:spPr>
        <a:xfrm>
          <a:off x="5096264" y="1798022"/>
          <a:ext cx="639705" cy="6397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55723-B1D1-490D-AE58-62F85E7336DD}">
      <dsp:nvSpPr>
        <dsp:cNvPr id="0" name=""/>
        <dsp:cNvSpPr/>
      </dsp:nvSpPr>
      <dsp:spPr>
        <a:xfrm>
          <a:off x="6203932" y="1566405"/>
          <a:ext cx="2599789" cy="110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0" i="0" kern="1200"/>
            <a:t>Determinação específica do objeto social</a:t>
          </a:r>
          <a:endParaRPr lang="en-US" sz="1700" kern="1200"/>
        </a:p>
      </dsp:txBody>
      <dsp:txXfrm>
        <a:off x="6203932" y="1566405"/>
        <a:ext cx="2599789" cy="1102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#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#5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#5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#5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#5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#5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c6c40c135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gc6c40c135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90993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c40c135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c6c40c135b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" name="Google Shape;61;gc6c40c135b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61af9711e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c61af9711e_1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gc61af9711e_1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6528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61af9711e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c61af9711e_1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gc61af9711e_1_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61af9711e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c61af9711e_1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c61af9711e_1_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61af9711e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c61af9711e_1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c61af9711e_1_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0643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61af9711e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c61af9711e_1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c61af9711e_1_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8073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61af9711e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c61af9711e_1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c61af9711e_1_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057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61af9711e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gc61af9711e_1_2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gc61af9711e_1_2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61af9711e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gc61af9711e_1_2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gc61af9711e_1_2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7086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8081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921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9195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209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>
          <a:extLst>
            <a:ext uri="{FF2B5EF4-FFF2-40B4-BE49-F238E27FC236}">
              <a16:creationId xmlns:a16="http://schemas.microsoft.com/office/drawing/2014/main" id="{A78FF877-343A-4919-7198-BBA2B3BAA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>
            <a:extLst>
              <a:ext uri="{FF2B5EF4-FFF2-40B4-BE49-F238E27FC236}">
                <a16:creationId xmlns:a16="http://schemas.microsoft.com/office/drawing/2014/main" id="{5596C01B-E6B2-AE66-C43B-EA8F86E26E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>
            <a:extLst>
              <a:ext uri="{FF2B5EF4-FFF2-40B4-BE49-F238E27FC236}">
                <a16:creationId xmlns:a16="http://schemas.microsoft.com/office/drawing/2014/main" id="{4FA56F84-3DA7-F601-FD60-2349399CD8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>
            <a:extLst>
              <a:ext uri="{FF2B5EF4-FFF2-40B4-BE49-F238E27FC236}">
                <a16:creationId xmlns:a16="http://schemas.microsoft.com/office/drawing/2014/main" id="{EBD2D0C4-E05B-FFC6-29C9-8EF50D6EABA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0101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>
          <a:extLst>
            <a:ext uri="{FF2B5EF4-FFF2-40B4-BE49-F238E27FC236}">
              <a16:creationId xmlns:a16="http://schemas.microsoft.com/office/drawing/2014/main" id="{70A8447D-7DC9-9E2B-6EBB-B150083E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>
            <a:extLst>
              <a:ext uri="{FF2B5EF4-FFF2-40B4-BE49-F238E27FC236}">
                <a16:creationId xmlns:a16="http://schemas.microsoft.com/office/drawing/2014/main" id="{4435D3A1-8535-A7DE-19A8-7915A7740D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>
            <a:extLst>
              <a:ext uri="{FF2B5EF4-FFF2-40B4-BE49-F238E27FC236}">
                <a16:creationId xmlns:a16="http://schemas.microsoft.com/office/drawing/2014/main" id="{F67A2C1C-8B32-AEA5-D949-D6DBF3DD0E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>
            <a:extLst>
              <a:ext uri="{FF2B5EF4-FFF2-40B4-BE49-F238E27FC236}">
                <a16:creationId xmlns:a16="http://schemas.microsoft.com/office/drawing/2014/main" id="{3DBF95F2-3FC8-2FE5-0C44-F06D9BD1E81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3803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>
          <a:extLst>
            <a:ext uri="{FF2B5EF4-FFF2-40B4-BE49-F238E27FC236}">
              <a16:creationId xmlns:a16="http://schemas.microsoft.com/office/drawing/2014/main" id="{53CE2E2E-6619-C26C-0A14-AF01591D0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c61af9711e_1_216:notes">
            <a:extLst>
              <a:ext uri="{FF2B5EF4-FFF2-40B4-BE49-F238E27FC236}">
                <a16:creationId xmlns:a16="http://schemas.microsoft.com/office/drawing/2014/main" id="{FC9AA900-C746-71A2-AB08-A166BA57BE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gc61af9711e_1_216:notes">
            <a:extLst>
              <a:ext uri="{FF2B5EF4-FFF2-40B4-BE49-F238E27FC236}">
                <a16:creationId xmlns:a16="http://schemas.microsoft.com/office/drawing/2014/main" id="{89DCE453-D46A-EE0E-BE51-5E5F8938F7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c61af9711e_1_216:notes">
            <a:extLst>
              <a:ext uri="{FF2B5EF4-FFF2-40B4-BE49-F238E27FC236}">
                <a16:creationId xmlns:a16="http://schemas.microsoft.com/office/drawing/2014/main" id="{2A94942A-2D2A-0D93-1485-3A72669B0D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8285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>
          <a:extLst>
            <a:ext uri="{FF2B5EF4-FFF2-40B4-BE49-F238E27FC236}">
              <a16:creationId xmlns:a16="http://schemas.microsoft.com/office/drawing/2014/main" id="{D0EEC970-7F1B-2D8E-013F-E1100C5EB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e8247a745c_0_54:notes">
            <a:extLst>
              <a:ext uri="{FF2B5EF4-FFF2-40B4-BE49-F238E27FC236}">
                <a16:creationId xmlns:a16="http://schemas.microsoft.com/office/drawing/2014/main" id="{E22AB61B-E944-D444-D5CD-56570073E8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7" name="Google Shape;637;ge8247a745c_0_54:notes">
            <a:extLst>
              <a:ext uri="{FF2B5EF4-FFF2-40B4-BE49-F238E27FC236}">
                <a16:creationId xmlns:a16="http://schemas.microsoft.com/office/drawing/2014/main" id="{EF31B1DE-7A31-2E34-902C-8B8D0CC94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7280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75A6CA04-4B0B-1060-3F31-A50F9FDC1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c6c40c135b_0_2:notes">
            <a:extLst>
              <a:ext uri="{FF2B5EF4-FFF2-40B4-BE49-F238E27FC236}">
                <a16:creationId xmlns:a16="http://schemas.microsoft.com/office/drawing/2014/main" id="{C0D23C8A-A950-5EF0-2895-3D8D3782A8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gc6c40c135b_0_2:notes">
            <a:extLst>
              <a:ext uri="{FF2B5EF4-FFF2-40B4-BE49-F238E27FC236}">
                <a16:creationId xmlns:a16="http://schemas.microsoft.com/office/drawing/2014/main" id="{63249D05-F6A7-797E-FC53-834B97B5A2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445861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5297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74860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r>
              <a:rPr lang="pt-BR"/>
              <a:t>A presunção de lucro na venda de imóveis, estabelecida em 8% da receita bruta, é uma prática comum no regime de lucro presumido. Esse percentual simplifica a apuração de impostos, permitindo que as incorporadoras calculem suas obrigações tributárias de forma mais eficiente. Essa abordagem é vantajosa para o setor imobiliário, pois melhora a gestão fiscal e diminui a complexidade na apuração.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4888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20859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r>
              <a:rPr lang="pt-BR"/>
              <a:t>Aqui apresentamos o detalhamento do cálculo dos impostos sobre o lucro presumido. O IRPJ, CSLL, COFINS e PIS têm suas alíquotas aplicadas sobre o lucro presumido e a receita bruta, impactando diretamente a carga tributária da empresa.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96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55662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49618-A1BD-97E7-2AA9-44861C6E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2305D45-C916-BB54-BE52-81AD99227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24B5835-9A2A-D5F5-1A2B-4D44678D2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r>
              <a:rPr lang="pt-BR"/>
              <a:t>Aqui apresentamos o detalhamento do cálculo dos impostos sobre o lucro presumido. O IRPJ, CSLL, COFINS e PIS têm suas alíquotas aplicadas sobre o lucro presumido e a receita bruta, impactando diretamente a carga tributária da empresa.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42ACE4-6146-9792-81AA-927FB34483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7176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9199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02102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F02F9-9C9D-2CDA-CBE0-10813EDE2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0531406-9757-42E5-620E-014CBA9B1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266D5CF-3C90-5947-54CC-B6B696ECE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r>
              <a:rPr lang="pt-BR"/>
              <a:t>Aqui apresentamos o detalhamento do cálculo dos impostos sobre o lucro presumido. O IRPJ, CSLL, COFINS e PIS têm suas alíquotas aplicadas sobre o lucro presumido e a receita bruta, impactando diretamente a carga tributária da empresa.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3F355E-921B-F376-276A-2C2B3775ED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774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E6B45224-31CB-21DA-B754-08EFA40CF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c6c40c135b_0_2:notes">
            <a:extLst>
              <a:ext uri="{FF2B5EF4-FFF2-40B4-BE49-F238E27FC236}">
                <a16:creationId xmlns:a16="http://schemas.microsoft.com/office/drawing/2014/main" id="{6E68450C-E7EA-B250-0C39-A618FA92F7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gc6c40c135b_0_2:notes">
            <a:extLst>
              <a:ext uri="{FF2B5EF4-FFF2-40B4-BE49-F238E27FC236}">
                <a16:creationId xmlns:a16="http://schemas.microsoft.com/office/drawing/2014/main" id="{C1FA2C47-6D5E-15DE-5CF8-EA7D7C2AA5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62302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14872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e8247a745c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0" name="Google Shape;1110;ge8247a745c_0_4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1" name="Google Shape;1111;ge8247a745c_0_4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e8247a745c_0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8" name="Google Shape;1118;ge8247a745c_0_4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9" name="Google Shape;1119;ge8247a745c_0_4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e8247a745c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" name="Google Shape;1094;ge8247a745c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5" name="Google Shape;1095;ge8247a745c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2611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e8247a745c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6" name="Google Shape;1126;ge8247a745c_0_4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7" name="Google Shape;1127;ge8247a745c_0_4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e8247a745c_0_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4" name="Google Shape;1134;ge8247a745c_0_5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5" name="Google Shape;1135;ge8247a745c_0_5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e8247a745c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2" name="Google Shape;1142;ge8247a745c_0_5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3" name="Google Shape;1143;ge8247a745c_0_5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e8247a745c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2" name="Google Shape;1142;ge8247a745c_0_5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3" name="Google Shape;1143;ge8247a745c_0_5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95265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e8247a745c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0" name="Google Shape;1150;ge8247a745c_0_5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1" name="Google Shape;1151;ge8247a745c_0_5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43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537F0C1C-E65D-CB09-A722-80C3B5ABF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c6c40c135b_0_2:notes">
            <a:extLst>
              <a:ext uri="{FF2B5EF4-FFF2-40B4-BE49-F238E27FC236}">
                <a16:creationId xmlns:a16="http://schemas.microsoft.com/office/drawing/2014/main" id="{94AA77EF-98C7-9B92-8C7E-E09661D6D7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gc6c40c135b_0_2:notes">
            <a:extLst>
              <a:ext uri="{FF2B5EF4-FFF2-40B4-BE49-F238E27FC236}">
                <a16:creationId xmlns:a16="http://schemas.microsoft.com/office/drawing/2014/main" id="{100D43AD-BFEF-B883-3F91-3C6FEBAB63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66873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e8247a745c_0_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9" name="Google Shape;1359;ge8247a745c_0_7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0" name="Google Shape;1360;ge8247a745c_0_7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45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e8247a745c_0_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3" name="Google Shape;1453;ge8247a745c_0_7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4" name="Google Shape;1454;ge8247a745c_0_7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46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e8247a745c_0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6" name="Google Shape;1466;ge8247a745c_0_7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7" name="Google Shape;1467;ge8247a745c_0_7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47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>
          <a:extLst>
            <a:ext uri="{FF2B5EF4-FFF2-40B4-BE49-F238E27FC236}">
              <a16:creationId xmlns:a16="http://schemas.microsoft.com/office/drawing/2014/main" id="{4F70D47B-AF73-2FBE-7F05-4CEAA53D3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e8247a745c_0_54:notes">
            <a:extLst>
              <a:ext uri="{FF2B5EF4-FFF2-40B4-BE49-F238E27FC236}">
                <a16:creationId xmlns:a16="http://schemas.microsoft.com/office/drawing/2014/main" id="{8190A921-50ED-0DBB-2CEF-AE72B3D2CB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7" name="Google Shape;637;ge8247a745c_0_54:notes">
            <a:extLst>
              <a:ext uri="{FF2B5EF4-FFF2-40B4-BE49-F238E27FC236}">
                <a16:creationId xmlns:a16="http://schemas.microsoft.com/office/drawing/2014/main" id="{09ADE299-F2EC-CACE-1D47-491D842C24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3563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e8247a745c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ge8247a745c_0_3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9" name="Google Shape;1009;ge8247a745c_0_3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49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e8247a745c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ge8247a745c_0_3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9" name="Google Shape;1009;ge8247a745c_0_3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04891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e8247a745c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ge8247a745c_0_3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9" name="Google Shape;1009;ge8247a745c_0_3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26838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e8247a745c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ge8247a745c_0_3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9" name="Google Shape;1009;ge8247a745c_0_3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00174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e8247a745c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6" name="Google Shape;1016;ge8247a745c_0_3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7" name="Google Shape;1017;ge8247a745c_0_3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53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e8247a745c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4" name="Google Shape;1024;ge8247a745c_0_3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5" name="Google Shape;1025;ge8247a745c_0_3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54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e8247a745c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2" name="Google Shape;1032;ge8247a745c_0_3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3" name="Google Shape;1033;ge8247a745c_0_3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55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e8247a745c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0" name="Google Shape;1040;ge8247a745c_0_4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1" name="Google Shape;1041;ge8247a745c_0_4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56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e8247a745c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" name="Google Shape;1048;ge8247a745c_0_4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9" name="Google Shape;1049;ge8247a745c_0_4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57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e8247a745c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6" name="Google Shape;1056;ge8247a745c_0_4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7" name="Google Shape;1057;ge8247a745c_0_4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58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e8247a745c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4" name="Google Shape;1064;ge8247a745c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5" name="Google Shape;1065;ge8247a745c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59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e8247a745c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ge8247a745c_0_4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3" name="Google Shape;1073;ge8247a745c_0_4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60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e8247a745c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1" name="Google Shape;1081;ge8247a745c_0_4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2" name="Google Shape;1082;ge8247a745c_0_4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61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body" idx="1"/>
          </p:nvPr>
        </p:nvSpPr>
        <p:spPr>
          <a:xfrm>
            <a:off x="484505" y="1315085"/>
            <a:ext cx="1122807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Slide de Títul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479425" y="0"/>
            <a:ext cx="8989695" cy="7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2D41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1D2D4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479425" y="1304925"/>
            <a:ext cx="8989695" cy="57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 i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1" y="6417310"/>
            <a:ext cx="73355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>
            <a:spLocks noGrp="1"/>
          </p:cNvSpPr>
          <p:nvPr>
            <p:ph type="ctrTitle"/>
          </p:nvPr>
        </p:nvSpPr>
        <p:spPr>
          <a:xfrm>
            <a:off x="479425" y="0"/>
            <a:ext cx="8989695" cy="7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2D41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1D2D4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ubTitle" idx="1"/>
          </p:nvPr>
        </p:nvSpPr>
        <p:spPr>
          <a:xfrm>
            <a:off x="479424" y="1294765"/>
            <a:ext cx="8989695" cy="57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 i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1" y="6417310"/>
            <a:ext cx="73355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70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body" idx="1"/>
          </p:nvPr>
        </p:nvSpPr>
        <p:spPr>
          <a:xfrm>
            <a:off x="484505" y="1315085"/>
            <a:ext cx="1122807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158240"/>
          </a:xfrm>
          <a:prstGeom prst="rect">
            <a:avLst/>
          </a:prstGeom>
          <a:solidFill>
            <a:srgbClr val="1C2F42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3" name="Text 1"/>
          <p:cNvSpPr/>
          <p:nvPr/>
        </p:nvSpPr>
        <p:spPr>
          <a:xfrm>
            <a:off x="426720" y="60960"/>
            <a:ext cx="11338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INFORMAÇÕES IMPORTANTES PARA UMA ANÁLISE RESPONSÁVEL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0" y="1158240"/>
            <a:ext cx="12192000" cy="609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5" name="Shape 3"/>
          <p:cNvSpPr/>
          <p:nvPr/>
        </p:nvSpPr>
        <p:spPr>
          <a:xfrm>
            <a:off x="487680" y="1520788"/>
            <a:ext cx="11216640" cy="9997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6" name="Shape 4"/>
          <p:cNvSpPr/>
          <p:nvPr/>
        </p:nvSpPr>
        <p:spPr>
          <a:xfrm>
            <a:off x="487680" y="1520788"/>
            <a:ext cx="73152" cy="99974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7" name="Text 5"/>
          <p:cNvSpPr/>
          <p:nvPr/>
        </p:nvSpPr>
        <p:spPr>
          <a:xfrm>
            <a:off x="670560" y="1581748"/>
            <a:ext cx="609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733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01.</a:t>
            </a:r>
            <a:endParaRPr lang="en-US" sz="3733" dirty="0"/>
          </a:p>
        </p:txBody>
      </p:sp>
      <p:sp>
        <p:nvSpPr>
          <p:cNvPr id="8" name="Text 6"/>
          <p:cNvSpPr/>
          <p:nvPr/>
        </p:nvSpPr>
        <p:spPr>
          <a:xfrm>
            <a:off x="1341120" y="1618324"/>
            <a:ext cx="9997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conteúdo deste encontro possui caráter informativo e está baseado na legislação e na regulamentação já divulgadas.</a:t>
            </a:r>
            <a:endParaRPr lang="en-US" sz="1867" dirty="0"/>
          </a:p>
        </p:txBody>
      </p:sp>
      <p:sp>
        <p:nvSpPr>
          <p:cNvPr id="9" name="Shape 7"/>
          <p:cNvSpPr/>
          <p:nvPr/>
        </p:nvSpPr>
        <p:spPr>
          <a:xfrm>
            <a:off x="487680" y="2679028"/>
            <a:ext cx="11216640" cy="9997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0" name="Shape 8"/>
          <p:cNvSpPr/>
          <p:nvPr/>
        </p:nvSpPr>
        <p:spPr>
          <a:xfrm>
            <a:off x="487680" y="2679028"/>
            <a:ext cx="73152" cy="99974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1" name="Text 9"/>
          <p:cNvSpPr/>
          <p:nvPr/>
        </p:nvSpPr>
        <p:spPr>
          <a:xfrm>
            <a:off x="670560" y="2739988"/>
            <a:ext cx="609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733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</a:t>
            </a:r>
            <a:endParaRPr lang="en-US" sz="3733" dirty="0"/>
          </a:p>
        </p:txBody>
      </p:sp>
      <p:sp>
        <p:nvSpPr>
          <p:cNvPr id="12" name="Text 10"/>
          <p:cNvSpPr/>
          <p:nvPr/>
        </p:nvSpPr>
        <p:spPr>
          <a:xfrm>
            <a:off x="1341120" y="2776564"/>
            <a:ext cx="9997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conceitos e orientações poderão sofrer alterações relevantes conforme sejam editadas regulamentações supervenientes.</a:t>
            </a:r>
            <a:endParaRPr lang="en-US" sz="1867" dirty="0"/>
          </a:p>
        </p:txBody>
      </p:sp>
      <p:sp>
        <p:nvSpPr>
          <p:cNvPr id="13" name="Shape 11"/>
          <p:cNvSpPr/>
          <p:nvPr/>
        </p:nvSpPr>
        <p:spPr>
          <a:xfrm>
            <a:off x="487680" y="3837268"/>
            <a:ext cx="11216640" cy="9997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4" name="Shape 12"/>
          <p:cNvSpPr/>
          <p:nvPr/>
        </p:nvSpPr>
        <p:spPr>
          <a:xfrm>
            <a:off x="487680" y="3837268"/>
            <a:ext cx="73152" cy="99974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5" name="Text 13"/>
          <p:cNvSpPr/>
          <p:nvPr/>
        </p:nvSpPr>
        <p:spPr>
          <a:xfrm>
            <a:off x="670560" y="3898228"/>
            <a:ext cx="609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733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03.</a:t>
            </a:r>
            <a:endParaRPr lang="en-US" sz="3733" dirty="0"/>
          </a:p>
        </p:txBody>
      </p:sp>
      <p:sp>
        <p:nvSpPr>
          <p:cNvPr id="16" name="Text 14"/>
          <p:cNvSpPr/>
          <p:nvPr/>
        </p:nvSpPr>
        <p:spPr>
          <a:xfrm>
            <a:off x="1341120" y="3934804"/>
            <a:ext cx="9997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Diante da ausência de normas definitivas, as conclusões apresentadas refletem o entendimento pessoal do apresentador no cenário normativo vigente.</a:t>
            </a:r>
            <a:endParaRPr lang="en-US" sz="1867" dirty="0"/>
          </a:p>
        </p:txBody>
      </p:sp>
      <p:sp>
        <p:nvSpPr>
          <p:cNvPr id="17" name="Shape 15"/>
          <p:cNvSpPr/>
          <p:nvPr/>
        </p:nvSpPr>
        <p:spPr>
          <a:xfrm>
            <a:off x="487680" y="4995508"/>
            <a:ext cx="11216640" cy="9997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8" name="Shape 16"/>
          <p:cNvSpPr/>
          <p:nvPr/>
        </p:nvSpPr>
        <p:spPr>
          <a:xfrm>
            <a:off x="487680" y="4995508"/>
            <a:ext cx="73152" cy="99974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9" name="Text 17"/>
          <p:cNvSpPr/>
          <p:nvPr/>
        </p:nvSpPr>
        <p:spPr>
          <a:xfrm>
            <a:off x="670560" y="5056468"/>
            <a:ext cx="609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733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04.</a:t>
            </a:r>
            <a:endParaRPr lang="en-US" sz="3733" dirty="0"/>
          </a:p>
        </p:txBody>
      </p:sp>
      <p:sp>
        <p:nvSpPr>
          <p:cNvPr id="20" name="Text 18"/>
          <p:cNvSpPr/>
          <p:nvPr/>
        </p:nvSpPr>
        <p:spPr>
          <a:xfrm>
            <a:off x="1341120" y="5093044"/>
            <a:ext cx="9997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Recomenda-se que qualquer decisão seja precedida de análise atualizada, pois mudanças interpretativas poderão alterar o enquadramento tributário da atividade.</a:t>
            </a:r>
            <a:endParaRPr lang="en-US" sz="1867" dirty="0"/>
          </a:p>
        </p:txBody>
      </p:sp>
      <p:sp>
        <p:nvSpPr>
          <p:cNvPr id="21" name="Shape 19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2" name="Text 20"/>
          <p:cNvSpPr/>
          <p:nvPr/>
        </p:nvSpPr>
        <p:spPr>
          <a:xfrm>
            <a:off x="487680" y="6425184"/>
            <a:ext cx="9144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>
                <a:solidFill>
                  <a:srgbClr val="8A9A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Piraci Oliveira | Tributação Imobiliária | Setembro 2026</a:t>
            </a:r>
            <a:endParaRPr lang="en-US" sz="1467" dirty="0"/>
          </a:p>
        </p:txBody>
      </p:sp>
    </p:spTree>
    <p:extLst>
      <p:ext uri="{BB962C8B-B14F-4D97-AF65-F5344CB8AC3E}">
        <p14:creationId xmlns:p14="http://schemas.microsoft.com/office/powerpoint/2010/main" val="1371985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6185" cy="6702552"/>
          </a:xfrm>
          <a:prstGeom prst="rect">
            <a:avLst/>
          </a:prstGeom>
          <a:solidFill>
            <a:srgbClr val="1C2F42"/>
          </a:solidFill>
          <a:ln w="12700">
            <a:solidFill>
              <a:srgbClr val="141B45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4" name="Shape 2"/>
          <p:cNvSpPr/>
          <p:nvPr/>
        </p:nvSpPr>
        <p:spPr>
          <a:xfrm>
            <a:off x="1219200" y="853440"/>
            <a:ext cx="1828800" cy="1828800"/>
          </a:xfrm>
          <a:prstGeom prst="ellipse">
            <a:avLst/>
          </a:prstGeom>
          <a:solidFill>
            <a:srgbClr val="2A4898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5" name="Text 3"/>
          <p:cNvSpPr/>
          <p:nvPr/>
        </p:nvSpPr>
        <p:spPr>
          <a:xfrm>
            <a:off x="1219200" y="85344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5333" dirty="0"/>
          </a:p>
        </p:txBody>
      </p:sp>
      <p:sp>
        <p:nvSpPr>
          <p:cNvPr id="6" name="Text 4"/>
          <p:cNvSpPr/>
          <p:nvPr/>
        </p:nvSpPr>
        <p:spPr>
          <a:xfrm>
            <a:off x="243840" y="4097312"/>
            <a:ext cx="3779520" cy="560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spc="2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PIRACI OLIVEIRA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243840" y="4669536"/>
            <a:ext cx="3779520" cy="719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Advogado • Mestre em Direito Empresarial</a:t>
            </a:r>
            <a:endParaRPr lang="en-US" sz="1467" dirty="0"/>
          </a:p>
        </p:txBody>
      </p:sp>
      <p:sp>
        <p:nvSpPr>
          <p:cNvPr id="8" name="Text 6"/>
          <p:cNvSpPr/>
          <p:nvPr/>
        </p:nvSpPr>
        <p:spPr>
          <a:xfrm>
            <a:off x="4632960" y="365760"/>
            <a:ext cx="707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&amp; Credenciais</a:t>
            </a:r>
            <a:endParaRPr lang="en-US" sz="3200" dirty="0">
              <a:solidFill>
                <a:srgbClr val="1C2F42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 flipV="1">
            <a:off x="4618892" y="905257"/>
            <a:ext cx="411618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0" name="Shape 8"/>
          <p:cNvSpPr/>
          <p:nvPr/>
        </p:nvSpPr>
        <p:spPr>
          <a:xfrm>
            <a:off x="4632960" y="1194816"/>
            <a:ext cx="7071360" cy="670560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1" name="Shape 9"/>
          <p:cNvSpPr/>
          <p:nvPr/>
        </p:nvSpPr>
        <p:spPr>
          <a:xfrm>
            <a:off x="4632960" y="1194816"/>
            <a:ext cx="60960" cy="6705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2" name="Text 10"/>
          <p:cNvSpPr/>
          <p:nvPr/>
        </p:nvSpPr>
        <p:spPr>
          <a:xfrm>
            <a:off x="4876800" y="1255776"/>
            <a:ext cx="670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 de Planejamento Tributário em MBA</a:t>
            </a:r>
            <a:endParaRPr lang="en-US" sz="1867" dirty="0"/>
          </a:p>
        </p:txBody>
      </p:sp>
      <p:sp>
        <p:nvSpPr>
          <p:cNvPr id="13" name="Shape 11"/>
          <p:cNvSpPr/>
          <p:nvPr/>
        </p:nvSpPr>
        <p:spPr>
          <a:xfrm>
            <a:off x="4632960" y="2048256"/>
            <a:ext cx="7071360" cy="670560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4" name="Shape 12"/>
          <p:cNvSpPr/>
          <p:nvPr/>
        </p:nvSpPr>
        <p:spPr>
          <a:xfrm>
            <a:off x="4632960" y="2048256"/>
            <a:ext cx="60960" cy="6705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5" name="Text 13"/>
          <p:cNvSpPr/>
          <p:nvPr/>
        </p:nvSpPr>
        <p:spPr>
          <a:xfrm>
            <a:off x="4876800" y="2109216"/>
            <a:ext cx="670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 de Pós-Graduação em Direito Tributário</a:t>
            </a:r>
            <a:endParaRPr lang="en-US" sz="1867" dirty="0"/>
          </a:p>
        </p:txBody>
      </p:sp>
      <p:sp>
        <p:nvSpPr>
          <p:cNvPr id="16" name="Shape 14"/>
          <p:cNvSpPr/>
          <p:nvPr/>
        </p:nvSpPr>
        <p:spPr>
          <a:xfrm>
            <a:off x="4632960" y="2901696"/>
            <a:ext cx="7071360" cy="670560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7" name="Shape 15"/>
          <p:cNvSpPr/>
          <p:nvPr/>
        </p:nvSpPr>
        <p:spPr>
          <a:xfrm>
            <a:off x="4632960" y="2901696"/>
            <a:ext cx="60960" cy="6705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18" name="Text 16"/>
          <p:cNvSpPr/>
          <p:nvPr/>
        </p:nvSpPr>
        <p:spPr>
          <a:xfrm>
            <a:off x="4876800" y="2962656"/>
            <a:ext cx="670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 de diversos livros e matérias especializadas</a:t>
            </a:r>
            <a:endParaRPr lang="en-US" sz="1867" dirty="0"/>
          </a:p>
        </p:txBody>
      </p:sp>
      <p:sp>
        <p:nvSpPr>
          <p:cNvPr id="19" name="Shape 17"/>
          <p:cNvSpPr/>
          <p:nvPr/>
        </p:nvSpPr>
        <p:spPr>
          <a:xfrm>
            <a:off x="4632960" y="3755136"/>
            <a:ext cx="7071360" cy="670560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0" name="Shape 18"/>
          <p:cNvSpPr/>
          <p:nvPr/>
        </p:nvSpPr>
        <p:spPr>
          <a:xfrm>
            <a:off x="4632960" y="3755136"/>
            <a:ext cx="60960" cy="6705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1" name="Text 19"/>
          <p:cNvSpPr/>
          <p:nvPr/>
        </p:nvSpPr>
        <p:spPr>
          <a:xfrm>
            <a:off x="4876800" y="3816096"/>
            <a:ext cx="670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Instrutor de cursos e seminários — AASP; CRC; OAB/SP</a:t>
            </a:r>
            <a:endParaRPr lang="en-US" sz="1867" dirty="0"/>
          </a:p>
        </p:txBody>
      </p:sp>
      <p:sp>
        <p:nvSpPr>
          <p:cNvPr id="22" name="Shape 20"/>
          <p:cNvSpPr/>
          <p:nvPr/>
        </p:nvSpPr>
        <p:spPr>
          <a:xfrm>
            <a:off x="4632960" y="4608576"/>
            <a:ext cx="7071360" cy="670560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3" name="Shape 21"/>
          <p:cNvSpPr/>
          <p:nvPr/>
        </p:nvSpPr>
        <p:spPr>
          <a:xfrm>
            <a:off x="4632960" y="4608576"/>
            <a:ext cx="60960" cy="6705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4" name="Text 22"/>
          <p:cNvSpPr/>
          <p:nvPr/>
        </p:nvSpPr>
        <p:spPr>
          <a:xfrm>
            <a:off x="4876800" y="4669536"/>
            <a:ext cx="670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Advogado de empresas com ênfase na área consultiva</a:t>
            </a:r>
            <a:endParaRPr lang="en-US" sz="1867" dirty="0"/>
          </a:p>
        </p:txBody>
      </p:sp>
      <p:sp>
        <p:nvSpPr>
          <p:cNvPr id="25" name="Shape 23"/>
          <p:cNvSpPr/>
          <p:nvPr/>
        </p:nvSpPr>
        <p:spPr>
          <a:xfrm>
            <a:off x="4632960" y="5462016"/>
            <a:ext cx="7071360" cy="670560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6" name="Shape 24"/>
          <p:cNvSpPr/>
          <p:nvPr/>
        </p:nvSpPr>
        <p:spPr>
          <a:xfrm>
            <a:off x="4632960" y="5462016"/>
            <a:ext cx="60960" cy="6705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7" name="Text 25"/>
          <p:cNvSpPr/>
          <p:nvPr/>
        </p:nvSpPr>
        <p:spPr>
          <a:xfrm>
            <a:off x="4876800" y="5522976"/>
            <a:ext cx="670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Ex-Gerente de Planejamento Tributário da KPMG Peat Marwick</a:t>
            </a:r>
            <a:endParaRPr lang="en-US" sz="1867" dirty="0"/>
          </a:p>
        </p:txBody>
      </p:sp>
      <p:sp>
        <p:nvSpPr>
          <p:cNvPr id="28" name="Shape 2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1C2F42"/>
          </a:solidFill>
          <a:ln w="12700">
            <a:solidFill>
              <a:srgbClr val="141B45"/>
            </a:solidFill>
            <a:prstDash val="solid"/>
          </a:ln>
        </p:spPr>
        <p:txBody>
          <a:bodyPr/>
          <a:lstStyle/>
          <a:p>
            <a:endParaRPr lang="pt-BR" sz="1867"/>
          </a:p>
        </p:txBody>
      </p:sp>
      <p:sp>
        <p:nvSpPr>
          <p:cNvPr id="29" name="Text 27"/>
          <p:cNvSpPr/>
          <p:nvPr/>
        </p:nvSpPr>
        <p:spPr>
          <a:xfrm>
            <a:off x="487680" y="6425184"/>
            <a:ext cx="853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>
                <a:solidFill>
                  <a:srgbClr val="8A9A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Piraci Oliveira | Tributação Imobiliária | Setembro 2026</a:t>
            </a:r>
            <a:endParaRPr lang="en-US" sz="1467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3796E406-BEE5-B972-6D9F-FB573D24C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994" y="155448"/>
            <a:ext cx="2839212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93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c6c40c135b_0_2"/>
          <p:cNvSpPr txBox="1"/>
          <p:nvPr/>
        </p:nvSpPr>
        <p:spPr>
          <a:xfrm>
            <a:off x="1016000" y="2286000"/>
            <a:ext cx="10160000" cy="2159000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ctr" anchorCtr="0">
            <a:noAutofit/>
          </a:bodyPr>
          <a:lstStyle/>
          <a:p>
            <a:pPr marL="457200" marR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1100"/>
            </a:pPr>
            <a:r>
              <a:rPr lang="en-US" sz="40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Parte</a:t>
            </a:r>
            <a:r>
              <a:rPr lang="en-US" sz="40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1 - </a:t>
            </a:r>
            <a:r>
              <a:rPr lang="en-US" sz="40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Conceitos</a:t>
            </a:r>
            <a:r>
              <a:rPr lang="en-US" sz="40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Fundamentais</a:t>
            </a:r>
            <a:r>
              <a:rPr lang="en-US" sz="40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na</a:t>
            </a:r>
            <a:r>
              <a:rPr lang="en-US" sz="40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atividade</a:t>
            </a:r>
            <a:r>
              <a:rPr lang="en-US" sz="40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40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incorporação</a:t>
            </a:r>
            <a:endParaRPr lang="en-US" sz="4000" b="1" i="0" u="none" strike="noStrike" kern="1200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19681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6c40c135b_0_13"/>
          <p:cNvSpPr txBox="1"/>
          <p:nvPr/>
        </p:nvSpPr>
        <p:spPr>
          <a:xfrm>
            <a:off x="485526" y="647950"/>
            <a:ext cx="92763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Esquema gráfico das Figuras Jurídicas envolvidas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64" name="Google Shape;64;gc6c40c135b_0_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2850" y="1814300"/>
            <a:ext cx="4443575" cy="351782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c6c40c135b_0_13"/>
          <p:cNvSpPr txBox="1"/>
          <p:nvPr/>
        </p:nvSpPr>
        <p:spPr>
          <a:xfrm rot="5400000">
            <a:off x="3126618" y="2648465"/>
            <a:ext cx="115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Dona da obra</a:t>
            </a:r>
            <a:endParaRPr sz="10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6" name="Google Shape;66;gc6c40c135b_0_13"/>
          <p:cNvSpPr txBox="1"/>
          <p:nvPr/>
        </p:nvSpPr>
        <p:spPr>
          <a:xfrm rot="5400000">
            <a:off x="2943475" y="2643825"/>
            <a:ext cx="1147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10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Incorporador</a:t>
            </a:r>
            <a:endParaRPr sz="10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7" name="Google Shape;67;gc6c40c135b_0_13"/>
          <p:cNvSpPr txBox="1"/>
          <p:nvPr/>
        </p:nvSpPr>
        <p:spPr>
          <a:xfrm>
            <a:off x="3025974" y="3295938"/>
            <a:ext cx="119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Construtora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8" name="Google Shape;68;gc6c40c135b_0_13"/>
          <p:cNvSpPr txBox="1"/>
          <p:nvPr/>
        </p:nvSpPr>
        <p:spPr>
          <a:xfrm>
            <a:off x="3025975" y="4001675"/>
            <a:ext cx="125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Empreiteira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9" name="Google Shape;69;gc6c40c135b_0_13"/>
          <p:cNvSpPr txBox="1"/>
          <p:nvPr/>
        </p:nvSpPr>
        <p:spPr>
          <a:xfrm>
            <a:off x="1632125" y="4623600"/>
            <a:ext cx="1259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Sub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Empreiteira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0" name="Google Shape;70;gc6c40c135b_0_13"/>
          <p:cNvSpPr txBox="1"/>
          <p:nvPr/>
        </p:nvSpPr>
        <p:spPr>
          <a:xfrm>
            <a:off x="2944788" y="4623600"/>
            <a:ext cx="1259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Sub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Empreiteira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1" name="Google Shape;71;gc6c40c135b_0_13"/>
          <p:cNvSpPr txBox="1"/>
          <p:nvPr/>
        </p:nvSpPr>
        <p:spPr>
          <a:xfrm>
            <a:off x="4369400" y="4623600"/>
            <a:ext cx="1259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Sub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Empreiteira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2" name="Google Shape;72;gc6c40c135b_0_13"/>
          <p:cNvSpPr/>
          <p:nvPr/>
        </p:nvSpPr>
        <p:spPr>
          <a:xfrm>
            <a:off x="479425" y="5181200"/>
            <a:ext cx="1844400" cy="400200"/>
          </a:xfrm>
          <a:prstGeom prst="roundRect">
            <a:avLst>
              <a:gd name="adj" fmla="val 16667"/>
            </a:avLst>
          </a:prstGeom>
          <a:solidFill>
            <a:srgbClr val="1D2E41"/>
          </a:solidFill>
          <a:ln w="9525" cap="flat" cmpd="sng">
            <a:solidFill>
              <a:srgbClr val="1D2E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Regime de Mutirão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3" name="Google Shape;73;gc6c40c135b_0_13"/>
          <p:cNvSpPr/>
          <p:nvPr/>
        </p:nvSpPr>
        <p:spPr>
          <a:xfrm>
            <a:off x="4285675" y="1918123"/>
            <a:ext cx="1844400" cy="529200"/>
          </a:xfrm>
          <a:prstGeom prst="roundRect">
            <a:avLst>
              <a:gd name="adj" fmla="val 16667"/>
            </a:avLst>
          </a:prstGeom>
          <a:solidFill>
            <a:srgbClr val="C3923A"/>
          </a:solidFill>
          <a:ln w="9525" cap="flat" cmpd="sng">
            <a:solidFill>
              <a:srgbClr val="C392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Empresa de Projeto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4" name="Google Shape;74;gc6c40c135b_0_13"/>
          <p:cNvSpPr/>
          <p:nvPr/>
        </p:nvSpPr>
        <p:spPr>
          <a:xfrm>
            <a:off x="4521925" y="2497748"/>
            <a:ext cx="1844400" cy="529200"/>
          </a:xfrm>
          <a:prstGeom prst="roundRect">
            <a:avLst>
              <a:gd name="adj" fmla="val 16667"/>
            </a:avLst>
          </a:prstGeom>
          <a:solidFill>
            <a:srgbClr val="C3923A"/>
          </a:solidFill>
          <a:ln w="9525" cap="flat" cmpd="sng">
            <a:solidFill>
              <a:srgbClr val="C392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Administradora/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Finalizadora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5" name="Google Shape;75;gc6c40c135b_0_13"/>
          <p:cNvSpPr/>
          <p:nvPr/>
        </p:nvSpPr>
        <p:spPr>
          <a:xfrm>
            <a:off x="4774925" y="3119677"/>
            <a:ext cx="1844400" cy="529200"/>
          </a:xfrm>
          <a:prstGeom prst="roundRect">
            <a:avLst>
              <a:gd name="adj" fmla="val 16667"/>
            </a:avLst>
          </a:prstGeom>
          <a:solidFill>
            <a:srgbClr val="C3923A"/>
          </a:solidFill>
          <a:ln w="9525" cap="flat" cmpd="sng">
            <a:solidFill>
              <a:srgbClr val="C392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Arquiteto / 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Engenheiro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6" name="Google Shape;76;gc6c40c135b_0_13"/>
          <p:cNvSpPr/>
          <p:nvPr/>
        </p:nvSpPr>
        <p:spPr>
          <a:xfrm>
            <a:off x="5245900" y="3978702"/>
            <a:ext cx="1844400" cy="529200"/>
          </a:xfrm>
          <a:prstGeom prst="roundRect">
            <a:avLst>
              <a:gd name="adj" fmla="val 16667"/>
            </a:avLst>
          </a:prstGeom>
          <a:solidFill>
            <a:srgbClr val="C3923A"/>
          </a:solidFill>
          <a:ln w="9525" cap="flat" cmpd="sng">
            <a:solidFill>
              <a:srgbClr val="C392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Autônomo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7" name="Google Shape;77;gc6c40c135b_0_13"/>
          <p:cNvSpPr txBox="1"/>
          <p:nvPr/>
        </p:nvSpPr>
        <p:spPr>
          <a:xfrm rot="-3415671">
            <a:off x="257173" y="3068556"/>
            <a:ext cx="3626203" cy="40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Rota de Responsabilidade Solidária - CUB</a:t>
            </a:r>
            <a:endParaRPr sz="1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8" name="Google Shape;78;gc6c40c135b_0_13"/>
          <p:cNvSpPr/>
          <p:nvPr/>
        </p:nvSpPr>
        <p:spPr>
          <a:xfrm rot="-3309037">
            <a:off x="224298" y="2820275"/>
            <a:ext cx="2636059" cy="529045"/>
          </a:xfrm>
          <a:prstGeom prst="roundRect">
            <a:avLst>
              <a:gd name="adj" fmla="val 16667"/>
            </a:avLst>
          </a:prstGeom>
          <a:solidFill>
            <a:srgbClr val="C3923A"/>
          </a:solidFill>
          <a:ln w="9525" cap="flat" cmpd="sng">
            <a:solidFill>
              <a:srgbClr val="C392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Serviços não inclusos no CUB</a:t>
            </a:r>
            <a:endParaRPr sz="1400" b="0" i="0" u="none" strike="noStrike" cap="non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79" name="Google Shape;79;gc6c40c135b_0_13"/>
          <p:cNvCxnSpPr/>
          <p:nvPr/>
        </p:nvCxnSpPr>
        <p:spPr>
          <a:xfrm rot="10800000" flipH="1">
            <a:off x="7401302" y="3148300"/>
            <a:ext cx="5100" cy="2190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" name="Google Shape;80;gc6c40c135b_0_13"/>
          <p:cNvCxnSpPr/>
          <p:nvPr/>
        </p:nvCxnSpPr>
        <p:spPr>
          <a:xfrm rot="10800000">
            <a:off x="7399635" y="1628923"/>
            <a:ext cx="0" cy="1428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1" name="Google Shape;81;gc6c40c135b_0_13"/>
          <p:cNvCxnSpPr/>
          <p:nvPr/>
        </p:nvCxnSpPr>
        <p:spPr>
          <a:xfrm>
            <a:off x="7399635" y="1457323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2" name="Google Shape;82;gc6c40c135b_0_13"/>
          <p:cNvCxnSpPr/>
          <p:nvPr/>
        </p:nvCxnSpPr>
        <p:spPr>
          <a:xfrm>
            <a:off x="7399635" y="3057523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3" name="Google Shape;83;gc6c40c135b_0_13"/>
          <p:cNvCxnSpPr/>
          <p:nvPr/>
        </p:nvCxnSpPr>
        <p:spPr>
          <a:xfrm>
            <a:off x="7399635" y="3286123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4" name="Google Shape;84;gc6c40c135b_0_13"/>
          <p:cNvCxnSpPr/>
          <p:nvPr/>
        </p:nvCxnSpPr>
        <p:spPr>
          <a:xfrm rot="10800000">
            <a:off x="7926275" y="4232675"/>
            <a:ext cx="13500" cy="1145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5" name="Google Shape;85;gc6c40c135b_0_13"/>
          <p:cNvCxnSpPr/>
          <p:nvPr/>
        </p:nvCxnSpPr>
        <p:spPr>
          <a:xfrm rot="10800000">
            <a:off x="7933035" y="3149122"/>
            <a:ext cx="0" cy="9340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6" name="Google Shape;86;gc6c40c135b_0_13"/>
          <p:cNvCxnSpPr/>
          <p:nvPr/>
        </p:nvCxnSpPr>
        <p:spPr>
          <a:xfrm>
            <a:off x="7933035" y="3286123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7" name="Google Shape;87;gc6c40c135b_0_13"/>
          <p:cNvCxnSpPr/>
          <p:nvPr/>
        </p:nvCxnSpPr>
        <p:spPr>
          <a:xfrm>
            <a:off x="7933035" y="4083221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8" name="Google Shape;88;gc6c40c135b_0_13"/>
          <p:cNvCxnSpPr/>
          <p:nvPr/>
        </p:nvCxnSpPr>
        <p:spPr>
          <a:xfrm>
            <a:off x="7933035" y="4232677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gc6c40c135b_0_13"/>
          <p:cNvSpPr txBox="1"/>
          <p:nvPr/>
        </p:nvSpPr>
        <p:spPr>
          <a:xfrm rot="5400000">
            <a:off x="6692073" y="2398511"/>
            <a:ext cx="1963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Dependência de Terceiros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0" name="Google Shape;90;gc6c40c135b_0_13"/>
          <p:cNvSpPr txBox="1"/>
          <p:nvPr/>
        </p:nvSpPr>
        <p:spPr>
          <a:xfrm rot="5400000">
            <a:off x="6701310" y="4259848"/>
            <a:ext cx="1839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Cessão de Mão de Obra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1" name="Google Shape;91;gc6c40c135b_0_13"/>
          <p:cNvSpPr txBox="1"/>
          <p:nvPr/>
        </p:nvSpPr>
        <p:spPr>
          <a:xfrm rot="5400000">
            <a:off x="7659298" y="3537973"/>
            <a:ext cx="917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Consultora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2" name="Google Shape;92;gc6c40c135b_0_13"/>
          <p:cNvSpPr txBox="1"/>
          <p:nvPr/>
        </p:nvSpPr>
        <p:spPr>
          <a:xfrm rot="5400000">
            <a:off x="7576923" y="4731473"/>
            <a:ext cx="960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Empreiteira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93" name="Google Shape;93;gc6c40c135b_0_13"/>
          <p:cNvCxnSpPr/>
          <p:nvPr/>
        </p:nvCxnSpPr>
        <p:spPr>
          <a:xfrm rot="10800000">
            <a:off x="8348960" y="1457323"/>
            <a:ext cx="0" cy="2590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4" name="Google Shape;94;gc6c40c135b_0_13"/>
          <p:cNvCxnSpPr/>
          <p:nvPr/>
        </p:nvCxnSpPr>
        <p:spPr>
          <a:xfrm rot="10800000">
            <a:off x="8196560" y="4048123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gc6c40c135b_0_13"/>
          <p:cNvSpPr txBox="1"/>
          <p:nvPr/>
        </p:nvSpPr>
        <p:spPr>
          <a:xfrm rot="5400000">
            <a:off x="7957073" y="2667111"/>
            <a:ext cx="1128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Incorporadora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96" name="Google Shape;96;gc6c40c135b_0_13"/>
          <p:cNvCxnSpPr/>
          <p:nvPr/>
        </p:nvCxnSpPr>
        <p:spPr>
          <a:xfrm>
            <a:off x="8806160" y="2295523"/>
            <a:ext cx="0" cy="533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gc6c40c135b_0_13"/>
          <p:cNvCxnSpPr/>
          <p:nvPr/>
        </p:nvCxnSpPr>
        <p:spPr>
          <a:xfrm rot="10800000">
            <a:off x="8653760" y="2828923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98;gc6c40c135b_0_13"/>
          <p:cNvCxnSpPr/>
          <p:nvPr/>
        </p:nvCxnSpPr>
        <p:spPr>
          <a:xfrm rot="10800000">
            <a:off x="8653760" y="2295523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gc6c40c135b_0_13"/>
          <p:cNvSpPr txBox="1"/>
          <p:nvPr/>
        </p:nvSpPr>
        <p:spPr>
          <a:xfrm rot="5400000">
            <a:off x="8495960" y="2496523"/>
            <a:ext cx="968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Proprietário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00" name="Google Shape;100;gc6c40c135b_0_13"/>
          <p:cNvCxnSpPr/>
          <p:nvPr/>
        </p:nvCxnSpPr>
        <p:spPr>
          <a:xfrm flipH="1">
            <a:off x="9289335" y="1457323"/>
            <a:ext cx="15300" cy="3925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" name="Google Shape;101;gc6c40c135b_0_13"/>
          <p:cNvSpPr txBox="1"/>
          <p:nvPr/>
        </p:nvSpPr>
        <p:spPr>
          <a:xfrm rot="5400000">
            <a:off x="8660985" y="3040786"/>
            <a:ext cx="184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Construção Civil</a:t>
            </a:r>
            <a:endParaRPr sz="13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02" name="Google Shape;102;gc6c40c135b_0_13"/>
          <p:cNvCxnSpPr/>
          <p:nvPr/>
        </p:nvCxnSpPr>
        <p:spPr>
          <a:xfrm rot="10800000">
            <a:off x="7248625" y="1626491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" name="Google Shape;103;gc6c40c135b_0_13"/>
          <p:cNvCxnSpPr/>
          <p:nvPr/>
        </p:nvCxnSpPr>
        <p:spPr>
          <a:xfrm rot="10800000">
            <a:off x="7248625" y="3065162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" name="Google Shape;104;gc6c40c135b_0_13"/>
          <p:cNvCxnSpPr/>
          <p:nvPr/>
        </p:nvCxnSpPr>
        <p:spPr>
          <a:xfrm rot="10800000">
            <a:off x="7248625" y="5334394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5" name="Google Shape;105;gc6c40c135b_0_13"/>
          <p:cNvCxnSpPr/>
          <p:nvPr/>
        </p:nvCxnSpPr>
        <p:spPr>
          <a:xfrm rot="10800000">
            <a:off x="7248625" y="3158129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6" name="Google Shape;106;gc6c40c135b_0_13"/>
          <p:cNvCxnSpPr/>
          <p:nvPr/>
        </p:nvCxnSpPr>
        <p:spPr>
          <a:xfrm rot="10800000">
            <a:off x="8205689" y="1457323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gc6c40c135b_0_13"/>
          <p:cNvCxnSpPr/>
          <p:nvPr/>
        </p:nvCxnSpPr>
        <p:spPr>
          <a:xfrm rot="10800000">
            <a:off x="9144496" y="1474091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gc6c40c135b_0_13"/>
          <p:cNvCxnSpPr/>
          <p:nvPr/>
        </p:nvCxnSpPr>
        <p:spPr>
          <a:xfrm rot="10800000">
            <a:off x="9145986" y="5377058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9" name="Google Shape;109;gc6c40c135b_0_13"/>
          <p:cNvCxnSpPr/>
          <p:nvPr/>
        </p:nvCxnSpPr>
        <p:spPr>
          <a:xfrm rot="10800000">
            <a:off x="7800283" y="536942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gc6c40c135b_0_13"/>
          <p:cNvCxnSpPr/>
          <p:nvPr/>
        </p:nvCxnSpPr>
        <p:spPr>
          <a:xfrm rot="10800000">
            <a:off x="7768238" y="4243188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111;gc6c40c135b_0_13"/>
          <p:cNvCxnSpPr/>
          <p:nvPr/>
        </p:nvCxnSpPr>
        <p:spPr>
          <a:xfrm rot="10800000">
            <a:off x="7794135" y="407402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gc6c40c135b_0_13"/>
          <p:cNvCxnSpPr/>
          <p:nvPr/>
        </p:nvCxnSpPr>
        <p:spPr>
          <a:xfrm rot="10800000">
            <a:off x="7794135" y="315962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gc6c40c135b_0_13"/>
          <p:cNvSpPr txBox="1"/>
          <p:nvPr/>
        </p:nvSpPr>
        <p:spPr>
          <a:xfrm>
            <a:off x="491627" y="187125"/>
            <a:ext cx="92763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100"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Conceitos Fundamentais</a:t>
            </a:r>
          </a:p>
        </p:txBody>
      </p:sp>
    </p:spTree>
    <p:extLst>
      <p:ext uri="{BB962C8B-B14F-4D97-AF65-F5344CB8AC3E}">
        <p14:creationId xmlns:p14="http://schemas.microsoft.com/office/powerpoint/2010/main" val="232281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61af9711e_1_18"/>
          <p:cNvSpPr txBox="1"/>
          <p:nvPr/>
        </p:nvSpPr>
        <p:spPr>
          <a:xfrm>
            <a:off x="479425" y="1304925"/>
            <a:ext cx="92763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Conhecido (contabilizado)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Oculto: desconhecido/dormente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○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Especialmente notado no mercad</a:t>
            </a: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 de Construção</a:t>
            </a: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Civil pela adoção do lucro presumido/RET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6" name="Google Shape;136;gc61af9711e_1_18"/>
          <p:cNvSpPr txBox="1"/>
          <p:nvPr/>
        </p:nvSpPr>
        <p:spPr>
          <a:xfrm>
            <a:off x="485521" y="647946"/>
            <a:ext cx="728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Passivo Tributário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7" name="Google Shape;137;gc61af9711e_1_18"/>
          <p:cNvSpPr txBox="1"/>
          <p:nvPr/>
        </p:nvSpPr>
        <p:spPr>
          <a:xfrm>
            <a:off x="491627" y="187125"/>
            <a:ext cx="92763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100"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Conceitos Fundamentais</a:t>
            </a:r>
          </a:p>
        </p:txBody>
      </p:sp>
    </p:spTree>
    <p:extLst>
      <p:ext uri="{BB962C8B-B14F-4D97-AF65-F5344CB8AC3E}">
        <p14:creationId xmlns:p14="http://schemas.microsoft.com/office/powerpoint/2010/main" val="4059241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61af9711e_1_48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gc61af9711e_1_48"/>
          <p:cNvSpPr txBox="1"/>
          <p:nvPr/>
        </p:nvSpPr>
        <p:spPr>
          <a:xfrm>
            <a:off x="485521" y="647946"/>
            <a:ext cx="728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Início de qualquer empreendimento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76" name="Google Shape;173;gc61af9711e_1_48">
            <a:extLst>
              <a:ext uri="{FF2B5EF4-FFF2-40B4-BE49-F238E27FC236}">
                <a16:creationId xmlns:a16="http://schemas.microsoft.com/office/drawing/2014/main" id="{55CA789E-6284-8C74-DDAD-601C49D28B2D}"/>
              </a:ext>
            </a:extLst>
          </p:cNvPr>
          <p:cNvGraphicFramePr/>
          <p:nvPr/>
        </p:nvGraphicFramePr>
        <p:xfrm>
          <a:off x="479425" y="1304925"/>
          <a:ext cx="9557954" cy="3416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61af9711e_1_79"/>
          <p:cNvSpPr txBox="1"/>
          <p:nvPr/>
        </p:nvSpPr>
        <p:spPr>
          <a:xfrm>
            <a:off x="479425" y="1304925"/>
            <a:ext cx="92763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 Planejamento Tributário será considerado :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AutoNum type="romanUcPeriod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Lícito (elisão fiscal) – quando dentro das regras aceitáveis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AutoNum type="romanUcPeriod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Ilícito (evasão fiscal) – quando abusivo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9" name="Google Shape;189;gc61af9711e_1_79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gc61af9711e_1_79"/>
          <p:cNvSpPr txBox="1"/>
          <p:nvPr/>
        </p:nvSpPr>
        <p:spPr>
          <a:xfrm>
            <a:off x="485521" y="647946"/>
            <a:ext cx="728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Lícito ou ilícito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c61af9711e_1_79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gc61af9711e_1_79"/>
          <p:cNvSpPr txBox="1"/>
          <p:nvPr/>
        </p:nvSpPr>
        <p:spPr>
          <a:xfrm>
            <a:off x="485521" y="647946"/>
            <a:ext cx="728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Primeira Fase – Até 2000</a:t>
            </a: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92" name="Google Shape;188;gc61af9711e_1_79">
            <a:extLst>
              <a:ext uri="{FF2B5EF4-FFF2-40B4-BE49-F238E27FC236}">
                <a16:creationId xmlns:a16="http://schemas.microsoft.com/office/drawing/2014/main" id="{F0DD604C-8035-C3E5-CB7F-DCA10C976FC0}"/>
              </a:ext>
            </a:extLst>
          </p:cNvPr>
          <p:cNvGraphicFramePr/>
          <p:nvPr/>
        </p:nvGraphicFramePr>
        <p:xfrm>
          <a:off x="479425" y="1304925"/>
          <a:ext cx="9904796" cy="452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944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61af9711e_1_79"/>
          <p:cNvSpPr txBox="1"/>
          <p:nvPr/>
        </p:nvSpPr>
        <p:spPr>
          <a:xfrm>
            <a:off x="479425" y="1304925"/>
            <a:ext cx="9904796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sng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segunda fase é inaugurada com a inserção do parágrafo único no art. 116 do CTN (LC 104/2001), que assim dispõe: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200" b="1" i="1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“Par. Único – a autoridade administrativa poderá desconsiderar atos ou negócios jurídicos praticados com a finalidade de dissimular a ocorrência do fato gerador do tributo ou a natureza dos elementos constitutivos da obrigação tributária, observados os procedimentos a serem estabelecidos em lei ordinária.”</a:t>
            </a:r>
            <a:endParaRPr lang="pt-BR" sz="3200" b="1" i="1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i="0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9" name="Google Shape;189;gc61af9711e_1_79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gc61af9711e_1_79"/>
          <p:cNvSpPr txBox="1"/>
          <p:nvPr/>
        </p:nvSpPr>
        <p:spPr>
          <a:xfrm>
            <a:off x="485521" y="647946"/>
            <a:ext cx="728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Segunda Fase – a partir de 2001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24935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61af9711e_1_79"/>
          <p:cNvSpPr txBox="1"/>
          <p:nvPr/>
        </p:nvSpPr>
        <p:spPr>
          <a:xfrm>
            <a:off x="479424" y="1304925"/>
            <a:ext cx="10673679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i="0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Inaugura-se, neste momento, a discussão em torno do </a:t>
            </a:r>
            <a:r>
              <a:rPr lang="pt-BR" sz="2400" b="1" i="0" u="sng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“propósito negocial”</a:t>
            </a:r>
            <a:r>
              <a:rPr lang="pt-BR" sz="2400" i="0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das operações.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Poderia haver “</a:t>
            </a:r>
            <a:r>
              <a:rPr lang="pt-BR" sz="2400" b="1" u="sng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simulação</a:t>
            </a: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” se entre a intenção dos contratantes e o procedimento adotado houvesse descompasso para apenas reduzir a carga fiscal.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Não havendo propósito econômico na transação, os atos poderiam ser desconsiderados pelo agente fiscal, por vício na operação – “...</a:t>
            </a:r>
            <a:r>
              <a:rPr lang="pt-BR" sz="2400" b="1" i="1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negócios jurídicos praticados com a finalidade de dissimular a ocorrência do fato gerador do tributo...”. </a:t>
            </a:r>
            <a:endParaRPr lang="pt-BR" sz="2400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i="1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t-BR" sz="2400" i="0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9" name="Google Shape;189;gc61af9711e_1_79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Conceito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gc61af9711e_1_79"/>
          <p:cNvSpPr txBox="1"/>
          <p:nvPr/>
        </p:nvSpPr>
        <p:spPr>
          <a:xfrm>
            <a:off x="485521" y="647946"/>
            <a:ext cx="728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Segunda fase – a partir de 2001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174541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c61af9711e_1_207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" name="Google Shape;293;gc61af9711e_1_207"/>
          <p:cNvSpPr txBox="1"/>
          <p:nvPr/>
        </p:nvSpPr>
        <p:spPr>
          <a:xfrm>
            <a:off x="485526" y="647950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Segunda Fase – a partir de 2001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295" name="Google Shape;292;gc61af9711e_1_207">
            <a:extLst>
              <a:ext uri="{FF2B5EF4-FFF2-40B4-BE49-F238E27FC236}">
                <a16:creationId xmlns:a16="http://schemas.microsoft.com/office/drawing/2014/main" id="{DE65BE8A-9A6C-F0EB-FFC1-83D3F40DB487}"/>
              </a:ext>
            </a:extLst>
          </p:cNvPr>
          <p:cNvGraphicFramePr/>
          <p:nvPr/>
        </p:nvGraphicFramePr>
        <p:xfrm>
          <a:off x="485525" y="1304925"/>
          <a:ext cx="10466254" cy="452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c61af9711e_1_207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" name="Google Shape;292;gc61af9711e_1_207"/>
          <p:cNvSpPr txBox="1"/>
          <p:nvPr/>
        </p:nvSpPr>
        <p:spPr>
          <a:xfrm>
            <a:off x="485525" y="1304925"/>
            <a:ext cx="10466254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Nesta fase leva-se em consideração o aspecto “tempor</a:t>
            </a: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al” e a relação </a:t>
            </a:r>
            <a:b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“foto </a:t>
            </a:r>
            <a:r>
              <a:rPr lang="pt-BR" sz="240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x</a:t>
            </a: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filme” das operações.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Relevante a análise quanto à existência de atos posteriores que neutralizem os efeitos das transações que geraram o planejamento tributário.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“Casa e descasa”. Artificialismo. Sociedades-veículos. 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3" name="Google Shape;293;gc61af9711e_1_207"/>
          <p:cNvSpPr txBox="1"/>
          <p:nvPr/>
        </p:nvSpPr>
        <p:spPr>
          <a:xfrm>
            <a:off x="485526" y="647950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Segunda Fase – a partir de 2001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15137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" name="Google Shape;301;gc61af9711e_1_216"/>
          <p:cNvSpPr txBox="1"/>
          <p:nvPr/>
        </p:nvSpPr>
        <p:spPr>
          <a:xfrm>
            <a:off x="485526" y="647950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Terceira Fase – De 2015/17 em diante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303" name="Google Shape;300;gc61af9711e_1_216">
            <a:extLst>
              <a:ext uri="{FF2B5EF4-FFF2-40B4-BE49-F238E27FC236}">
                <a16:creationId xmlns:a16="http://schemas.microsoft.com/office/drawing/2014/main" id="{0862AC8C-D442-4A4F-54AC-10F9B2BB37EB}"/>
              </a:ext>
            </a:extLst>
          </p:cNvPr>
          <p:cNvGraphicFramePr/>
          <p:nvPr/>
        </p:nvGraphicFramePr>
        <p:xfrm>
          <a:off x="485526" y="1109651"/>
          <a:ext cx="10066859" cy="415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8473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" name="Google Shape;301;gc61af9711e_1_216"/>
          <p:cNvSpPr txBox="1"/>
          <p:nvPr/>
        </p:nvSpPr>
        <p:spPr>
          <a:xfrm>
            <a:off x="485526" y="647950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Quarta</a:t>
            </a: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Fase – 2019 em diante - Atual</a:t>
            </a:r>
          </a:p>
        </p:txBody>
      </p:sp>
      <p:graphicFrame>
        <p:nvGraphicFramePr>
          <p:cNvPr id="303" name="Google Shape;300;gc61af9711e_1_216">
            <a:extLst>
              <a:ext uri="{FF2B5EF4-FFF2-40B4-BE49-F238E27FC236}">
                <a16:creationId xmlns:a16="http://schemas.microsoft.com/office/drawing/2014/main" id="{D9B80B7C-B70F-B9FF-4E3B-87C1E640E960}"/>
              </a:ext>
            </a:extLst>
          </p:cNvPr>
          <p:cNvGraphicFramePr/>
          <p:nvPr/>
        </p:nvGraphicFramePr>
        <p:xfrm>
          <a:off x="485526" y="1109651"/>
          <a:ext cx="10066859" cy="452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801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/>
          <p:cNvSpPr txBox="1"/>
          <p:nvPr/>
        </p:nvSpPr>
        <p:spPr>
          <a:xfrm>
            <a:off x="491490" y="186690"/>
            <a:ext cx="9276080" cy="58547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1100"/>
            </a:pPr>
            <a:r>
              <a:rPr lang="en-US" sz="3200" b="1" i="0" u="none" strike="noStrike" kern="1200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</a:p>
        </p:txBody>
      </p:sp>
      <p:sp>
        <p:nvSpPr>
          <p:cNvPr id="301" name="Google Shape;301;gc61af9711e_1_216"/>
          <p:cNvSpPr txBox="1"/>
          <p:nvPr/>
        </p:nvSpPr>
        <p:spPr>
          <a:xfrm>
            <a:off x="485140" y="647700"/>
            <a:ext cx="9276080" cy="46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  <a:buSzPts val="1100"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Quarta</a:t>
            </a: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Fase – 2019 em diante - Atual</a:t>
            </a:r>
          </a:p>
        </p:txBody>
      </p:sp>
      <p:graphicFrame>
        <p:nvGraphicFramePr>
          <p:cNvPr id="315" name="CaixaDeTexto 1">
            <a:extLst>
              <a:ext uri="{FF2B5EF4-FFF2-40B4-BE49-F238E27FC236}">
                <a16:creationId xmlns:a16="http://schemas.microsoft.com/office/drawing/2014/main" id="{FE4559CE-0BB1-FB1C-E9B2-9D8F70083D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7179913"/>
              </p:ext>
            </p:extLst>
          </p:nvPr>
        </p:nvGraphicFramePr>
        <p:xfrm>
          <a:off x="644056" y="1397000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8334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369D2C4-68F8-1C65-2BF7-4DFB80AD1A40}"/>
              </a:ext>
            </a:extLst>
          </p:cNvPr>
          <p:cNvSpPr txBox="1"/>
          <p:nvPr/>
        </p:nvSpPr>
        <p:spPr>
          <a:xfrm>
            <a:off x="609601" y="1881352"/>
            <a:ext cx="99427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Caso sintomático:</a:t>
            </a:r>
          </a:p>
          <a:p>
            <a:endParaRPr lang="pt-BR" sz="2400" dirty="0"/>
          </a:p>
          <a:p>
            <a:pPr marL="342900" indent="-342900">
              <a:buFontTx/>
              <a:buChar char="-"/>
            </a:pPr>
            <a:r>
              <a:rPr lang="pt-BR" sz="2400" dirty="0"/>
              <a:t>Empresa de incorporação tributada no lucro real, faz cisão e passa os imóveis de locação para um novo CNPJ ‘locatício’ tributado pelo lucro presumido, com posterior venda dos ativos (tributação de 6,73% da receita);</a:t>
            </a:r>
          </a:p>
          <a:p>
            <a:pPr marL="342900" indent="-342900">
              <a:buFontTx/>
              <a:buChar char="-"/>
            </a:pPr>
            <a:r>
              <a:rPr lang="pt-BR" sz="2400" dirty="0"/>
              <a:t>O Fisco autuou pela “simulação” e ausência de propósito negocial;</a:t>
            </a:r>
          </a:p>
          <a:p>
            <a:pPr marL="342900" indent="-342900">
              <a:buFontTx/>
              <a:buChar char="-"/>
            </a:pPr>
            <a:r>
              <a:rPr lang="pt-BR" sz="2400" dirty="0"/>
              <a:t>No CARF a autuação foi mantida com multa de 150%;</a:t>
            </a:r>
          </a:p>
          <a:p>
            <a:pPr marL="342900" indent="-342900">
              <a:buFontTx/>
              <a:buChar char="-"/>
            </a:pPr>
            <a:r>
              <a:rPr lang="pt-BR" sz="2400" dirty="0"/>
              <a:t>No Judiciário, o TRF4, por unanimidade, afastou a exigência de propósito negocial e anulou o auto (2021).</a:t>
            </a:r>
          </a:p>
          <a:p>
            <a:pPr marL="342900" indent="-342900">
              <a:buFontTx/>
              <a:buChar char="-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47497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>
          <a:extLst>
            <a:ext uri="{FF2B5EF4-FFF2-40B4-BE49-F238E27FC236}">
              <a16:creationId xmlns:a16="http://schemas.microsoft.com/office/drawing/2014/main" id="{AEC924CB-A05B-211A-19CB-ADB80A8E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>
            <a:extLst>
              <a:ext uri="{FF2B5EF4-FFF2-40B4-BE49-F238E27FC236}">
                <a16:creationId xmlns:a16="http://schemas.microsoft.com/office/drawing/2014/main" id="{189C050A-DFEE-CAAB-1247-669C05F07C5F}"/>
              </a:ext>
            </a:extLst>
          </p:cNvPr>
          <p:cNvSpPr txBox="1"/>
          <p:nvPr/>
        </p:nvSpPr>
        <p:spPr>
          <a:xfrm>
            <a:off x="491490" y="186690"/>
            <a:ext cx="9276080" cy="58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" name="Google Shape;301;gc61af9711e_1_216">
            <a:extLst>
              <a:ext uri="{FF2B5EF4-FFF2-40B4-BE49-F238E27FC236}">
                <a16:creationId xmlns:a16="http://schemas.microsoft.com/office/drawing/2014/main" id="{ACF38771-1FC8-CF20-6AFD-DED6A9A08696}"/>
              </a:ext>
            </a:extLst>
          </p:cNvPr>
          <p:cNvSpPr txBox="1"/>
          <p:nvPr/>
        </p:nvSpPr>
        <p:spPr>
          <a:xfrm>
            <a:off x="485140" y="647700"/>
            <a:ext cx="9276080" cy="46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Fase Atual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D02DE49-007F-B82C-87D8-1F077DA1C225}"/>
              </a:ext>
            </a:extLst>
          </p:cNvPr>
          <p:cNvSpPr txBox="1"/>
          <p:nvPr/>
        </p:nvSpPr>
        <p:spPr>
          <a:xfrm>
            <a:off x="485527" y="1570476"/>
            <a:ext cx="109987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O TRF4 (Porto Alegre) deu decisão favorável a um planejamento tributário comum. Determinada empresa por meio de uma cisão transferiu prédios e terrenos não usados na atividade fabril - operação que gerou uma grande economia de tributos. </a:t>
            </a:r>
          </a:p>
          <a:p>
            <a:r>
              <a:rPr lang="pt-BR" sz="1600" dirty="0"/>
              <a:t>Se esses imóveis fossem vendidos diretamente pela empresa original, cada operação seria tributada apurando-se o ganho de capital, com alíquotas de até 34%. Com a nova empresa da área imobiliária os tributos foram de, aproximadamente, 6,4% sobre o valor da venda dos imóveis.</a:t>
            </a:r>
          </a:p>
          <a:p>
            <a:r>
              <a:rPr lang="pt-BR" sz="1600" dirty="0"/>
              <a:t> </a:t>
            </a:r>
          </a:p>
          <a:p>
            <a:r>
              <a:rPr lang="pt-BR" sz="1600" dirty="0"/>
              <a:t>O Fisco autuou a empresa em </a:t>
            </a:r>
            <a:r>
              <a:rPr lang="pt-BR" sz="1600" dirty="0" err="1"/>
              <a:t>R</a:t>
            </a:r>
            <a:r>
              <a:rPr lang="pt-BR" sz="1600" dirty="0"/>
              <a:t>$ 57 milhões. Alegou haver, antes da venda, uma operação “sem propósito negocial”, e por isso simulada, dolosa (com intenção) ou fraudulenta. Foram cobrados IRPJ e CSLL com multa de 150%.</a:t>
            </a:r>
          </a:p>
          <a:p>
            <a:r>
              <a:rPr lang="pt-BR" sz="1600" dirty="0"/>
              <a:t>As empresas estavam perdendo os processos no Carf. A empresa imobiliária foi criada dois anos e meio antes das operações de venda dos próprios imóveis. “</a:t>
            </a:r>
          </a:p>
          <a:p>
            <a:endParaRPr lang="pt-BR" sz="1600" dirty="0"/>
          </a:p>
          <a:p>
            <a:r>
              <a:rPr lang="pt-BR" sz="1600" dirty="0"/>
              <a:t>A decisão afirmou que não existe uma autorização legal para o Fisco desconsiderar atos ou negócios jurídicos, sem que exista a comprovação de que foi ilícito (dolosos, fraudulentos ou simulados). Segundo a decisão, “havendo perfeita correspondência da substância das operações com as formas adotadas para a sua realização, não é possível afirmar-se que os atos praticados tenham sido simulados, sendo indevida a ingerência da administração tributária na liberdade de iniciativa de que dispõe o contribuinte, garantida no artigo 170 da Constituição Federal, de reestruturar a exploração do seu capital da forma mais eficiente, inclusive sob a perspectiva fiscal.”</a:t>
            </a:r>
          </a:p>
        </p:txBody>
      </p:sp>
    </p:spTree>
    <p:extLst>
      <p:ext uri="{BB962C8B-B14F-4D97-AF65-F5344CB8AC3E}">
        <p14:creationId xmlns:p14="http://schemas.microsoft.com/office/powerpoint/2010/main" val="3594309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>
          <a:extLst>
            <a:ext uri="{FF2B5EF4-FFF2-40B4-BE49-F238E27FC236}">
              <a16:creationId xmlns:a16="http://schemas.microsoft.com/office/drawing/2014/main" id="{0AB30C5E-BBA6-F54C-865F-C13B57E1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>
            <a:extLst>
              <a:ext uri="{FF2B5EF4-FFF2-40B4-BE49-F238E27FC236}">
                <a16:creationId xmlns:a16="http://schemas.microsoft.com/office/drawing/2014/main" id="{BE22BFCC-CD04-99CE-76FB-2F2E4CB30404}"/>
              </a:ext>
            </a:extLst>
          </p:cNvPr>
          <p:cNvSpPr txBox="1"/>
          <p:nvPr/>
        </p:nvSpPr>
        <p:spPr>
          <a:xfrm>
            <a:off x="491490" y="186690"/>
            <a:ext cx="9276080" cy="58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" name="Google Shape;301;gc61af9711e_1_216">
            <a:extLst>
              <a:ext uri="{FF2B5EF4-FFF2-40B4-BE49-F238E27FC236}">
                <a16:creationId xmlns:a16="http://schemas.microsoft.com/office/drawing/2014/main" id="{ED0CBE8C-0A78-8F44-57B9-735EB7AEEBEC}"/>
              </a:ext>
            </a:extLst>
          </p:cNvPr>
          <p:cNvSpPr txBox="1"/>
          <p:nvPr/>
        </p:nvSpPr>
        <p:spPr>
          <a:xfrm>
            <a:off x="485140" y="647700"/>
            <a:ext cx="9276080" cy="46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Venda de Imóvel antes alugado – 2025/2026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AB8D515-082E-8A50-BCAB-59A241DCF2DE}"/>
              </a:ext>
            </a:extLst>
          </p:cNvPr>
          <p:cNvSpPr txBox="1"/>
          <p:nvPr/>
        </p:nvSpPr>
        <p:spPr>
          <a:xfrm>
            <a:off x="579549" y="1918952"/>
            <a:ext cx="1089552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Não conhecida discussão sobre ganho de capital na venda de imóvel </a:t>
            </a:r>
          </a:p>
          <a:p>
            <a:r>
              <a:rPr lang="pt-BR" sz="1600" dirty="0"/>
              <a:t>Colegiado: 1ª Turma da Câmara Superior</a:t>
            </a:r>
          </a:p>
          <a:p>
            <a:r>
              <a:rPr lang="pt-BR" sz="1600" dirty="0"/>
              <a:t>Processo: 11080.720238/2017-85</a:t>
            </a:r>
          </a:p>
          <a:p>
            <a:r>
              <a:rPr lang="pt-BR" sz="1600" dirty="0"/>
              <a:t>Partes: Fazenda Nacional e CCD Administração e Participações Ltda</a:t>
            </a:r>
          </a:p>
          <a:p>
            <a:r>
              <a:rPr lang="pt-BR" sz="1600" dirty="0"/>
              <a:t>Relator: </a:t>
            </a:r>
            <a:r>
              <a:rPr lang="pt-BR" sz="1600" dirty="0" err="1"/>
              <a:t>Heldo</a:t>
            </a:r>
            <a:r>
              <a:rPr lang="pt-BR" sz="1600" dirty="0"/>
              <a:t> Jorge dos Santos Pereira Júnior</a:t>
            </a:r>
          </a:p>
          <a:p>
            <a:endParaRPr lang="pt-BR" sz="1600" dirty="0"/>
          </a:p>
          <a:p>
            <a:r>
              <a:rPr lang="pt-BR" sz="1600" dirty="0"/>
              <a:t>Por unanimidade de votos, o colegiado não conheceu de um recurso da Fazenda que discutiria, no mérito, se a venda de um imóvel anteriormente alugado a terceiros, realizada por empresa do lucro presumido com atividade imobiliária, deveria ser tributada como receita operacional ou como ganho de capital para fins de IRPJ e CSLL. Com isso, foi mantida a decisão da turma ordinária, que entendeu que, por se tratar de empresa que atua na atividade imobiliária, a venda do imóvel deveria ser enquadrada como receita operacional. </a:t>
            </a:r>
          </a:p>
          <a:p>
            <a:endParaRPr lang="pt-BR" sz="1600" dirty="0"/>
          </a:p>
          <a:p>
            <a:r>
              <a:rPr lang="pt-BR" sz="1600" dirty="0"/>
              <a:t>Para o fisco, no caso concreto, a venda deve ser tratada como ganho de capital porque o imóvel foi alugado a terceiros desde a sua aquisição, em 2003, até a sua venda, em 2012, devendo, portanto, ser classificado como ativo imobilizado. A fiscalização considerou indevida a reclassificação do imóvel para estoque, feita em 2009, a qual, segundo a defesa, foi motivada pela estratégia de comercialização de imóveis adotada pela empresa.</a:t>
            </a:r>
          </a:p>
        </p:txBody>
      </p:sp>
    </p:spTree>
    <p:extLst>
      <p:ext uri="{BB962C8B-B14F-4D97-AF65-F5344CB8AC3E}">
        <p14:creationId xmlns:p14="http://schemas.microsoft.com/office/powerpoint/2010/main" val="2384951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>
          <a:extLst>
            <a:ext uri="{FF2B5EF4-FFF2-40B4-BE49-F238E27FC236}">
              <a16:creationId xmlns:a16="http://schemas.microsoft.com/office/drawing/2014/main" id="{A7F285A5-28EC-C0D3-0E11-23CCEC40A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61af9711e_1_216">
            <a:extLst>
              <a:ext uri="{FF2B5EF4-FFF2-40B4-BE49-F238E27FC236}">
                <a16:creationId xmlns:a16="http://schemas.microsoft.com/office/drawing/2014/main" id="{2266031E-2336-EEE7-08B0-71ABE2113769}"/>
              </a:ext>
            </a:extLst>
          </p:cNvPr>
          <p:cNvSpPr txBox="1"/>
          <p:nvPr/>
        </p:nvSpPr>
        <p:spPr>
          <a:xfrm>
            <a:off x="491490" y="186690"/>
            <a:ext cx="9276080" cy="58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Limites ao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" name="Google Shape;301;gc61af9711e_1_216">
            <a:extLst>
              <a:ext uri="{FF2B5EF4-FFF2-40B4-BE49-F238E27FC236}">
                <a16:creationId xmlns:a16="http://schemas.microsoft.com/office/drawing/2014/main" id="{74918872-3E35-B0DF-B16A-8C08A6D2A670}"/>
              </a:ext>
            </a:extLst>
          </p:cNvPr>
          <p:cNvSpPr txBox="1"/>
          <p:nvPr/>
        </p:nvSpPr>
        <p:spPr>
          <a:xfrm>
            <a:off x="485140" y="647700"/>
            <a:ext cx="9276080" cy="462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1100"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Venda de Imóvel antes alugado – 2025/2026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FC5CBE1-AF05-FE27-D454-247E7652DCF0}"/>
              </a:ext>
            </a:extLst>
          </p:cNvPr>
          <p:cNvSpPr txBox="1"/>
          <p:nvPr/>
        </p:nvSpPr>
        <p:spPr>
          <a:xfrm>
            <a:off x="592428" y="1918952"/>
            <a:ext cx="108826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O caso começou a ser julgado em abril, mas saiu com vista ainda no conhecimento. À época, o advogado representante do contribuinte, Rafael Pandolfo, do Rafael Pandolfo Advogados Associados, argumentou que na atividade imobiliária é comum manter imóveis alugados até o momento mais oportuno para venda. Ainda, defendeu que a Solução de Consulta 7/2021, que versa sobre o tema, foi publicada após o fato gerador, não podendo ser aplicada retroativamente, especialmente na ausência de norma vinculante à época que impedisse o tratamento contábil adotado. O texto prevê que a receita de venda de imóveis, mesmo quando classificados como investimentos ou imobilizados e anteriormente alugados, deve ser considerada receita bruta.</a:t>
            </a:r>
          </a:p>
          <a:p>
            <a:endParaRPr lang="pt-BR" sz="1600" dirty="0"/>
          </a:p>
          <a:p>
            <a:r>
              <a:rPr lang="pt-BR" sz="1600" dirty="0"/>
              <a:t>Sobre o mesmo tema, a turma também decidiu pelo não conhecimento do processo 11516.723493/2015-51, da Dimas Participações Ltda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870411-6C2B-FE75-3C43-607DE04517BF}"/>
              </a:ext>
            </a:extLst>
          </p:cNvPr>
          <p:cNvSpPr txBox="1"/>
          <p:nvPr/>
        </p:nvSpPr>
        <p:spPr>
          <a:xfrm>
            <a:off x="3000777" y="4939153"/>
            <a:ext cx="7131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</a:rPr>
              <a:t>Enorme vitória para os Contribuintes</a:t>
            </a:r>
          </a:p>
        </p:txBody>
      </p:sp>
    </p:spTree>
    <p:extLst>
      <p:ext uri="{BB962C8B-B14F-4D97-AF65-F5344CB8AC3E}">
        <p14:creationId xmlns:p14="http://schemas.microsoft.com/office/powerpoint/2010/main" val="2638269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>
          <a:extLst>
            <a:ext uri="{FF2B5EF4-FFF2-40B4-BE49-F238E27FC236}">
              <a16:creationId xmlns:a16="http://schemas.microsoft.com/office/drawing/2014/main" id="{FE11D2B9-9BC6-DB85-CD7A-0CB5AA4BE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e8247a745c_0_54">
            <a:extLst>
              <a:ext uri="{FF2B5EF4-FFF2-40B4-BE49-F238E27FC236}">
                <a16:creationId xmlns:a16="http://schemas.microsoft.com/office/drawing/2014/main" id="{B9BDCA0D-A9F0-A40F-1011-C0693B72AE69}"/>
              </a:ext>
            </a:extLst>
          </p:cNvPr>
          <p:cNvSpPr txBox="1"/>
          <p:nvPr/>
        </p:nvSpPr>
        <p:spPr>
          <a:xfrm>
            <a:off x="1016000" y="2286000"/>
            <a:ext cx="10160000" cy="2159000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ctr" anchorCtr="0">
            <a:noAutofit/>
          </a:bodyPr>
          <a:lstStyle/>
          <a:p>
            <a:pPr marL="457200" marR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pt-BR" sz="4000" b="1" dirty="0">
                <a:solidFill>
                  <a:srgbClr val="1D2E41"/>
                </a:solidFill>
                <a:effectLst/>
                <a:latin typeface="Open Sans"/>
                <a:ea typeface="Open Sans"/>
                <a:cs typeface="Open Sans"/>
              </a:rPr>
              <a:t>Parte 04 – Tributação da Atividade Imobiliária</a:t>
            </a:r>
            <a:endParaRPr lang="en-US" sz="4000" b="1" i="0" u="none" strike="noStrike" kern="1200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35234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Sumário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Tributação da Atividade Imobiliária</a:t>
            </a:r>
            <a:endParaRPr sz="32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1" name="Google Shape;1099;ge8247a745c_0_471">
            <a:extLst>
              <a:ext uri="{FF2B5EF4-FFF2-40B4-BE49-F238E27FC236}">
                <a16:creationId xmlns:a16="http://schemas.microsoft.com/office/drawing/2014/main" id="{EA8A34EE-E50D-F57C-D78B-FBC5E9278A74}"/>
              </a:ext>
            </a:extLst>
          </p:cNvPr>
          <p:cNvGraphicFramePr/>
          <p:nvPr/>
        </p:nvGraphicFramePr>
        <p:xfrm>
          <a:off x="485525" y="1304925"/>
          <a:ext cx="9276300" cy="2677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A483CA43-608A-7278-F592-6A011BD0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c6c40c135b_0_2">
            <a:extLst>
              <a:ext uri="{FF2B5EF4-FFF2-40B4-BE49-F238E27FC236}">
                <a16:creationId xmlns:a16="http://schemas.microsoft.com/office/drawing/2014/main" id="{ECA6C0A7-59E9-F35F-3CA6-C8DE2A88B36C}"/>
              </a:ext>
            </a:extLst>
          </p:cNvPr>
          <p:cNvSpPr txBox="1"/>
          <p:nvPr/>
        </p:nvSpPr>
        <p:spPr>
          <a:xfrm>
            <a:off x="1016000" y="2286000"/>
            <a:ext cx="101600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40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Lucro Presumido</a:t>
            </a:r>
            <a:endParaRPr sz="40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771974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Lucro Presumido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1" name="Google Shape;1099;ge8247a745c_0_471">
            <a:extLst>
              <a:ext uri="{FF2B5EF4-FFF2-40B4-BE49-F238E27FC236}">
                <a16:creationId xmlns:a16="http://schemas.microsoft.com/office/drawing/2014/main" id="{9D859E1F-F1DF-5823-FB7F-F1603564CEB6}"/>
              </a:ext>
            </a:extLst>
          </p:cNvPr>
          <p:cNvGraphicFramePr/>
          <p:nvPr/>
        </p:nvGraphicFramePr>
        <p:xfrm>
          <a:off x="485525" y="1304925"/>
          <a:ext cx="9276300" cy="5632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2511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Lucro Presumido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1" name="Google Shape;1099;ge8247a745c_0_471">
            <a:extLst>
              <a:ext uri="{FF2B5EF4-FFF2-40B4-BE49-F238E27FC236}">
                <a16:creationId xmlns:a16="http://schemas.microsoft.com/office/drawing/2014/main" id="{D38EFF89-3FD3-CC09-ED91-6CEEB3CCBE36}"/>
              </a:ext>
            </a:extLst>
          </p:cNvPr>
          <p:cNvGraphicFramePr/>
          <p:nvPr/>
        </p:nvGraphicFramePr>
        <p:xfrm>
          <a:off x="485525" y="1304925"/>
          <a:ext cx="9276300" cy="3785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8633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BD6E3-9928-3C72-C143-6C140628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Presunção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Lucro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na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Venda de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Imóveis</a:t>
            </a:r>
            <a:endParaRPr lang="en-US" sz="3200" b="1" kern="1200" dirty="0">
              <a:solidFill>
                <a:srgbClr val="1D2E4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5AD31A-D740-4670-AB17-B9BE8AA4476B}"/>
              </a:ext>
            </a:extLst>
          </p:cNvPr>
          <p:cNvSpPr txBox="1"/>
          <p:nvPr/>
        </p:nvSpPr>
        <p:spPr>
          <a:xfrm>
            <a:off x="714821" y="2279561"/>
            <a:ext cx="5260975" cy="4172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presunção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lucro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é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de 8% da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receita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bruta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Este percentual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é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utilizado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para o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cálculo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dos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tributos</a:t>
            </a:r>
            <a:endParaRPr lang="en-US" sz="2400" kern="1200" dirty="0">
              <a:solidFill>
                <a:srgbClr val="1D2E41"/>
              </a:solidFill>
              <a:latin typeface="+mn-lt"/>
              <a:ea typeface="+mn-ea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Aplica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-se a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vendas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imóveis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no regime do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lucro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presumido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Facilita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apuração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tributária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para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incorporadoras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Contribui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para a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simplificação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do </a:t>
            </a:r>
            <a:r>
              <a:rPr lang="en-US" sz="2400" kern="1200" dirty="0" err="1">
                <a:solidFill>
                  <a:srgbClr val="1D2E41"/>
                </a:solidFill>
                <a:latin typeface="+mn-lt"/>
                <a:ea typeface="+mn-ea"/>
                <a:cs typeface="+mn-cs"/>
              </a:rPr>
              <a:t>processo</a:t>
            </a:r>
            <a:r>
              <a:rPr lang="en-US" sz="2400" kern="1200" dirty="0">
                <a:solidFill>
                  <a:srgbClr val="1D2E41"/>
                </a:solidFill>
                <a:latin typeface="+mn-lt"/>
                <a:ea typeface="+mn-ea"/>
                <a:cs typeface="+mn-cs"/>
              </a:rPr>
              <a:t> fiscal.</a:t>
            </a:r>
          </a:p>
        </p:txBody>
      </p:sp>
      <p:pic>
        <p:nvPicPr>
          <p:cNvPr id="4" name="Imagem 3" descr="Símbolo de casa vermelha e símbolo de escritório verde com seta no fundo branco">
            <a:extLst>
              <a:ext uri="{FF2B5EF4-FFF2-40B4-BE49-F238E27FC236}">
                <a16:creationId xmlns:a16="http://schemas.microsoft.com/office/drawing/2014/main" id="{BF47CE52-A9EF-4CA0-B3E8-05104CD02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932" y="1539005"/>
            <a:ext cx="4369112" cy="26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62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Tipos de Contrato de Construção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Tributação da Atividade Imobiliária</a:t>
            </a:r>
            <a:endParaRPr sz="32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1" name="Google Shape;1099;ge8247a745c_0_471">
            <a:extLst>
              <a:ext uri="{FF2B5EF4-FFF2-40B4-BE49-F238E27FC236}">
                <a16:creationId xmlns:a16="http://schemas.microsoft.com/office/drawing/2014/main" id="{58E76BC8-3E0F-B8BD-4140-C52921AFBD9D}"/>
              </a:ext>
            </a:extLst>
          </p:cNvPr>
          <p:cNvGraphicFramePr/>
          <p:nvPr/>
        </p:nvGraphicFramePr>
        <p:xfrm>
          <a:off x="485524" y="1304925"/>
          <a:ext cx="10434723" cy="415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6410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9FC13-CF09-3B95-8771-B5200419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1778000"/>
            <a:ext cx="3810000" cy="2794000"/>
          </a:xfr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Cálculo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dos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tributos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na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venda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imóveis</a:t>
            </a:r>
            <a:endParaRPr lang="en-US" sz="3200" b="1" kern="1200" dirty="0">
              <a:solidFill>
                <a:srgbClr val="1D2E41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14" name="CaixaDeTexto 4">
            <a:extLst>
              <a:ext uri="{FF2B5EF4-FFF2-40B4-BE49-F238E27FC236}">
                <a16:creationId xmlns:a16="http://schemas.microsoft.com/office/drawing/2014/main" id="{8FAC2050-E81D-C2D1-179C-16E3547A02D4}"/>
              </a:ext>
            </a:extLst>
          </p:cNvPr>
          <p:cNvGraphicFramePr/>
          <p:nvPr/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3838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Tipos de Contrato de Construção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Tributação da Atividade Imobiliária</a:t>
            </a:r>
            <a:endParaRPr sz="32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1" name="Google Shape;1099;ge8247a745c_0_471">
            <a:extLst>
              <a:ext uri="{FF2B5EF4-FFF2-40B4-BE49-F238E27FC236}">
                <a16:creationId xmlns:a16="http://schemas.microsoft.com/office/drawing/2014/main" id="{C86DC7B7-66D3-F41D-FAED-745CE3BD6B24}"/>
              </a:ext>
            </a:extLst>
          </p:cNvPr>
          <p:cNvGraphicFramePr/>
          <p:nvPr/>
        </p:nvGraphicFramePr>
        <p:xfrm>
          <a:off x="485524" y="1304925"/>
          <a:ext cx="10434723" cy="4154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4802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EFB04-E0BC-9676-8BC7-5E44C6752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4861D-CBC2-6B46-6597-D52EED357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1778000"/>
            <a:ext cx="3810000" cy="2794000"/>
          </a:xfr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Cálculo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dos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tributos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na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Empreitada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parcial</a:t>
            </a:r>
            <a:endParaRPr lang="en-US" sz="3200" b="1" kern="1200" dirty="0">
              <a:solidFill>
                <a:srgbClr val="1D2E41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14" name="CaixaDeTexto 4">
            <a:extLst>
              <a:ext uri="{FF2B5EF4-FFF2-40B4-BE49-F238E27FC236}">
                <a16:creationId xmlns:a16="http://schemas.microsoft.com/office/drawing/2014/main" id="{30D0FE17-CFB4-C743-C7C7-A57A9CCBD417}"/>
              </a:ext>
            </a:extLst>
          </p:cNvPr>
          <p:cNvGraphicFramePr/>
          <p:nvPr/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7838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Tipos de Contrato de Construção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Tributação da Atividade Imobiliária</a:t>
            </a:r>
            <a:endParaRPr sz="32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9" name="Google Shape;1099;ge8247a745c_0_471"/>
          <p:cNvSpPr txBox="1"/>
          <p:nvPr/>
        </p:nvSpPr>
        <p:spPr>
          <a:xfrm>
            <a:off x="485524" y="1304925"/>
            <a:ext cx="10434723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r>
              <a:rPr lang="pt-BR" sz="2400" b="1" i="0" u="sng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Por administração</a:t>
            </a: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construtora apenas gerencia e fiscaliza a obra recebendo um percentual (10 a 15%) dos custos envolvidos. Não deve fornecer material tampouco mão d</a:t>
            </a: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obra que não seja de fiscalização.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Pode indicar os fornecedores, que são contratados diretamente pela “dona da obra”.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Geralmente atua como procuradora da contratante.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 CNO deve ser aberto em nome da dona da obra.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Lucro Presumido de 32% com carga tributária total de 14,53%.</a:t>
            </a: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68343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Tipos de Contrato de Construção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Tributação da Atividade Imobiliária</a:t>
            </a:r>
            <a:endParaRPr sz="32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9" name="Google Shape;1099;ge8247a745c_0_471"/>
          <p:cNvSpPr txBox="1"/>
          <p:nvPr/>
        </p:nvSpPr>
        <p:spPr>
          <a:xfrm>
            <a:off x="485524" y="1304925"/>
            <a:ext cx="10434723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r>
              <a:rPr lang="pt-BR" sz="2400" b="1" u="sng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</a:t>
            </a:r>
            <a:r>
              <a:rPr lang="pt-BR" sz="2400" b="1" i="0" u="sng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MG – Preço Máximo Garantido</a:t>
            </a: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Criação recente do mercado. Em verdade acaba sendo uma mistura de tudo com garantia de preço máximo e divisão de resultados caso seja inferior, e por sua vez a Construtora assume a diferença se for maior.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 havendo </a:t>
            </a: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contratação direta pelo dono da obra, ainda que sob responsabilidade da construtora, a presunção de lucro é de 32%, com carga de 14,53% do faturamento.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Considerar a LC 224/2025, que elevou em 10% a presunção sobre a receita que ultrapassar R$ 5 milhões por ano (R$ 1,25 milhão por trimestre).</a:t>
            </a:r>
          </a:p>
        </p:txBody>
      </p:sp>
    </p:spTree>
    <p:extLst>
      <p:ext uri="{BB962C8B-B14F-4D97-AF65-F5344CB8AC3E}">
        <p14:creationId xmlns:p14="http://schemas.microsoft.com/office/powerpoint/2010/main" val="2658089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C806F-84E5-5BCA-6D8F-DB9CF7C8D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A0C87-5091-2507-5645-77B9BF9CD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1778000"/>
            <a:ext cx="3810000" cy="2794000"/>
          </a:xfr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PMG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ou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Administração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–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Tributos</a:t>
            </a:r>
            <a:r>
              <a:rPr lang="en-US" sz="3200" b="1" kern="1200" dirty="0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kern="1200" dirty="0" err="1">
                <a:solidFill>
                  <a:srgbClr val="1D2E41"/>
                </a:solidFill>
                <a:latin typeface="Open Sans"/>
                <a:ea typeface="Open Sans"/>
                <a:cs typeface="Open Sans"/>
              </a:rPr>
              <a:t>maiores</a:t>
            </a:r>
            <a:endParaRPr lang="en-US" sz="3200" b="1" kern="1200" dirty="0">
              <a:solidFill>
                <a:srgbClr val="1D2E41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14" name="CaixaDeTexto 4">
            <a:extLst>
              <a:ext uri="{FF2B5EF4-FFF2-40B4-BE49-F238E27FC236}">
                <a16:creationId xmlns:a16="http://schemas.microsoft.com/office/drawing/2014/main" id="{CFFB8CE5-7439-64EA-EA77-E16A0F52A9B1}"/>
              </a:ext>
            </a:extLst>
          </p:cNvPr>
          <p:cNvGraphicFramePr/>
          <p:nvPr/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8976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E43E528E-13B8-3D10-F270-A58B92EB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c6c40c135b_0_2">
            <a:extLst>
              <a:ext uri="{FF2B5EF4-FFF2-40B4-BE49-F238E27FC236}">
                <a16:creationId xmlns:a16="http://schemas.microsoft.com/office/drawing/2014/main" id="{E10FF0AC-46BF-5AB7-CD42-038F2808F56A}"/>
              </a:ext>
            </a:extLst>
          </p:cNvPr>
          <p:cNvSpPr txBox="1"/>
          <p:nvPr/>
        </p:nvSpPr>
        <p:spPr>
          <a:xfrm>
            <a:off x="1016000" y="2286000"/>
            <a:ext cx="101600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40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RET/PA</a:t>
            </a: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40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370332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1" name="Google Shape;1099;ge8247a745c_0_471">
            <a:extLst>
              <a:ext uri="{FF2B5EF4-FFF2-40B4-BE49-F238E27FC236}">
                <a16:creationId xmlns:a16="http://schemas.microsoft.com/office/drawing/2014/main" id="{83D5157F-7472-D4E7-8EA3-2A2CB95E724C}"/>
              </a:ext>
            </a:extLst>
          </p:cNvPr>
          <p:cNvGraphicFramePr/>
          <p:nvPr/>
        </p:nvGraphicFramePr>
        <p:xfrm>
          <a:off x="485525" y="1304925"/>
          <a:ext cx="9276300" cy="4893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0502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e8247a745c_0_485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4" name="Google Shape;1114;ge8247a745c_0_485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117" name="Google Shape;1115;ge8247a745c_0_485">
            <a:extLst>
              <a:ext uri="{FF2B5EF4-FFF2-40B4-BE49-F238E27FC236}">
                <a16:creationId xmlns:a16="http://schemas.microsoft.com/office/drawing/2014/main" id="{365EE4B1-C3D6-DE9D-EB33-B8B781F9C8AC}"/>
              </a:ext>
            </a:extLst>
          </p:cNvPr>
          <p:cNvGraphicFramePr/>
          <p:nvPr/>
        </p:nvGraphicFramePr>
        <p:xfrm>
          <a:off x="485525" y="1304925"/>
          <a:ext cx="9276300" cy="2678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9901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e8247a745c_0_492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2" name="Google Shape;1122;ge8247a745c_0_492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125" name="Google Shape;1123;ge8247a745c_0_492">
            <a:extLst>
              <a:ext uri="{FF2B5EF4-FFF2-40B4-BE49-F238E27FC236}">
                <a16:creationId xmlns:a16="http://schemas.microsoft.com/office/drawing/2014/main" id="{3966AE1F-2B4C-00EC-B7AB-D2758D6922EC}"/>
              </a:ext>
            </a:extLst>
          </p:cNvPr>
          <p:cNvGraphicFramePr/>
          <p:nvPr/>
        </p:nvGraphicFramePr>
        <p:xfrm>
          <a:off x="485525" y="1304925"/>
          <a:ext cx="9276300" cy="2678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e8247a745c_0_471"/>
          <p:cNvSpPr txBox="1"/>
          <p:nvPr/>
        </p:nvSpPr>
        <p:spPr>
          <a:xfrm>
            <a:off x="485526" y="670028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98" name="Google Shape;1098;ge8247a745c_0_471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03" name="Google Shape;1099;ge8247a745c_0_471">
            <a:extLst>
              <a:ext uri="{FF2B5EF4-FFF2-40B4-BE49-F238E27FC236}">
                <a16:creationId xmlns:a16="http://schemas.microsoft.com/office/drawing/2014/main" id="{77B137A8-7A5E-5541-AA7C-B6C78E66346A}"/>
              </a:ext>
            </a:extLst>
          </p:cNvPr>
          <p:cNvGraphicFramePr/>
          <p:nvPr/>
        </p:nvGraphicFramePr>
        <p:xfrm>
          <a:off x="485525" y="1304925"/>
          <a:ext cx="9276300" cy="452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1088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ge8247a745c_0_499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0" name="Google Shape;1130;ge8247a745c_0_499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31" name="Google Shape;1131;ge8247a745c_0_499"/>
          <p:cNvSpPr txBox="1"/>
          <p:nvPr/>
        </p:nvSpPr>
        <p:spPr>
          <a:xfrm>
            <a:off x="485525" y="1304925"/>
            <a:ext cx="92763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 2013, o RET/PA ganha impulso com a redução da carga para 4% do faturamento bruto, a menor tributação do mercado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Não há limite de faturamento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Open Sans Light"/>
              <a:buChar char="●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 prática as operações são desenhadas com SPE e PA/RET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267465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e8247a745c_0_506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8" name="Google Shape;1138;ge8247a745c_0_506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141" name="Google Shape;1139;ge8247a745c_0_506">
            <a:extLst>
              <a:ext uri="{FF2B5EF4-FFF2-40B4-BE49-F238E27FC236}">
                <a16:creationId xmlns:a16="http://schemas.microsoft.com/office/drawing/2014/main" id="{81767CB5-8A84-FD91-4B10-CF3D8AAF4047}"/>
              </a:ext>
            </a:extLst>
          </p:cNvPr>
          <p:cNvGraphicFramePr/>
          <p:nvPr/>
        </p:nvGraphicFramePr>
        <p:xfrm>
          <a:off x="485525" y="1304925"/>
          <a:ext cx="9276300" cy="304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e8247a745c_0_513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6" name="Google Shape;1146;ge8247a745c_0_513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149" name="Google Shape;1147;ge8247a745c_0_513">
            <a:extLst>
              <a:ext uri="{FF2B5EF4-FFF2-40B4-BE49-F238E27FC236}">
                <a16:creationId xmlns:a16="http://schemas.microsoft.com/office/drawing/2014/main" id="{309038E3-1F1E-DA7E-7E6D-2C98B57D2368}"/>
              </a:ext>
            </a:extLst>
          </p:cNvPr>
          <p:cNvGraphicFramePr/>
          <p:nvPr/>
        </p:nvGraphicFramePr>
        <p:xfrm>
          <a:off x="485525" y="1304925"/>
          <a:ext cx="9276300" cy="452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e8247a745c_0_513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 da Atividade Imobiliária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6" name="Google Shape;1146;ge8247a745c_0_513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RET/PA – Obrigações 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149" name="Google Shape;1147;ge8247a745c_0_513">
            <a:extLst>
              <a:ext uri="{FF2B5EF4-FFF2-40B4-BE49-F238E27FC236}">
                <a16:creationId xmlns:a16="http://schemas.microsoft.com/office/drawing/2014/main" id="{DF981105-8609-6585-6F99-F658179673D1}"/>
              </a:ext>
            </a:extLst>
          </p:cNvPr>
          <p:cNvGraphicFramePr/>
          <p:nvPr/>
        </p:nvGraphicFramePr>
        <p:xfrm>
          <a:off x="485524" y="1304925"/>
          <a:ext cx="10855137" cy="5378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1212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aixaDeTexto 1">
            <a:extLst>
              <a:ext uri="{FF2B5EF4-FFF2-40B4-BE49-F238E27FC236}">
                <a16:creationId xmlns:a16="http://schemas.microsoft.com/office/drawing/2014/main" id="{D707C5E8-BA8E-F9C3-E727-2ED64AAACAE9}"/>
              </a:ext>
            </a:extLst>
          </p:cNvPr>
          <p:cNvGraphicFramePr/>
          <p:nvPr/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248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e8247a745c_0_520"/>
          <p:cNvSpPr txBox="1"/>
          <p:nvPr/>
        </p:nvSpPr>
        <p:spPr>
          <a:xfrm>
            <a:off x="1500135" y="590062"/>
            <a:ext cx="5766933" cy="353910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32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Estruturas</a:t>
            </a:r>
            <a:r>
              <a:rPr lang="en-US" sz="32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Comparativas</a:t>
            </a:r>
            <a:r>
              <a:rPr lang="en-US" sz="32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US" sz="32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Atividade</a:t>
            </a:r>
            <a:r>
              <a:rPr lang="en-US" sz="3200" b="1" i="0" u="none" strike="noStrike" kern="1200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b="1" i="0" u="none" strike="noStrike" kern="1200" cap="none" dirty="0" err="1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Imobiliária</a:t>
            </a:r>
            <a:endParaRPr lang="en-US" sz="3200" b="1" i="0" u="none" strike="noStrike" kern="1200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4" name="Google Shape;1154;ge8247a745c_0_520"/>
          <p:cNvSpPr txBox="1"/>
          <p:nvPr/>
        </p:nvSpPr>
        <p:spPr>
          <a:xfrm>
            <a:off x="1500136" y="4129169"/>
            <a:ext cx="5141949" cy="104217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1" i="0" u="none" strike="noStrike" kern="1200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RET </a:t>
            </a:r>
            <a:r>
              <a:rPr lang="en-US" sz="2400" b="1" i="0" u="none" strike="noStrike" kern="1200" cap="none" dirty="0" err="1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ou</a:t>
            </a:r>
            <a:r>
              <a:rPr lang="en-US" sz="2400" b="1" i="0" u="none" strike="noStrike" kern="1200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2400" b="1" i="0" u="none" strike="noStrike" kern="1200" cap="none" dirty="0" err="1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Lucro</a:t>
            </a:r>
            <a:r>
              <a:rPr lang="en-US" sz="2400" b="1" i="0" u="none" strike="noStrike" kern="1200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2400" b="1" i="0" u="none" strike="noStrike" kern="1200" cap="none" dirty="0" err="1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Presumido</a:t>
            </a:r>
            <a:r>
              <a:rPr lang="en-US" sz="2400" b="1" i="0" u="none" strike="noStrike" kern="1200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</a:p>
        </p:txBody>
      </p:sp>
      <p:graphicFrame>
        <p:nvGraphicFramePr>
          <p:cNvPr id="1155" name="Google Shape;1155;ge8247a745c_0_520"/>
          <p:cNvGraphicFramePr/>
          <p:nvPr/>
        </p:nvGraphicFramePr>
        <p:xfrm>
          <a:off x="7480300" y="2640482"/>
          <a:ext cx="4171687" cy="2530860"/>
        </p:xfrm>
        <a:graphic>
          <a:graphicData uri="http://schemas.openxmlformats.org/drawingml/2006/table">
            <a:tbl>
              <a:tblPr firstRow="1" bandRow="1">
                <a:noFill/>
                <a:tableStyleId>{576E54B9-B9B2-4DB8-AEBA-4FDB7E484E7A}</a:tableStyleId>
              </a:tblPr>
              <a:tblGrid>
                <a:gridCol w="139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8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solidFill>
                            <a:srgbClr val="FFFFFF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Tributos </a:t>
                      </a:r>
                      <a:endParaRPr sz="2100" u="none" strike="noStrike" cap="none">
                        <a:solidFill>
                          <a:srgbClr val="FFFFFF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D2E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solidFill>
                            <a:srgbClr val="FFFFFF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Presumido </a:t>
                      </a:r>
                      <a:endParaRPr sz="2100" u="none" strike="noStrike" cap="none">
                        <a:solidFill>
                          <a:srgbClr val="FFFFFF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D2E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solidFill>
                            <a:srgbClr val="FFFFFF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RET</a:t>
                      </a:r>
                      <a:endParaRPr sz="2100" u="none" strike="noStrike" cap="none">
                        <a:solidFill>
                          <a:srgbClr val="FFFFFF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D2E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8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IRPJ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2,00%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1,26%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8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CSLL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1,08%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0,66%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8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COFINS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3,00%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1,71%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8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PIS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0,65%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0,37%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8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TOTAL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6,73%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2100" u="none" strike="noStrike" cap="none"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4,00% </a:t>
                      </a:r>
                      <a:endParaRPr sz="21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78120" marR="78120" marT="39060" marB="3906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14048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E5ABF903-4B6A-CE36-FC52-02BF5709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c6c40c135b_0_2">
            <a:extLst>
              <a:ext uri="{FF2B5EF4-FFF2-40B4-BE49-F238E27FC236}">
                <a16:creationId xmlns:a16="http://schemas.microsoft.com/office/drawing/2014/main" id="{6E511C76-B7A8-6402-5D9C-467CA0155EB2}"/>
              </a:ext>
            </a:extLst>
          </p:cNvPr>
          <p:cNvSpPr txBox="1"/>
          <p:nvPr/>
        </p:nvSpPr>
        <p:spPr>
          <a:xfrm>
            <a:off x="1016000" y="2286000"/>
            <a:ext cx="101600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4000" b="1" i="0" u="none" strike="noStrike" cap="none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Reconhecimento do Resultado</a:t>
            </a: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4000" b="1" dirty="0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SOCIETÁRIO</a:t>
            </a:r>
            <a:endParaRPr lang="pt-BR" sz="40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4000" b="1" i="0" u="none" strike="noStrike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2162011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e8247a745c_0_702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Reconhecimento do Resultado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3" name="Google Shape;1363;ge8247a745c_0_702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Breve histórico</a:t>
            </a:r>
            <a:endParaRPr sz="2400" b="1" i="0" u="none" strike="noStrike" cap="none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364" name="Google Shape;1364;ge8247a745c_0_7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424" y="1304926"/>
            <a:ext cx="8192100" cy="391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e8247a745c_0_785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Legislação Societária - ICPC 02</a:t>
            </a:r>
            <a:endParaRPr sz="2400" b="1" i="0" u="none" strike="noStrike" cap="none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457" name="Google Shape;1457;ge8247a745c_0_785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Reconhecimento do Resultado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8" name="Google Shape;1458;ge8247a745c_0_785"/>
          <p:cNvSpPr txBox="1"/>
          <p:nvPr/>
        </p:nvSpPr>
        <p:spPr>
          <a:xfrm>
            <a:off x="485525" y="1304925"/>
            <a:ext cx="9276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Cálculo do Lucro Imobiliário pela Evolução da Obra</a:t>
            </a:r>
            <a:endParaRPr sz="2400" b="0" i="0" u="none" strike="noStrike" cap="non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1459" name="Google Shape;1459;ge8247a745c_0_785"/>
          <p:cNvGraphicFramePr/>
          <p:nvPr/>
        </p:nvGraphicFramePr>
        <p:xfrm>
          <a:off x="479431" y="1951779"/>
          <a:ext cx="7061075" cy="3574950"/>
        </p:xfrm>
        <a:graphic>
          <a:graphicData uri="http://schemas.openxmlformats.org/drawingml/2006/table">
            <a:tbl>
              <a:tblPr>
                <a:noFill/>
                <a:tableStyleId>{576E54B9-B9B2-4DB8-AEBA-4FDB7E484E7A}</a:tableStyleId>
              </a:tblPr>
              <a:tblGrid>
                <a:gridCol w="516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7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FFFFFF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Regime Societário – ICPC 02</a:t>
                      </a:r>
                      <a:endParaRPr sz="2000" i="0" u="none" strike="noStrike" cap="none">
                        <a:solidFill>
                          <a:srgbClr val="FFFFFF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D2E4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i="0" u="none" strike="noStrike" cap="none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i="0" u="none" strike="noStrike" cap="none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D2E4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Custo Orçado (Material + MOD + Terreno)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  1.000.000,00 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Custo Incorrido (Gastos com Estoque)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      150.000,00 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Percentual de Evolução de Obra (POC)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15,0%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i="0" u="none" strike="noStrike" cap="none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i="0" u="none" strike="noStrike" cap="none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Valor de Venda - Contrato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  1.650.000,00 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Recebimentos (Valores entrada no Caixa)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      550.000,00 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i="0" u="none" strike="noStrike" cap="none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i="0" u="none" strike="noStrike" cap="none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Receita de Resultado Societária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      247.500,00 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Custo de Resultado Societário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i="0" u="none" strike="noStrike" cap="none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      150.000,00</a:t>
                      </a:r>
                      <a:endParaRPr sz="1400" u="none" strike="noStrike" cap="none"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L="9525" marR="9525" marT="9525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60" name="Google Shape;1460;ge8247a745c_0_785"/>
          <p:cNvSpPr/>
          <p:nvPr/>
        </p:nvSpPr>
        <p:spPr>
          <a:xfrm rot="2700000">
            <a:off x="6877597" y="2814440"/>
            <a:ext cx="967746" cy="1068721"/>
          </a:xfrm>
          <a:prstGeom prst="arc">
            <a:avLst>
              <a:gd name="adj1" fmla="val 16200000"/>
              <a:gd name="adj2" fmla="val 0"/>
            </a:avLst>
          </a:prstGeom>
          <a:noFill/>
          <a:ln w="28575" cap="flat" cmpd="sng">
            <a:solidFill>
              <a:srgbClr val="212121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1" name="Google Shape;1461;ge8247a745c_0_785"/>
          <p:cNvSpPr/>
          <p:nvPr/>
        </p:nvSpPr>
        <p:spPr>
          <a:xfrm rot="3140556">
            <a:off x="6544622" y="3670580"/>
            <a:ext cx="1392612" cy="1377850"/>
          </a:xfrm>
          <a:prstGeom prst="arc">
            <a:avLst>
              <a:gd name="adj1" fmla="val 16200000"/>
              <a:gd name="adj2" fmla="val 0"/>
            </a:avLst>
          </a:prstGeom>
          <a:noFill/>
          <a:ln w="28575" cap="flat" cmpd="sng">
            <a:solidFill>
              <a:srgbClr val="212121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2" name="Google Shape;1462;ge8247a745c_0_785"/>
          <p:cNvSpPr/>
          <p:nvPr/>
        </p:nvSpPr>
        <p:spPr>
          <a:xfrm rot="-8279985">
            <a:off x="5608723" y="2252682"/>
            <a:ext cx="3036163" cy="3200372"/>
          </a:xfrm>
          <a:prstGeom prst="arc">
            <a:avLst>
              <a:gd name="adj1" fmla="val 16200000"/>
              <a:gd name="adj2" fmla="val 0"/>
            </a:avLst>
          </a:prstGeom>
          <a:noFill/>
          <a:ln w="28575" cap="flat" cmpd="sng">
            <a:solidFill>
              <a:srgbClr val="212121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3" name="Google Shape;1463;ge8247a745c_0_785"/>
          <p:cNvSpPr txBox="1"/>
          <p:nvPr/>
        </p:nvSpPr>
        <p:spPr>
          <a:xfrm>
            <a:off x="7782151" y="3462679"/>
            <a:ext cx="34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e8247a745c_0_797"/>
          <p:cNvSpPr txBox="1"/>
          <p:nvPr/>
        </p:nvSpPr>
        <p:spPr>
          <a:xfrm>
            <a:off x="485526" y="654751"/>
            <a:ext cx="927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Legislação Societária</a:t>
            </a:r>
            <a:endParaRPr sz="2400" b="1" i="0" u="none" strike="noStrike" cap="none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470" name="Google Shape;1470;ge8247a745c_0_797"/>
          <p:cNvSpPr txBox="1"/>
          <p:nvPr/>
        </p:nvSpPr>
        <p:spPr>
          <a:xfrm>
            <a:off x="491627" y="187125"/>
            <a:ext cx="9276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Reconhecimento do Resultado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71" name="Google Shape;1471;ge8247a745c_0_7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23" y="1304927"/>
            <a:ext cx="7109100" cy="390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>
          <a:extLst>
            <a:ext uri="{FF2B5EF4-FFF2-40B4-BE49-F238E27FC236}">
              <a16:creationId xmlns:a16="http://schemas.microsoft.com/office/drawing/2014/main" id="{BC1436F4-6E1E-7A06-2B39-FB3274F0F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e8247a745c_0_54">
            <a:extLst>
              <a:ext uri="{FF2B5EF4-FFF2-40B4-BE49-F238E27FC236}">
                <a16:creationId xmlns:a16="http://schemas.microsoft.com/office/drawing/2014/main" id="{B882AE8F-D8B0-E0A4-78B1-BF880267704B}"/>
              </a:ext>
            </a:extLst>
          </p:cNvPr>
          <p:cNvSpPr txBox="1"/>
          <p:nvPr/>
        </p:nvSpPr>
        <p:spPr>
          <a:xfrm>
            <a:off x="1016000" y="2286000"/>
            <a:ext cx="10160000" cy="2159000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ctr" anchorCtr="0">
            <a:noAutofit/>
          </a:bodyPr>
          <a:lstStyle/>
          <a:p>
            <a:pPr marL="457200" marR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pt-BR" sz="4000" b="1" dirty="0">
                <a:solidFill>
                  <a:srgbClr val="1D2E41"/>
                </a:solidFill>
                <a:effectLst/>
                <a:latin typeface="Open Sans"/>
                <a:ea typeface="Open Sans"/>
                <a:cs typeface="Open Sans"/>
              </a:rPr>
              <a:t>Parte 05 – SCP Sociedade em Conta de Participação</a:t>
            </a:r>
            <a:endParaRPr lang="en-US" sz="4000" b="1" i="0" u="none" strike="noStrike" kern="1200" cap="none" dirty="0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368537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e8247a745c_0_377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2" name="Google Shape;1012;ge8247a745c_0_377"/>
          <p:cNvSpPr txBox="1"/>
          <p:nvPr/>
        </p:nvSpPr>
        <p:spPr>
          <a:xfrm>
            <a:off x="704193" y="1481959"/>
            <a:ext cx="90576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015" name="Google Shape;1013;ge8247a745c_0_377">
            <a:extLst>
              <a:ext uri="{FF2B5EF4-FFF2-40B4-BE49-F238E27FC236}">
                <a16:creationId xmlns:a16="http://schemas.microsoft.com/office/drawing/2014/main" id="{8A0334D9-37B9-B6BD-FC43-1C77A8BFAA10}"/>
              </a:ext>
            </a:extLst>
          </p:cNvPr>
          <p:cNvGraphicFramePr/>
          <p:nvPr/>
        </p:nvGraphicFramePr>
        <p:xfrm>
          <a:off x="485524" y="1879600"/>
          <a:ext cx="10045842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97178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e8247a745c_0_377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2" name="Google Shape;1012;ge8247a745c_0_377"/>
          <p:cNvSpPr txBox="1"/>
          <p:nvPr/>
        </p:nvSpPr>
        <p:spPr>
          <a:xfrm>
            <a:off x="704193" y="1481959"/>
            <a:ext cx="90576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015" name="Google Shape;1013;ge8247a745c_0_377">
            <a:extLst>
              <a:ext uri="{FF2B5EF4-FFF2-40B4-BE49-F238E27FC236}">
                <a16:creationId xmlns:a16="http://schemas.microsoft.com/office/drawing/2014/main" id="{505A4F74-FB31-B655-AEC3-1B079FAB5D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59227"/>
              </p:ext>
            </p:extLst>
          </p:nvPr>
        </p:nvGraphicFramePr>
        <p:xfrm>
          <a:off x="342900" y="1879600"/>
          <a:ext cx="10923814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92257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e8247a745c_0_377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2" name="Google Shape;1012;ge8247a745c_0_377"/>
          <p:cNvSpPr txBox="1"/>
          <p:nvPr/>
        </p:nvSpPr>
        <p:spPr>
          <a:xfrm>
            <a:off x="704193" y="1481959"/>
            <a:ext cx="90576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13" name="Google Shape;1013;ge8247a745c_0_377"/>
          <p:cNvSpPr txBox="1"/>
          <p:nvPr/>
        </p:nvSpPr>
        <p:spPr>
          <a:xfrm>
            <a:off x="485524" y="2151375"/>
            <a:ext cx="5305676" cy="40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Sócio Ostensivo: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Exerce a atividade em nome próprio;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Obriga-se perante terceiros;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Necessariamente uma PJ;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Responsável pela contabilidade e pagamento dos tributos;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Google Shape;1013;ge8247a745c_0_377">
            <a:extLst>
              <a:ext uri="{FF2B5EF4-FFF2-40B4-BE49-F238E27FC236}">
                <a16:creationId xmlns:a16="http://schemas.microsoft.com/office/drawing/2014/main" id="{1DFC378B-3D56-ACF7-A7AE-401E7CA1D14B}"/>
              </a:ext>
            </a:extLst>
          </p:cNvPr>
          <p:cNvSpPr txBox="1"/>
          <p:nvPr/>
        </p:nvSpPr>
        <p:spPr>
          <a:xfrm>
            <a:off x="5707118" y="2151375"/>
            <a:ext cx="5444357" cy="40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Sócio Participante:</a:t>
            </a: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Fomenta a atividade com capital $/imóveis;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Pode fornecer “conhecimento”;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Não aparece para o mercado;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Pode ser PJ ou PF;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r>
              <a:rPr lang="pt-BR" sz="24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Responsável pela tributação dos rendimentos que recebe;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ü"/>
            </a:pPr>
            <a:endParaRPr lang="pt-BR" sz="18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762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2400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lang="pt-BR"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1707515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e8247a745c_0_377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2" name="Google Shape;1012;ge8247a745c_0_377"/>
          <p:cNvSpPr txBox="1"/>
          <p:nvPr/>
        </p:nvSpPr>
        <p:spPr>
          <a:xfrm>
            <a:off x="704193" y="1481959"/>
            <a:ext cx="90576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Sociedade de Investimentos: SCP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015" name="Google Shape;1013;ge8247a745c_0_377">
            <a:extLst>
              <a:ext uri="{FF2B5EF4-FFF2-40B4-BE49-F238E27FC236}">
                <a16:creationId xmlns:a16="http://schemas.microsoft.com/office/drawing/2014/main" id="{B2703E99-9E1A-4F55-CBAC-C16CB562DFC4}"/>
              </a:ext>
            </a:extLst>
          </p:cNvPr>
          <p:cNvGraphicFramePr/>
          <p:nvPr/>
        </p:nvGraphicFramePr>
        <p:xfrm>
          <a:off x="485524" y="2151375"/>
          <a:ext cx="9276301" cy="3416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637906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e8247a745c_0_384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0" name="Google Shape;1020;ge8247a745c_0_384"/>
          <p:cNvSpPr txBox="1"/>
          <p:nvPr/>
        </p:nvSpPr>
        <p:spPr>
          <a:xfrm>
            <a:off x="578068" y="1418897"/>
            <a:ext cx="918375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Sociedade de Investimentos: SCP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21" name="Google Shape;1021;ge8247a745c_0_384"/>
          <p:cNvSpPr txBox="1"/>
          <p:nvPr/>
        </p:nvSpPr>
        <p:spPr>
          <a:xfrm>
            <a:off x="578069" y="2151375"/>
            <a:ext cx="918375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Acordo de quotista para primeiramente distribuir lucros para o sócio/</a:t>
            </a:r>
            <a:r>
              <a:rPr lang="pt-BR" sz="2400" b="0" i="0" u="none" strike="noStrike" cap="none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terrenista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800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Divide-se dinheiro (lucro do empreendimento)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800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Operação de risco “moderado”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e8247a745c_0_391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9" name="Google Shape;1029;ge8247a745c_0_391"/>
          <p:cNvSpPr txBox="1"/>
          <p:nvPr/>
        </p:nvSpPr>
        <p:spPr>
          <a:xfrm>
            <a:off x="485525" y="1264425"/>
            <a:ext cx="92763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Sociedade de Investimentos: SCP – Devolução de imóvel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031" name="Google Shape;1028;ge8247a745c_0_391">
            <a:extLst>
              <a:ext uri="{FF2B5EF4-FFF2-40B4-BE49-F238E27FC236}">
                <a16:creationId xmlns:a16="http://schemas.microsoft.com/office/drawing/2014/main" id="{BA6D4A0B-24F8-CA61-F244-BFBB912207BC}"/>
              </a:ext>
            </a:extLst>
          </p:cNvPr>
          <p:cNvGraphicFramePr/>
          <p:nvPr/>
        </p:nvGraphicFramePr>
        <p:xfrm>
          <a:off x="567559" y="2207171"/>
          <a:ext cx="9194266" cy="304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e8247a745c_0_398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6" name="Google Shape;1036;ge8247a745c_0_398"/>
          <p:cNvSpPr txBox="1"/>
          <p:nvPr/>
        </p:nvSpPr>
        <p:spPr>
          <a:xfrm>
            <a:off x="578069" y="1975945"/>
            <a:ext cx="918375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Nesse momento (dissolução) o participante fica com 90% do capital (o imóvel construído) e a incorporadora com 10% (taxa de administração)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Tributação ZERO</a:t>
            </a: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Risco moderado/alto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37" name="Google Shape;1037;ge8247a745c_0_398"/>
          <p:cNvSpPr txBox="1"/>
          <p:nvPr/>
        </p:nvSpPr>
        <p:spPr>
          <a:xfrm>
            <a:off x="578068" y="1264425"/>
            <a:ext cx="92763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Sociedade de Investimentos: SCP – Devolução de imóvel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e8247a745c_0_405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5" name="Google Shape;1045;ge8247a745c_0_405"/>
          <p:cNvSpPr txBox="1"/>
          <p:nvPr/>
        </p:nvSpPr>
        <p:spPr>
          <a:xfrm>
            <a:off x="485525" y="1264425"/>
            <a:ext cx="92763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 – Exploração de negócio com Sócio Participante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1047" name="Google Shape;1044;ge8247a745c_0_405">
            <a:extLst>
              <a:ext uri="{FF2B5EF4-FFF2-40B4-BE49-F238E27FC236}">
                <a16:creationId xmlns:a16="http://schemas.microsoft.com/office/drawing/2014/main" id="{3E1BC69D-691D-7F45-40C7-FE4C16FD19A8}"/>
              </a:ext>
            </a:extLst>
          </p:cNvPr>
          <p:cNvGraphicFramePr/>
          <p:nvPr/>
        </p:nvGraphicFramePr>
        <p:xfrm>
          <a:off x="485524" y="2238703"/>
          <a:ext cx="9276301" cy="2677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e8247a745c_0_412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2" name="Google Shape;1052;ge8247a745c_0_412"/>
          <p:cNvSpPr txBox="1"/>
          <p:nvPr/>
        </p:nvSpPr>
        <p:spPr>
          <a:xfrm>
            <a:off x="809297" y="1490055"/>
            <a:ext cx="895252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 – Exploração de negócio com Sócio Participante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53" name="Google Shape;1053;ge8247a745c_0_412"/>
          <p:cNvSpPr txBox="1"/>
          <p:nvPr/>
        </p:nvSpPr>
        <p:spPr>
          <a:xfrm>
            <a:off x="714703" y="2343807"/>
            <a:ext cx="9047122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Não havia decisão a respeito (antes de 2017)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800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Há uma primeira decisão positiva em outubro de 2018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800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1ª Turma do CARF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477468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e8247a745c_0_419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0" name="Google Shape;1060;ge8247a745c_0_419"/>
          <p:cNvSpPr txBox="1"/>
          <p:nvPr/>
        </p:nvSpPr>
        <p:spPr>
          <a:xfrm>
            <a:off x="567558" y="1355833"/>
            <a:ext cx="919426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 – Exploração de negócio com Sócio Participante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61" name="Google Shape;1061;ge8247a745c_0_419"/>
          <p:cNvSpPr txBox="1"/>
          <p:nvPr/>
        </p:nvSpPr>
        <p:spPr>
          <a:xfrm>
            <a:off x="567559" y="1986455"/>
            <a:ext cx="919426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Fundamentos da decisão: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800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Sócio Investidor (oculto) pode manter contato direto com cliente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800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v"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4191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Wingdings" pitchFamily="2" charset="2"/>
              <a:buChar char="v"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Nesse caso o “sócio oculto” aparece e passa a ser solidário com as obrigações assumidas pelo negócio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e8247a745c_0_426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8" name="Google Shape;1068;ge8247a745c_0_426"/>
          <p:cNvSpPr txBox="1"/>
          <p:nvPr/>
        </p:nvSpPr>
        <p:spPr>
          <a:xfrm>
            <a:off x="567558" y="1408385"/>
            <a:ext cx="919426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 – Exploração de negócio com Sócio Participante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69" name="Google Shape;1069;ge8247a745c_0_426"/>
          <p:cNvSpPr txBox="1"/>
          <p:nvPr/>
        </p:nvSpPr>
        <p:spPr>
          <a:xfrm>
            <a:off x="567559" y="2151375"/>
            <a:ext cx="919426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decisão entendeu que o sócio oculto é aquele ao qual é atribuído o dever de fornecer todo o investimento necessário ao sócio ostensivo para que este pratique os atos concernentes de interesse da sociedade. "No presente caso o ativo fornecido pelo sócio investidor é o material e seu conhecimento, além do capital para constituição da sociedade"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e8247a745c_0_433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6" name="Google Shape;1076;ge8247a745c_0_433"/>
          <p:cNvSpPr txBox="1"/>
          <p:nvPr/>
        </p:nvSpPr>
        <p:spPr>
          <a:xfrm>
            <a:off x="578069" y="1418897"/>
            <a:ext cx="91837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SCP – Exploração de negócio com Sócio Participante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77" name="Google Shape;1077;ge8247a745c_0_433"/>
          <p:cNvSpPr txBox="1"/>
          <p:nvPr/>
        </p:nvSpPr>
        <p:spPr>
          <a:xfrm>
            <a:off x="578069" y="2017985"/>
            <a:ext cx="918375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 sócio oculto responde apenas perante o sócio ostensivo, salvo na hipótese de intervenção na relação do sócio ostensivo com o terceiro, caso em que a responsabilidade será solidária, conforme o parágrafo único do art. 993 do Código Civil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14041.720037/2017-32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78" name="Google Shape;1078;ge8247a745c_0_433"/>
          <p:cNvSpPr/>
          <p:nvPr/>
        </p:nvSpPr>
        <p:spPr>
          <a:xfrm>
            <a:off x="9662985" y="6354998"/>
            <a:ext cx="432600" cy="315900"/>
          </a:xfrm>
          <a:prstGeom prst="ellipse">
            <a:avLst/>
          </a:prstGeom>
          <a:solidFill>
            <a:srgbClr val="002060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03728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e8247a745c_0_441"/>
          <p:cNvSpPr txBox="1"/>
          <p:nvPr/>
        </p:nvSpPr>
        <p:spPr>
          <a:xfrm>
            <a:off x="491627" y="187125"/>
            <a:ext cx="927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200" b="1" i="0" u="none" strike="noStrike" cap="none">
                <a:solidFill>
                  <a:srgbClr val="1D2E41"/>
                </a:solidFill>
                <a:latin typeface="Open Sans"/>
                <a:ea typeface="Open Sans"/>
                <a:cs typeface="Open Sans"/>
                <a:sym typeface="Open Sans"/>
              </a:rPr>
              <a:t>Operações mais comuns de Planejamento Tributário</a:t>
            </a:r>
            <a:endParaRPr sz="3200" b="1" i="0" u="none" strike="noStrike" cap="none">
              <a:solidFill>
                <a:srgbClr val="1D2E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5" name="Google Shape;1085;ge8247a745c_0_441"/>
          <p:cNvSpPr txBox="1"/>
          <p:nvPr/>
        </p:nvSpPr>
        <p:spPr>
          <a:xfrm>
            <a:off x="924910" y="1439917"/>
            <a:ext cx="883691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62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923A"/>
              </a:buClr>
              <a:buSzPts val="2400"/>
            </a:pPr>
            <a:r>
              <a:rPr lang="pt-BR" sz="2400" b="1" i="0" u="none" strike="noStrike" cap="none" dirty="0">
                <a:solidFill>
                  <a:srgbClr val="C3923A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Criação de SCP: Lucro Presumido com Sócia Ostensiva no Lucro Real</a:t>
            </a:r>
            <a:endParaRPr sz="2400" b="1" i="0" u="none" strike="noStrike" cap="none" dirty="0">
              <a:solidFill>
                <a:srgbClr val="C3923A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086" name="Google Shape;1086;ge8247a745c_0_441"/>
          <p:cNvSpPr txBox="1"/>
          <p:nvPr/>
        </p:nvSpPr>
        <p:spPr>
          <a:xfrm>
            <a:off x="609599" y="2792025"/>
            <a:ext cx="915222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constituição de SCPs permite adoção de regime diferenciado entre a sócia ostensiva (que pode ser do lucro real) e a SCP que pode ser Lucro Presumido ou RET/PA</a:t>
            </a:r>
            <a:endParaRPr sz="2400" b="0" i="0" u="none" strike="noStrike" cap="none" dirty="0">
              <a:solidFill>
                <a:srgbClr val="26262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711629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8523D33-52F6-805D-E299-62DC53B00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544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0B07FD1-7CB7-4222-7ACD-1CF16FB73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  <p:sp>
        <p:nvSpPr>
          <p:cNvPr id="900" name="Cobertura 901"/>
          <p:cNvSpPr/>
          <p:nvPr/>
        </p:nvSpPr>
        <p:spPr>
          <a:xfrm>
            <a:off x="914400" y="2959100"/>
            <a:ext cx="4851400" cy="812800"/>
          </a:xfrm>
          <a:prstGeom prst="rect">
            <a:avLst/>
          </a:prstGeom>
          <a:solidFill>
            <a:srgbClr val="18284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01" name="Cobertura 902"/>
          <p:cNvSpPr/>
          <p:nvPr/>
        </p:nvSpPr>
        <p:spPr>
          <a:xfrm>
            <a:off x="914400" y="3924300"/>
            <a:ext cx="4851400" cy="812800"/>
          </a:xfrm>
          <a:prstGeom prst="rect">
            <a:avLst/>
          </a:prstGeom>
          <a:solidFill>
            <a:srgbClr val="18284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02" name="Cobertura 903"/>
          <p:cNvSpPr/>
          <p:nvPr/>
        </p:nvSpPr>
        <p:spPr>
          <a:xfrm>
            <a:off x="914400" y="4978400"/>
            <a:ext cx="4851400" cy="254000"/>
          </a:xfrm>
          <a:prstGeom prst="rect">
            <a:avLst/>
          </a:prstGeom>
          <a:solidFill>
            <a:srgbClr val="18284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03" name="Texto 904"/>
          <p:cNvSpPr txBox="1"/>
          <p:nvPr/>
        </p:nvSpPr>
        <p:spPr>
          <a:xfrm>
            <a:off x="1092200" y="2997200"/>
            <a:ext cx="45974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0"/>
              </a:spcBef>
            </a:pPr>
            <a:r>
              <a:rPr lang="pt-BR" sz="1300" b="1" dirty="0">
                <a:solidFill>
                  <a:srgbClr val="FFFFFF"/>
                </a:solidFill>
                <a:latin typeface="Open Sans"/>
              </a:rPr>
              <a:t>GATILHO 1</a:t>
            </a:r>
            <a:r>
              <a:rPr lang="pt-BR" sz="1300" dirty="0">
                <a:solidFill>
                  <a:srgbClr val="FFFFFF"/>
                </a:solidFill>
                <a:latin typeface="Open Sans"/>
              </a:rPr>
              <a:t> — Receita &gt; R$ 240 mil/ano com mais de 3 imóveis</a:t>
            </a:r>
          </a:p>
          <a:p>
            <a:pPr>
              <a:spcBef>
                <a:spcPts val="600"/>
              </a:spcBef>
            </a:pPr>
            <a:r>
              <a:rPr lang="pt-BR" sz="1300" b="1" dirty="0">
                <a:solidFill>
                  <a:srgbClr val="E0A030"/>
                </a:solidFill>
                <a:latin typeface="Open Sans"/>
              </a:rPr>
              <a:t>→ </a:t>
            </a:r>
            <a:r>
              <a:rPr lang="pt-BR" sz="1300" b="1" dirty="0">
                <a:solidFill>
                  <a:srgbClr val="FFFFFF"/>
                </a:solidFill>
                <a:latin typeface="Open Sans"/>
              </a:rPr>
              <a:t>R$ 258 mil</a:t>
            </a:r>
            <a:r>
              <a:rPr lang="pt-BR" sz="1300" dirty="0">
                <a:solidFill>
                  <a:srgbClr val="FFFFFF"/>
                </a:solidFill>
                <a:latin typeface="Open Sans"/>
              </a:rPr>
              <a:t> corrigido até ago/2026 (IPCA acum. 7,50%)</a:t>
            </a:r>
          </a:p>
        </p:txBody>
      </p:sp>
      <p:sp>
        <p:nvSpPr>
          <p:cNvPr id="904" name="Texto 905"/>
          <p:cNvSpPr txBox="1"/>
          <p:nvPr/>
        </p:nvSpPr>
        <p:spPr>
          <a:xfrm>
            <a:off x="1092200" y="3962400"/>
            <a:ext cx="45974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0"/>
              </a:spcBef>
            </a:pPr>
            <a:r>
              <a:rPr lang="pt-BR" sz="1300" b="1" dirty="0">
                <a:solidFill>
                  <a:srgbClr val="FFFFFF"/>
                </a:solidFill>
                <a:latin typeface="Open Sans"/>
              </a:rPr>
              <a:t>GATILHO 2</a:t>
            </a:r>
            <a:r>
              <a:rPr lang="pt-BR" sz="1300" dirty="0">
                <a:solidFill>
                  <a:srgbClr val="FFFFFF"/>
                </a:solidFill>
                <a:latin typeface="Open Sans"/>
              </a:rPr>
              <a:t> — Receita &gt; R$ 288 mil/ano (qualquer nº de imóveis)</a:t>
            </a:r>
          </a:p>
          <a:p>
            <a:pPr>
              <a:spcBef>
                <a:spcPts val="600"/>
              </a:spcBef>
            </a:pPr>
            <a:r>
              <a:rPr lang="pt-BR" sz="1300" b="1" dirty="0">
                <a:solidFill>
                  <a:srgbClr val="E0A030"/>
                </a:solidFill>
                <a:latin typeface="Open Sans"/>
              </a:rPr>
              <a:t>→ </a:t>
            </a:r>
            <a:r>
              <a:rPr lang="pt-BR" sz="1300" b="1" dirty="0">
                <a:solidFill>
                  <a:srgbClr val="FFFFFF"/>
                </a:solidFill>
                <a:latin typeface="Open Sans"/>
              </a:rPr>
              <a:t>R$ 309,6 mil</a:t>
            </a:r>
            <a:r>
              <a:rPr lang="pt-BR" sz="1300" dirty="0">
                <a:solidFill>
                  <a:srgbClr val="FFFFFF"/>
                </a:solidFill>
                <a:latin typeface="Open Sans"/>
              </a:rPr>
              <a:t> corrigido até ago/2026 (IPCA acum. 7,50%)</a:t>
            </a:r>
          </a:p>
        </p:txBody>
      </p:sp>
      <p:sp>
        <p:nvSpPr>
          <p:cNvPr id="905" name="Texto 906"/>
          <p:cNvSpPr txBox="1"/>
          <p:nvPr/>
        </p:nvSpPr>
        <p:spPr>
          <a:xfrm>
            <a:off x="1092200" y="5003800"/>
            <a:ext cx="45974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0"/>
              </a:spcBef>
            </a:pPr>
            <a:r>
              <a:rPr lang="pt-BR" sz="1100" dirty="0">
                <a:solidFill>
                  <a:srgbClr val="FFFFFF"/>
                </a:solidFill>
                <a:latin typeface="Open Sans"/>
              </a:rPr>
              <a:t>Valores atualizados pelo IPCA acumulado de jan/2025 a ago/2026.</a:t>
            </a:r>
          </a:p>
        </p:txBody>
      </p:sp>
    </p:spTree>
    <p:extLst>
      <p:ext uri="{BB962C8B-B14F-4D97-AF65-F5344CB8AC3E}">
        <p14:creationId xmlns:p14="http://schemas.microsoft.com/office/powerpoint/2010/main" val="612267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535DC9A5-3B0C-95B0-2A17-AE4B22D0B049}"/>
              </a:ext>
            </a:extLst>
          </p:cNvPr>
          <p:cNvSpPr/>
          <p:nvPr/>
        </p:nvSpPr>
        <p:spPr>
          <a:xfrm>
            <a:off x="552710" y="499833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Redutor de 70% na Alíquota da CBS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20C1BE1-4CD8-8A1F-A567-9BDCA5722E72}"/>
              </a:ext>
            </a:extLst>
          </p:cNvPr>
          <p:cNvSpPr/>
          <p:nvPr/>
        </p:nvSpPr>
        <p:spPr>
          <a:xfrm>
            <a:off x="593125" y="982063"/>
            <a:ext cx="95153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específico para locação, cessão onerosa e arrendamento de bens imóveis (art. 261, LC 214/2025)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EA82894-E03F-3B12-EE09-E5FB9B25A90B}"/>
              </a:ext>
            </a:extLst>
          </p:cNvPr>
          <p:cNvSpPr/>
          <p:nvPr/>
        </p:nvSpPr>
        <p:spPr>
          <a:xfrm>
            <a:off x="453855" y="1917785"/>
            <a:ext cx="817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kern="0" spc="1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CBS – CONTRIBUIÇÃO FEDERAL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365A967-6246-A1A4-C7E2-5A767FE91588}"/>
              </a:ext>
            </a:extLst>
          </p:cNvPr>
          <p:cNvSpPr/>
          <p:nvPr/>
        </p:nvSpPr>
        <p:spPr>
          <a:xfrm>
            <a:off x="453854" y="2544056"/>
            <a:ext cx="10429735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800"/>
              </a:spcBef>
              <a:buNone/>
            </a:pPr>
            <a:r>
              <a:rPr lang="pt-BR" sz="24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cheia projetada da CBS: </a:t>
            </a:r>
            <a:r>
              <a:rPr lang="pt-BR" sz="24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9,0%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pt-BR" sz="24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Redutor de </a:t>
            </a:r>
            <a:r>
              <a:rPr lang="pt-BR" sz="24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</a:t>
            </a:r>
            <a:r>
              <a:rPr lang="pt-BR" sz="24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sobre a alíquota — art. 261, parágrafo único, da LC 214/2025.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pt-BR" sz="24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efetiva praticada na locação de imóveis: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pt-BR" sz="72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2,7%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pt-BR" sz="24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 aluguel de R$ 10.000 → CBS devida de </a:t>
            </a:r>
            <a:r>
              <a:rPr lang="pt-BR" sz="24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R$ 270</a:t>
            </a:r>
            <a:r>
              <a:rPr lang="pt-BR" sz="24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FD4F0CAC-F8D4-704D-AF6A-E8AD2B16BEFC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6603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4C6AC-638F-423B-123C-5D12A76B7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pt-BR" dirty="0">
                <a:solidFill>
                  <a:srgbClr val="1C2F42"/>
                </a:solidFill>
              </a:rPr>
              <a:t>Redutor Social Corrigido pelo IPCA: </a:t>
            </a:r>
            <a:r>
              <a:rPr lang="pt-BR" dirty="0" err="1">
                <a:solidFill>
                  <a:srgbClr val="1C2F42"/>
                </a:solidFill>
              </a:rPr>
              <a:t>R$ 645,01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EAA7667-2AA9-8675-38F6-8246141135BC}"/>
              </a:ext>
            </a:extLst>
          </p:cNvPr>
          <p:cNvSpPr/>
          <p:nvPr/>
        </p:nvSpPr>
        <p:spPr>
          <a:xfrm>
            <a:off x="605482" y="982362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260, LC 214/2025 — </a:t>
            </a:r>
            <a:r>
              <a:rPr lang="pt-BR" i="1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pt-BR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$ 600 atualizado pelo IPCA de </a:t>
            </a:r>
            <a:r>
              <a:rPr lang="pt-BR" i="1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jan/2025 a ago/2026 (7,50%)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ACBE53C5-75E2-9899-8999-346885F0DAB5}"/>
              </a:ext>
            </a:extLst>
          </p:cNvPr>
          <p:cNvSpPr/>
          <p:nvPr/>
        </p:nvSpPr>
        <p:spPr>
          <a:xfrm>
            <a:off x="479425" y="1714995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kern="0" spc="1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ILUSTRATIVO – ALUGUEL DE R$ 2.600</a:t>
            </a: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45C95C11-612A-25C7-155B-05ED39465D6A}"/>
              </a:ext>
            </a:extLst>
          </p:cNvPr>
          <p:cNvSpPr/>
          <p:nvPr/>
        </p:nvSpPr>
        <p:spPr>
          <a:xfrm>
            <a:off x="2251401" y="2240490"/>
            <a:ext cx="7887318" cy="3417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600"/>
              </a:spcBef>
              <a:buNone/>
            </a:pPr>
            <a:r>
              <a:rPr lang="pt-BR" sz="20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Abatimento do redutor social (corrigido):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R$ 2.600 − R$ 645,01 = </a:t>
            </a:r>
            <a:r>
              <a:rPr lang="pt-BR" sz="20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R$ 1.954,99</a:t>
            </a:r>
            <a:r>
              <a:rPr lang="pt-BR" sz="20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(nova base de cálculo).</a:t>
            </a:r>
          </a:p>
          <a:p>
            <a:pPr marL="228600" indent="0">
              <a:spcBef>
                <a:spcPts val="200"/>
              </a:spcBef>
              <a:buNone/>
            </a:pPr>
            <a:endParaRPr lang="pt-BR" sz="900" dirty="0">
              <a:solidFill>
                <a:srgbClr val="1C2F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pt-BR" sz="20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Redução de 70% da base de cálculo: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× R$ 1.954,99 = </a:t>
            </a:r>
            <a:r>
              <a:rPr lang="pt-BR" sz="20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R$ 586,50</a:t>
            </a:r>
            <a:r>
              <a:rPr lang="pt-BR" sz="20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sujeitos à CBS.</a:t>
            </a:r>
          </a:p>
          <a:p>
            <a:pPr marL="228600" indent="0">
              <a:spcBef>
                <a:spcPts val="200"/>
              </a:spcBef>
              <a:buNone/>
            </a:pPr>
            <a:endParaRPr lang="pt-BR" sz="800" dirty="0">
              <a:solidFill>
                <a:srgbClr val="1C2F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pt-BR" sz="20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Aplicação da alíquota de referência da CBS (9%):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R$ 586,50 × 9% ≈ </a:t>
            </a:r>
            <a:r>
              <a:rPr lang="pt-BR" sz="20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R$ 52,78</a:t>
            </a:r>
            <a:r>
              <a:rPr lang="pt-BR" sz="20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CBS sobre aluguel de R$ 2.600.</a:t>
            </a:r>
          </a:p>
          <a:p>
            <a:pPr marL="228600" indent="0">
              <a:spcBef>
                <a:spcPts val="200"/>
              </a:spcBef>
              <a:buNone/>
            </a:pPr>
            <a:endParaRPr lang="pt-BR" sz="900" dirty="0">
              <a:solidFill>
                <a:srgbClr val="1C2F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pt-BR" sz="20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Carga efetiva da CBS sobre o aluguel bruto: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R$ 52,78 ÷ R$ 2.600 = </a:t>
            </a:r>
            <a:r>
              <a:rPr lang="pt-BR" sz="20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2,030%</a:t>
            </a:r>
            <a:r>
              <a:rPr lang="pt-BR" sz="20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valor bruto do aluguel.</a:t>
            </a: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DB0ECB49-A598-6B23-97FC-227BE1245A13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42080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1">
            <a:extLst>
              <a:ext uri="{FF2B5EF4-FFF2-40B4-BE49-F238E27FC236}">
                <a16:creationId xmlns:a16="http://schemas.microsoft.com/office/drawing/2014/main" id="{BF6A1AAC-2085-9EFB-879C-D35E70FD6DD1}"/>
              </a:ext>
            </a:extLst>
          </p:cNvPr>
          <p:cNvSpPr/>
          <p:nvPr/>
        </p:nvSpPr>
        <p:spPr>
          <a:xfrm>
            <a:off x="554822" y="487031"/>
            <a:ext cx="949982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Locações por Temporada — Redução de 40%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12101123-3C13-B034-09EB-B73E873E21DF}"/>
              </a:ext>
            </a:extLst>
          </p:cNvPr>
          <p:cNvSpPr/>
          <p:nvPr/>
        </p:nvSpPr>
        <p:spPr>
          <a:xfrm>
            <a:off x="567179" y="1002615"/>
            <a:ext cx="106963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Estadias de até 90 dias equiparadas à hospedagem — 60% da base tributável; não cabe redutor social</a:t>
            </a: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8E4E1B33-2866-5159-6F68-9E59BA92CDE4}"/>
              </a:ext>
            </a:extLst>
          </p:cNvPr>
          <p:cNvSpPr/>
          <p:nvPr/>
        </p:nvSpPr>
        <p:spPr>
          <a:xfrm>
            <a:off x="541563" y="1975685"/>
            <a:ext cx="10253254" cy="518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kern="0" spc="1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ILUSTRATIVO – ALUGUEL DE TEMPORADA R$ 2.000</a:t>
            </a: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23554F7C-5FA8-C6CB-3A16-3053165FFEF1}"/>
              </a:ext>
            </a:extLst>
          </p:cNvPr>
          <p:cNvSpPr/>
          <p:nvPr/>
        </p:nvSpPr>
        <p:spPr>
          <a:xfrm>
            <a:off x="1700482" y="2775142"/>
            <a:ext cx="9803659" cy="3104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600"/>
              </a:spcBef>
              <a:buNone/>
            </a:pP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Base de cálculo (não há redutor social):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integral do aluguel = </a:t>
            </a:r>
            <a:r>
              <a:rPr lang="pt-BR" sz="1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R$ 2.000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228600" indent="0">
              <a:spcBef>
                <a:spcPts val="200"/>
              </a:spcBef>
              <a:buNone/>
            </a:pPr>
            <a:endParaRPr lang="pt-BR" sz="300" dirty="0">
              <a:solidFill>
                <a:srgbClr val="1C2F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Redução de 40% da base (60% tributáveis):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× R$ 2.000 = </a:t>
            </a:r>
            <a:r>
              <a:rPr lang="pt-BR" sz="1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R$ 1.200</a:t>
            </a:r>
            <a:r>
              <a:rPr lang="pt-BR" sz="18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sujeitos à CBS.</a:t>
            </a:r>
          </a:p>
          <a:p>
            <a:pPr marL="228600" indent="0">
              <a:spcBef>
                <a:spcPts val="200"/>
              </a:spcBef>
              <a:buNone/>
            </a:pPr>
            <a:endParaRPr lang="pt-BR" sz="300" dirty="0">
              <a:solidFill>
                <a:srgbClr val="1C2F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Aplicação da alíquota de referência da CBS (9%):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R$ 1.200 × 9% </a:t>
            </a:r>
            <a:r>
              <a:rPr lang="pt-BR" sz="18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</a:t>
            </a:r>
            <a:r>
              <a:rPr lang="pt-BR" sz="1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R$ 108,00</a:t>
            </a:r>
            <a:r>
              <a:rPr lang="pt-BR" sz="18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CBS sobre aluguel de R$ 2.000.</a:t>
            </a:r>
          </a:p>
          <a:p>
            <a:pPr marL="228600" indent="0">
              <a:spcBef>
                <a:spcPts val="200"/>
              </a:spcBef>
              <a:buNone/>
            </a:pPr>
            <a:endParaRPr lang="pt-BR" sz="300" dirty="0">
              <a:solidFill>
                <a:srgbClr val="1C2F4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Carga efetiva da CBS sobre o aluguel bruto:</a:t>
            </a:r>
          </a:p>
          <a:p>
            <a:pPr marL="228600" indent="0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R$ 108,00 ÷ R$ 2.000 = </a:t>
            </a:r>
            <a:r>
              <a:rPr lang="pt-BR" sz="1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5,40%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cerca de 2,7x a carga da locação residencial de longo prazo.</a:t>
            </a: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558A3CA1-F87D-338E-7815-62EC820EF9F6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5440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77AB08E1-4B8A-8FE0-845C-B0E325E90882}"/>
              </a:ext>
            </a:extLst>
          </p:cNvPr>
          <p:cNvSpPr/>
          <p:nvPr/>
        </p:nvSpPr>
        <p:spPr>
          <a:xfrm>
            <a:off x="579537" y="50233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Agenda de Implementação Obrigatória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8D93109-2BEC-A468-667F-51AAF1D2F317}"/>
              </a:ext>
            </a:extLst>
          </p:cNvPr>
          <p:cNvSpPr/>
          <p:nvPr/>
        </p:nvSpPr>
        <p:spPr>
          <a:xfrm>
            <a:off x="579537" y="100525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i="1" dirty="0">
                <a:solidFill>
                  <a:srgbClr val="1C2F42"/>
                </a:solidFill>
                <a:latin typeface="Calibri" pitchFamily="34" charset="0"/>
              </a:rPr>
              <a:t>Marcos legais para adequação à CBS</a:t>
            </a: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6EA8C94D-20E3-9AB1-42F2-E617EFDAE6C7}"/>
              </a:ext>
            </a:extLst>
          </p:cNvPr>
          <p:cNvSpPr/>
          <p:nvPr/>
        </p:nvSpPr>
        <p:spPr>
          <a:xfrm>
            <a:off x="502920" y="1975531"/>
            <a:ext cx="817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kern="0" spc="100" dirty="0">
                <a:solidFill>
                  <a:srgbClr val="1C2F42"/>
                </a:solidFill>
                <a:latin typeface="Calibri" pitchFamily="34" charset="0"/>
              </a:rPr>
              <a:t>DATAS-CHAVE</a:t>
            </a:r>
            <a:endParaRPr lang="pt-BR" sz="1600" b="1" kern="0" spc="100" dirty="0">
              <a:solidFill>
                <a:srgbClr val="1C2F42"/>
              </a:solidFill>
              <a:latin typeface="Calibri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B21A8960-A5F1-A1F8-F448-339A19F6C858}"/>
              </a:ext>
            </a:extLst>
          </p:cNvPr>
          <p:cNvSpPr/>
          <p:nvPr/>
        </p:nvSpPr>
        <p:spPr>
          <a:xfrm>
            <a:off x="502920" y="2883397"/>
            <a:ext cx="10644051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1800"/>
              </a:spcBef>
              <a:buNone/>
            </a:pPr>
            <a:r>
              <a:rPr lang="pt-BR" sz="2800" b="1" dirty="0">
                <a:solidFill>
                  <a:srgbClr val="C00000"/>
                </a:solidFill>
                <a:latin typeface="Calibri" pitchFamily="34" charset="0"/>
              </a:rPr>
              <a:t>a) 01/01/2026</a:t>
            </a:r>
            <a:r>
              <a:rPr lang="pt-BR" sz="280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BR" sz="3200" dirty="0">
                <a:solidFill>
                  <a:srgbClr val="1C2F42"/>
                </a:solidFill>
                <a:latin typeface="Calibri" pitchFamily="34" charset="0"/>
              </a:rPr>
              <a:t>— Início da fase de testes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pt-BR" sz="2800" b="1" dirty="0">
                <a:solidFill>
                  <a:srgbClr val="C00000"/>
                </a:solidFill>
                <a:latin typeface="Calibri" pitchFamily="34" charset="0"/>
              </a:rPr>
              <a:t>b) 01/01/2027</a:t>
            </a:r>
            <a:r>
              <a:rPr lang="pt-BR" sz="280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BR" sz="3200" dirty="0">
                <a:solidFill>
                  <a:srgbClr val="1C2F42"/>
                </a:solidFill>
                <a:latin typeface="Calibri" pitchFamily="34" charset="0"/>
              </a:rPr>
              <a:t>— Início da tributação da CBS</a:t>
            </a: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D54F1830-D697-25B6-F42B-7357F9D6B80A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1739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6355A13-086D-D730-100F-2703229AE104}"/>
              </a:ext>
            </a:extLst>
          </p:cNvPr>
          <p:cNvSpPr/>
          <p:nvPr/>
        </p:nvSpPr>
        <p:spPr>
          <a:xfrm>
            <a:off x="472441" y="2035626"/>
            <a:ext cx="11022873" cy="1188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BEA4F4B-7B3A-8C29-FA0D-C12537767266}"/>
              </a:ext>
            </a:extLst>
          </p:cNvPr>
          <p:cNvSpPr/>
          <p:nvPr/>
        </p:nvSpPr>
        <p:spPr>
          <a:xfrm>
            <a:off x="558940" y="82698"/>
            <a:ext cx="11360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Momento de Emissão dos Novos </a:t>
            </a:r>
            <a:r>
              <a:rPr lang="en-US" sz="3200" b="1" dirty="0" err="1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Documentos</a:t>
            </a: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 </a:t>
            </a:r>
          </a:p>
          <a:p>
            <a:pPr marL="0" indent="0">
              <a:buNone/>
            </a:pPr>
            <a:r>
              <a:rPr lang="en-US" sz="3200" b="1" dirty="0" err="1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Fiscais</a:t>
            </a: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 com IBS/CBS</a:t>
            </a: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76A621D6-67D6-4657-67E4-22ABBFE27372}"/>
              </a:ext>
            </a:extLst>
          </p:cNvPr>
          <p:cNvSpPr/>
          <p:nvPr/>
        </p:nvSpPr>
        <p:spPr>
          <a:xfrm>
            <a:off x="463641" y="2035626"/>
            <a:ext cx="54086" cy="1188720"/>
          </a:xfrm>
          <a:prstGeom prst="rect">
            <a:avLst/>
          </a:prstGeom>
          <a:solidFill>
            <a:srgbClr val="BE8F39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dirty="0">
              <a:solidFill>
                <a:srgbClr val="BE8F39"/>
              </a:solidFill>
              <a:highlight>
                <a:srgbClr val="BE8F39"/>
              </a:highlight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FAF92C40-48B7-5192-F771-1C989F51B7AF}"/>
              </a:ext>
            </a:extLst>
          </p:cNvPr>
          <p:cNvSpPr/>
          <p:nvPr/>
        </p:nvSpPr>
        <p:spPr>
          <a:xfrm>
            <a:off x="746761" y="203562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E8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</a:t>
            </a:r>
            <a:endParaRPr lang="en-US" sz="1300" dirty="0">
              <a:solidFill>
                <a:srgbClr val="BE8F39"/>
              </a:solidFill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0C57888F-7944-9A6B-FDB6-32A31FED99C8}"/>
              </a:ext>
            </a:extLst>
          </p:cNvPr>
          <p:cNvSpPr/>
          <p:nvPr/>
        </p:nvSpPr>
        <p:spPr>
          <a:xfrm>
            <a:off x="746761" y="2309946"/>
            <a:ext cx="105195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 para ser 1º de janeiro de 2026, porém o Ato Conjunto RFB/CGIBS nº 1/2025 previu que as penalidades só seriam aplicadas a partir do primeiro dia do 4º mês subsequente à publicação da parte comum dos regulamentos do IBS e da CBS.</a:t>
            </a: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A40FBA4-61CB-6563-A8D7-D5B300E3C10A}"/>
              </a:ext>
            </a:extLst>
          </p:cNvPr>
          <p:cNvSpPr/>
          <p:nvPr/>
        </p:nvSpPr>
        <p:spPr>
          <a:xfrm>
            <a:off x="563881" y="3633655"/>
            <a:ext cx="1093143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publicação em 30/04/2026 do Decreto nº 12.955/2026 (CBS) e da Resolução CGIBS nº 6/2026 (IBS), o prazo ficou definido: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246F86D-F69E-FBB3-B3B6-4B0D6AD06104}"/>
              </a:ext>
            </a:extLst>
          </p:cNvPr>
          <p:cNvSpPr/>
          <p:nvPr/>
        </p:nvSpPr>
        <p:spPr>
          <a:xfrm>
            <a:off x="3045854" y="4111020"/>
            <a:ext cx="4572000" cy="914400"/>
          </a:xfrm>
          <a:prstGeom prst="rect">
            <a:avLst/>
          </a:prstGeom>
          <a:solidFill>
            <a:srgbClr val="1C2F42"/>
          </a:solidFill>
          <a:ln w="12700">
            <a:solidFill>
              <a:srgbClr val="C9A84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004AA6D-59F5-5C53-3AB7-7F535DA48BE4}"/>
              </a:ext>
            </a:extLst>
          </p:cNvPr>
          <p:cNvSpPr/>
          <p:nvPr/>
        </p:nvSpPr>
        <p:spPr>
          <a:xfrm>
            <a:off x="3045854" y="4111020"/>
            <a:ext cx="4572000" cy="914400"/>
          </a:xfrm>
          <a:prstGeom prst="rect">
            <a:avLst/>
          </a:prstGeom>
          <a:solidFill>
            <a:srgbClr val="1C2F4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de agosto de 2026</a:t>
            </a:r>
            <a:endParaRPr lang="en-US" sz="32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48DD49E-EDEF-7DBA-5C0D-2BBB6FCAB1C7}"/>
              </a:ext>
            </a:extLst>
          </p:cNvPr>
          <p:cNvSpPr/>
          <p:nvPr/>
        </p:nvSpPr>
        <p:spPr>
          <a:xfrm>
            <a:off x="563882" y="5393028"/>
            <a:ext cx="109314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dessa data, locadoras e incorporadoras passam a estar obrigadas à emissão dos novos documentos fiscais com IBS e CBS preenchidos.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18784508-E5D5-F33A-7ABD-E536BEF9F06B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9398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C4E1A24-BC53-7D59-7BB4-F305BCAE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598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9D4947D0-705C-57FD-DE34-150ED4D34A19}"/>
              </a:ext>
            </a:extLst>
          </p:cNvPr>
          <p:cNvSpPr/>
          <p:nvPr/>
        </p:nvSpPr>
        <p:spPr>
          <a:xfrm>
            <a:off x="533638" y="604231"/>
            <a:ext cx="850392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Obrigatoriedade de Emissão de NFS-e</a:t>
            </a:r>
            <a:endParaRPr lang="en-US" sz="3200" dirty="0">
              <a:solidFill>
                <a:srgbClr val="1C2F42"/>
              </a:solidFill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2911DAB-ABEF-7720-67EC-E1B897755090}"/>
              </a:ext>
            </a:extLst>
          </p:cNvPr>
          <p:cNvSpPr/>
          <p:nvPr/>
        </p:nvSpPr>
        <p:spPr>
          <a:xfrm>
            <a:off x="568004" y="980709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Pessoas Físicas | LC 214/2025</a:t>
            </a:r>
            <a:endParaRPr lang="en-US" dirty="0">
              <a:solidFill>
                <a:srgbClr val="1C2F42"/>
              </a:solidFill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AB4B02A1-284A-BDBB-179F-6DD4F0668B89}"/>
              </a:ext>
            </a:extLst>
          </p:cNvPr>
          <p:cNvSpPr/>
          <p:nvPr/>
        </p:nvSpPr>
        <p:spPr>
          <a:xfrm>
            <a:off x="385354" y="1720890"/>
            <a:ext cx="5155122" cy="181696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D7666930-3957-862D-D6B6-E05B96A1EE34}"/>
              </a:ext>
            </a:extLst>
          </p:cNvPr>
          <p:cNvSpPr/>
          <p:nvPr/>
        </p:nvSpPr>
        <p:spPr>
          <a:xfrm>
            <a:off x="385353" y="1720890"/>
            <a:ext cx="68735" cy="1816964"/>
          </a:xfrm>
          <a:prstGeom prst="rect">
            <a:avLst/>
          </a:prstGeom>
          <a:solidFill>
            <a:srgbClr val="1C2F42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1242B73-E2A2-196E-9078-00B14D2570CB}"/>
              </a:ext>
            </a:extLst>
          </p:cNvPr>
          <p:cNvSpPr/>
          <p:nvPr/>
        </p:nvSpPr>
        <p:spPr>
          <a:xfrm>
            <a:off x="495081" y="1812330"/>
            <a:ext cx="4926005" cy="266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GATILHO 1 — MAIS DE 3 IMÓVEIS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93D48A2-BD61-9418-BA62-507193263896}"/>
              </a:ext>
            </a:extLst>
          </p:cNvPr>
          <p:cNvSpPr/>
          <p:nvPr/>
        </p:nvSpPr>
        <p:spPr>
          <a:xfrm>
            <a:off x="495081" y="2264334"/>
            <a:ext cx="4926005" cy="104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&gt; R$ 240 mil/ano com mais de 3 imóveis em 2025</a:t>
            </a:r>
          </a:p>
          <a:p>
            <a:pPr marL="0" indent="0" algn="l">
              <a:buNone/>
            </a:pPr>
            <a:r>
              <a:rPr lang="pt-BR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corrigido: R$ 258 mil em ago/2026 (IPCA acum. 7,50%)</a:t>
            </a:r>
          </a:p>
          <a:p>
            <a:pPr marL="0" indent="0" algn="l">
              <a:buNone/>
            </a:pPr>
            <a:r>
              <a:rPr lang="pt-BR" sz="11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é por "unidade locada", não por contrato: um apartamento com duas vagas conta como uma unidade; quatro apartamentos distintos contam como quatro unidades. (Interpretação fina pode vir em ato infralegal; o critério material é o número de imóveis explorados, não o de contratos.)</a:t>
            </a: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D053F7F7-D42B-5A40-E9BB-AC6D29DA2C49}"/>
              </a:ext>
            </a:extLst>
          </p:cNvPr>
          <p:cNvSpPr/>
          <p:nvPr/>
        </p:nvSpPr>
        <p:spPr>
          <a:xfrm>
            <a:off x="6496158" y="1699119"/>
            <a:ext cx="5086387" cy="181696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15D211CA-4009-6F13-1B7A-C946580E69E8}"/>
              </a:ext>
            </a:extLst>
          </p:cNvPr>
          <p:cNvSpPr/>
          <p:nvPr/>
        </p:nvSpPr>
        <p:spPr>
          <a:xfrm>
            <a:off x="6496159" y="1699119"/>
            <a:ext cx="63556" cy="1816964"/>
          </a:xfrm>
          <a:prstGeom prst="rect">
            <a:avLst/>
          </a:prstGeom>
          <a:solidFill>
            <a:srgbClr val="1C2F42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57610C46-280A-87F0-5D64-6697C1E14E9D}"/>
              </a:ext>
            </a:extLst>
          </p:cNvPr>
          <p:cNvSpPr/>
          <p:nvPr/>
        </p:nvSpPr>
        <p:spPr>
          <a:xfrm>
            <a:off x="6605886" y="1853201"/>
            <a:ext cx="4554875" cy="266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GATILHO 2 — QUALQUER QUANTIDADE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91A39EE-47AF-8782-9DFD-0FBC65755AFE}"/>
              </a:ext>
            </a:extLst>
          </p:cNvPr>
          <p:cNvSpPr/>
          <p:nvPr/>
        </p:nvSpPr>
        <p:spPr>
          <a:xfrm>
            <a:off x="6605886" y="2305205"/>
            <a:ext cx="4554875" cy="104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&gt; R$ 288 mil/ano, independente do nº de imóveis</a:t>
            </a:r>
          </a:p>
          <a:p>
            <a:pPr marL="0" indent="0" algn="l">
              <a:buNone/>
            </a:pPr>
            <a:r>
              <a:rPr lang="en-US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corrigido: R$ 309,6 mil em ago/2026 (IPCA acum. 7,50%)</a:t>
            </a:r>
          </a:p>
          <a:p>
            <a:pPr marL="0" indent="0" algn="l">
              <a:buNone/>
            </a:pPr>
            <a:r>
              <a:rPr lang="en-US" sz="12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Divergência Lei x Decreto:</a:t>
            </a:r>
            <a:r>
              <a:rPr lang="en-US" sz="12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art. 251, § 2º, II, da LC 214/2025 dispensa o </a:t>
            </a:r>
          </a:p>
          <a:p>
            <a:pPr marL="0" indent="0" algn="l">
              <a:buNone/>
            </a:pPr>
            <a:r>
              <a:rPr lang="en-US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 de imóveis quando a receita ultrapassa R$ 288 mil; já o </a:t>
            </a:r>
          </a:p>
          <a:p>
            <a:pPr marL="0" indent="0" algn="l">
              <a:buNone/>
            </a:pPr>
            <a:r>
              <a:rPr lang="en-US" sz="12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382, § 1º, III, do Decreto 12.955/2026 sugere exigir mais de 3 imóveis.</a:t>
            </a: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A3521D50-8215-06B3-68B6-22966DD77433}"/>
              </a:ext>
            </a:extLst>
          </p:cNvPr>
          <p:cNvSpPr/>
          <p:nvPr/>
        </p:nvSpPr>
        <p:spPr>
          <a:xfrm>
            <a:off x="495081" y="3916539"/>
            <a:ext cx="8183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EA392BE6-3B31-6C11-FEE6-83F5B253F964}"/>
              </a:ext>
            </a:extLst>
          </p:cNvPr>
          <p:cNvSpPr/>
          <p:nvPr/>
        </p:nvSpPr>
        <p:spPr>
          <a:xfrm>
            <a:off x="495081" y="4190859"/>
            <a:ext cx="818388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Lei Complementar nº 214/2025</a:t>
            </a:r>
            <a:endParaRPr lang="en-US" sz="16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Decreto nº 12.955, de 29 de abril de 2026 — regulamenta a CBS</a:t>
            </a:r>
            <a:endParaRPr lang="en-US" sz="16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Resolução CGIBS nº 6, de 30 de abril de 2026 — regulamenta o IBS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F5A6AAC8-5550-FA47-2AEB-632514375478}"/>
              </a:ext>
            </a:extLst>
          </p:cNvPr>
          <p:cNvSpPr/>
          <p:nvPr/>
        </p:nvSpPr>
        <p:spPr>
          <a:xfrm>
            <a:off x="1574074" y="5267594"/>
            <a:ext cx="8412480" cy="5943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0F386D9B-3919-615E-41DA-96817480F096}"/>
              </a:ext>
            </a:extLst>
          </p:cNvPr>
          <p:cNvSpPr/>
          <p:nvPr/>
        </p:nvSpPr>
        <p:spPr>
          <a:xfrm>
            <a:off x="1404256" y="5331602"/>
            <a:ext cx="85496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Atenção: Os gatilhos são alternativos — qualquer um deles, isoladamente, já obriga a emissão da NFS-e.</a:t>
            </a:r>
            <a:endParaRPr lang="en-US" sz="1500" dirty="0"/>
          </a:p>
        </p:txBody>
      </p:sp>
      <p:sp>
        <p:nvSpPr>
          <p:cNvPr id="21" name="Shape 3">
            <a:extLst>
              <a:ext uri="{FF2B5EF4-FFF2-40B4-BE49-F238E27FC236}">
                <a16:creationId xmlns:a16="http://schemas.microsoft.com/office/drawing/2014/main" id="{449F7A5C-9FE0-6613-1D7A-607C0C147D85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1797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13FE07AA-1AEA-2C8E-53FA-5057149287DB}"/>
              </a:ext>
            </a:extLst>
          </p:cNvPr>
          <p:cNvSpPr/>
          <p:nvPr/>
        </p:nvSpPr>
        <p:spPr>
          <a:xfrm>
            <a:off x="570535" y="-77448"/>
            <a:ext cx="10970678" cy="134306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Códigos para Emissão de NFS-e —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NT SE/CGNFS-e nº 007/2026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B8D8C7C-2A9B-BBAA-EE89-1125338B113B}"/>
              </a:ext>
            </a:extLst>
          </p:cNvPr>
          <p:cNvSpPr/>
          <p:nvPr/>
        </p:nvSpPr>
        <p:spPr>
          <a:xfrm>
            <a:off x="921218" y="1992736"/>
            <a:ext cx="4758667" cy="58847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CAA29F5-6620-A35D-D741-BDAD7BF712F7}"/>
              </a:ext>
            </a:extLst>
          </p:cNvPr>
          <p:cNvSpPr/>
          <p:nvPr/>
        </p:nvSpPr>
        <p:spPr>
          <a:xfrm>
            <a:off x="994371" y="2038456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99.03.01</a:t>
            </a:r>
            <a:endParaRPr lang="en-US" sz="18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580EB09-84BD-E3A8-9177-8FA36383FF5B}"/>
              </a:ext>
            </a:extLst>
          </p:cNvPr>
          <p:cNvSpPr/>
          <p:nvPr/>
        </p:nvSpPr>
        <p:spPr>
          <a:xfrm>
            <a:off x="1927059" y="2129896"/>
            <a:ext cx="27432" cy="32004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A6B0B98-9AC6-BE00-FAE6-57D62651E7E6}"/>
              </a:ext>
            </a:extLst>
          </p:cNvPr>
          <p:cNvSpPr/>
          <p:nvPr/>
        </p:nvSpPr>
        <p:spPr>
          <a:xfrm>
            <a:off x="2018499" y="203845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Locação de Bens Imóveis</a:t>
            </a:r>
            <a:endParaRPr lang="en-US" sz="16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6EDFAEA6-D2B9-C611-D086-C636CB276CB0}"/>
              </a:ext>
            </a:extLst>
          </p:cNvPr>
          <p:cNvSpPr/>
          <p:nvPr/>
        </p:nvSpPr>
        <p:spPr>
          <a:xfrm>
            <a:off x="6512114" y="1992736"/>
            <a:ext cx="508459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FC1134FB-0B99-72A8-3D9C-8E4416C6640C}"/>
              </a:ext>
            </a:extLst>
          </p:cNvPr>
          <p:cNvSpPr/>
          <p:nvPr/>
        </p:nvSpPr>
        <p:spPr>
          <a:xfrm>
            <a:off x="6585267" y="2038456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99.03.02</a:t>
            </a:r>
            <a:endParaRPr lang="en-US" sz="18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57166EC2-C7CA-CE07-109C-716BDD8822CC}"/>
              </a:ext>
            </a:extLst>
          </p:cNvPr>
          <p:cNvSpPr/>
          <p:nvPr/>
        </p:nvSpPr>
        <p:spPr>
          <a:xfrm>
            <a:off x="7517955" y="2129896"/>
            <a:ext cx="27432" cy="32004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2856D12-32AF-4662-D6D7-6A1D6399A846}"/>
              </a:ext>
            </a:extLst>
          </p:cNvPr>
          <p:cNvSpPr/>
          <p:nvPr/>
        </p:nvSpPr>
        <p:spPr>
          <a:xfrm>
            <a:off x="7609395" y="203845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Cessão Onerosa de Bens Imóveis</a:t>
            </a:r>
            <a:endParaRPr lang="en-US" sz="1600" dirty="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272A1198-964E-C13A-3381-5534CFF01D89}"/>
              </a:ext>
            </a:extLst>
          </p:cNvPr>
          <p:cNvSpPr/>
          <p:nvPr/>
        </p:nvSpPr>
        <p:spPr>
          <a:xfrm>
            <a:off x="921218" y="2705968"/>
            <a:ext cx="4758667" cy="58847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B906D8E9-6588-B7BD-6C8B-3B2A18985959}"/>
              </a:ext>
            </a:extLst>
          </p:cNvPr>
          <p:cNvSpPr/>
          <p:nvPr/>
        </p:nvSpPr>
        <p:spPr>
          <a:xfrm>
            <a:off x="994371" y="275168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99.03.03</a:t>
            </a:r>
            <a:endParaRPr lang="en-US" sz="180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F50837AB-67B1-1287-B6A1-B3B42A69C7EB}"/>
              </a:ext>
            </a:extLst>
          </p:cNvPr>
          <p:cNvSpPr/>
          <p:nvPr/>
        </p:nvSpPr>
        <p:spPr>
          <a:xfrm>
            <a:off x="1927059" y="2843128"/>
            <a:ext cx="27432" cy="32004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6E5309B0-77F3-AEF8-19C5-1043277FCE19}"/>
              </a:ext>
            </a:extLst>
          </p:cNvPr>
          <p:cNvSpPr/>
          <p:nvPr/>
        </p:nvSpPr>
        <p:spPr>
          <a:xfrm>
            <a:off x="2018499" y="275168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Arrendamento de Bens Imóveis</a:t>
            </a:r>
            <a:endParaRPr lang="en-US" sz="160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EF531AAC-B88A-B507-FEA2-3EF245D99645}"/>
              </a:ext>
            </a:extLst>
          </p:cNvPr>
          <p:cNvSpPr/>
          <p:nvPr/>
        </p:nvSpPr>
        <p:spPr>
          <a:xfrm>
            <a:off x="6512114" y="2705968"/>
            <a:ext cx="508459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7BD1A5B-90D1-B257-3B98-3394742607F8}"/>
              </a:ext>
            </a:extLst>
          </p:cNvPr>
          <p:cNvSpPr/>
          <p:nvPr/>
        </p:nvSpPr>
        <p:spPr>
          <a:xfrm>
            <a:off x="6585267" y="275168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99.03.04</a:t>
            </a:r>
            <a:endParaRPr lang="en-US" sz="1800" dirty="0"/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388F074E-A4AB-5643-53FD-83AF4DE78B7A}"/>
              </a:ext>
            </a:extLst>
          </p:cNvPr>
          <p:cNvSpPr/>
          <p:nvPr/>
        </p:nvSpPr>
        <p:spPr>
          <a:xfrm>
            <a:off x="7517955" y="2843128"/>
            <a:ext cx="27432" cy="32004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A395E6C2-9B97-6184-BBFD-BC6F5E2A03BF}"/>
              </a:ext>
            </a:extLst>
          </p:cNvPr>
          <p:cNvSpPr/>
          <p:nvPr/>
        </p:nvSpPr>
        <p:spPr>
          <a:xfrm>
            <a:off x="7609394" y="2751688"/>
            <a:ext cx="39324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Servidão, Cessão de Uso ou de Espaço de Bens Imóveis (não tributável por ISSQN)</a:t>
            </a:r>
            <a:endParaRPr lang="en-US" sz="1600" dirty="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EFC6E3A3-7A2C-6221-66BC-EF2561B36D90}"/>
              </a:ext>
            </a:extLst>
          </p:cNvPr>
          <p:cNvSpPr/>
          <p:nvPr/>
        </p:nvSpPr>
        <p:spPr>
          <a:xfrm>
            <a:off x="921218" y="3419200"/>
            <a:ext cx="4758667" cy="58847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34785DBB-EDA4-CDE3-C2B4-709025E8A909}"/>
              </a:ext>
            </a:extLst>
          </p:cNvPr>
          <p:cNvSpPr/>
          <p:nvPr/>
        </p:nvSpPr>
        <p:spPr>
          <a:xfrm>
            <a:off x="994371" y="3464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99.03.05</a:t>
            </a:r>
            <a:endParaRPr lang="en-US" sz="18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F56D9C34-6C78-EB28-0863-6CA6052FA078}"/>
              </a:ext>
            </a:extLst>
          </p:cNvPr>
          <p:cNvSpPr/>
          <p:nvPr/>
        </p:nvSpPr>
        <p:spPr>
          <a:xfrm>
            <a:off x="1927059" y="3556360"/>
            <a:ext cx="27432" cy="32004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4894B88C-088A-210A-5590-FCFFA2F0746C}"/>
              </a:ext>
            </a:extLst>
          </p:cNvPr>
          <p:cNvSpPr/>
          <p:nvPr/>
        </p:nvSpPr>
        <p:spPr>
          <a:xfrm>
            <a:off x="2018499" y="3464920"/>
            <a:ext cx="31990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Permissão de Uso ou Direito de Passagem de Bens Imóveis</a:t>
            </a:r>
            <a:endParaRPr lang="en-US" sz="1600" dirty="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0AA7D318-9D87-23B8-A149-4A6A273FE57A}"/>
              </a:ext>
            </a:extLst>
          </p:cNvPr>
          <p:cNvSpPr/>
          <p:nvPr/>
        </p:nvSpPr>
        <p:spPr>
          <a:xfrm>
            <a:off x="6512114" y="3419200"/>
            <a:ext cx="508459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B50AE675-9C67-2779-B900-B735F3E2A450}"/>
              </a:ext>
            </a:extLst>
          </p:cNvPr>
          <p:cNvSpPr/>
          <p:nvPr/>
        </p:nvSpPr>
        <p:spPr>
          <a:xfrm>
            <a:off x="6585267" y="3464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99.04.01</a:t>
            </a:r>
            <a:endParaRPr lang="en-US" sz="1800" dirty="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6F38B45A-5E42-D18A-DD63-F3A058EBCCF8}"/>
              </a:ext>
            </a:extLst>
          </p:cNvPr>
          <p:cNvSpPr/>
          <p:nvPr/>
        </p:nvSpPr>
        <p:spPr>
          <a:xfrm>
            <a:off x="7517955" y="3556360"/>
            <a:ext cx="27432" cy="320040"/>
          </a:xfrm>
          <a:prstGeom prst="rect">
            <a:avLst/>
          </a:prstGeom>
          <a:solidFill>
            <a:srgbClr val="E8EDF5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4D922498-E5DA-5147-1551-1FBF5AD849E8}"/>
              </a:ext>
            </a:extLst>
          </p:cNvPr>
          <p:cNvSpPr/>
          <p:nvPr/>
        </p:nvSpPr>
        <p:spPr>
          <a:xfrm>
            <a:off x="7609395" y="34649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Locação de Bens Móveis</a:t>
            </a:r>
            <a:endParaRPr lang="en-US" sz="1600" dirty="0"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C22EC770-FFCC-FCF2-B2C6-36F5B28514C5}"/>
              </a:ext>
            </a:extLst>
          </p:cNvPr>
          <p:cNvSpPr/>
          <p:nvPr/>
        </p:nvSpPr>
        <p:spPr>
          <a:xfrm>
            <a:off x="646611" y="4308782"/>
            <a:ext cx="8183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1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DE ATENÇÃO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E7C32A94-7981-B89B-49EB-15C3F72580C7}"/>
              </a:ext>
            </a:extLst>
          </p:cNvPr>
          <p:cNvSpPr/>
          <p:nvPr/>
        </p:nvSpPr>
        <p:spPr>
          <a:xfrm>
            <a:off x="646611" y="4723527"/>
            <a:ext cx="11300896" cy="97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Sem destaque de ISS — IBS/CBS no leiaute (grupo IBSCBS)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Emissão exclusiva pela Sefin Nacional (API, web ou app), independentemente da adesão do município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Regras de validação: vigentes desde 09/02/2026; obrigatoriedade plena dos campos IBS/CBS a partir de 1º/08/2026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34" name="Shape 3">
            <a:extLst>
              <a:ext uri="{FF2B5EF4-FFF2-40B4-BE49-F238E27FC236}">
                <a16:creationId xmlns:a16="http://schemas.microsoft.com/office/drawing/2014/main" id="{7CB579E5-A0D5-1165-ED03-5453187C2F6A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4198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C0F43-FED0-9887-A826-CA21E9B77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F2FE00D9-8165-172C-89D4-8B06CBEEE31E}"/>
              </a:ext>
            </a:extLst>
          </p:cNvPr>
          <p:cNvSpPr/>
          <p:nvPr/>
        </p:nvSpPr>
        <p:spPr>
          <a:xfrm>
            <a:off x="627015" y="-180804"/>
            <a:ext cx="12186942" cy="14516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CNPJ Técnico para Pessoas Físicas —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Art. 21, §3º e §4º da LC 214/2025</a:t>
            </a:r>
            <a:endParaRPr lang="en-US" sz="3200" b="1" dirty="0">
              <a:solidFill>
                <a:srgbClr val="1C2F4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A656CDC-102A-1BB5-7B5E-58F74E0D5437}"/>
              </a:ext>
            </a:extLst>
          </p:cNvPr>
          <p:cNvSpPr/>
          <p:nvPr/>
        </p:nvSpPr>
        <p:spPr>
          <a:xfrm>
            <a:off x="901676" y="1754620"/>
            <a:ext cx="3097207" cy="267822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47DEF075-F87F-E0ED-74ED-7B10A1E19EBF}"/>
              </a:ext>
            </a:extLst>
          </p:cNvPr>
          <p:cNvSpPr/>
          <p:nvPr/>
        </p:nvSpPr>
        <p:spPr>
          <a:xfrm>
            <a:off x="901677" y="1754621"/>
            <a:ext cx="45719" cy="2678226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ECB51306-2082-959A-34A5-CF4DBEDE66B8}"/>
              </a:ext>
            </a:extLst>
          </p:cNvPr>
          <p:cNvSpPr/>
          <p:nvPr/>
        </p:nvSpPr>
        <p:spPr>
          <a:xfrm>
            <a:off x="1011405" y="1846061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</a:t>
            </a:r>
            <a:endParaRPr lang="en-US" sz="16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8236E8D6-E377-4CB0-EF91-3F9D08C00A4F}"/>
              </a:ext>
            </a:extLst>
          </p:cNvPr>
          <p:cNvSpPr/>
          <p:nvPr/>
        </p:nvSpPr>
        <p:spPr>
          <a:xfrm>
            <a:off x="1011404" y="2255131"/>
            <a:ext cx="285723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Inscrição da PF locadora no CNPJ pela Receita Federal.</a:t>
            </a:r>
          </a:p>
          <a:p>
            <a:pPr marL="0" indent="0" algn="l">
              <a:buNone/>
            </a:pPr>
            <a:endParaRPr lang="pt-BR" sz="700" dirty="0">
              <a:solidFill>
                <a:srgbClr val="1A1F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constitui PJ nem altera a natureza da locação.</a:t>
            </a:r>
          </a:p>
          <a:p>
            <a:pPr marL="0" indent="0" algn="l">
              <a:buNone/>
            </a:pPr>
            <a:endParaRPr lang="pt-BR" sz="700" dirty="0">
              <a:solidFill>
                <a:srgbClr val="1A1F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exclusivamente para fins de IBS/CBS.</a:t>
            </a:r>
          </a:p>
          <a:p>
            <a:pPr marL="0" indent="0" algn="l">
              <a:spcBef>
                <a:spcPts val="400"/>
              </a:spcBef>
              <a:buNone/>
            </a:pPr>
            <a:endParaRPr lang="pt-BR" sz="700" dirty="0">
              <a:solidFill>
                <a:srgbClr val="1A1F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spcBef>
                <a:spcPts val="4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fiscal que habilita o CPF nos sistemas eletrônicos de emissão de NF.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3EA453BE-3E7D-7EFE-212F-1DF5E261EBF0}"/>
              </a:ext>
            </a:extLst>
          </p:cNvPr>
          <p:cNvSpPr/>
          <p:nvPr/>
        </p:nvSpPr>
        <p:spPr>
          <a:xfrm>
            <a:off x="4585410" y="1754621"/>
            <a:ext cx="3107394" cy="267822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72430F6F-35CC-29EF-7A46-1CDB11409014}"/>
              </a:ext>
            </a:extLst>
          </p:cNvPr>
          <p:cNvSpPr/>
          <p:nvPr/>
        </p:nvSpPr>
        <p:spPr>
          <a:xfrm>
            <a:off x="4552752" y="1754621"/>
            <a:ext cx="45719" cy="2678226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CCBCDB06-94FD-2248-3B5D-33063280074A}"/>
              </a:ext>
            </a:extLst>
          </p:cNvPr>
          <p:cNvSpPr/>
          <p:nvPr/>
        </p:nvSpPr>
        <p:spPr>
          <a:xfrm>
            <a:off x="4695138" y="1846061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</a:t>
            </a:r>
            <a:endParaRPr lang="en-US" sz="1600" dirty="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A64F4582-06FF-B052-11E7-D2D64B58AED5}"/>
              </a:ext>
            </a:extLst>
          </p:cNvPr>
          <p:cNvSpPr/>
          <p:nvPr/>
        </p:nvSpPr>
        <p:spPr>
          <a:xfrm>
            <a:off x="4704281" y="2246469"/>
            <a:ext cx="285723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Permitir o cumprimento das obrigações acessórias do IBS/CBS (emissão de NFS-e, escrituração).</a:t>
            </a:r>
          </a:p>
          <a:p>
            <a:pPr marL="0" indent="0" algn="l">
              <a:buNone/>
            </a:pPr>
            <a:endParaRPr lang="pt-BR" dirty="0">
              <a:solidFill>
                <a:srgbClr val="1A1F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spcBef>
                <a:spcPts val="4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a atividade e controlar a CBS, sem alterar o fato de ser PF.</a:t>
            </a:r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45CF4EE4-B186-20F6-E91C-4DFDFD58ECAB}"/>
              </a:ext>
            </a:extLst>
          </p:cNvPr>
          <p:cNvSpPr/>
          <p:nvPr/>
        </p:nvSpPr>
        <p:spPr>
          <a:xfrm>
            <a:off x="8285476" y="1754621"/>
            <a:ext cx="3107395" cy="267822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12">
            <a:extLst>
              <a:ext uri="{FF2B5EF4-FFF2-40B4-BE49-F238E27FC236}">
                <a16:creationId xmlns:a16="http://schemas.microsoft.com/office/drawing/2014/main" id="{6D892CAB-9BCA-224B-1E95-6AD43935B2E4}"/>
              </a:ext>
            </a:extLst>
          </p:cNvPr>
          <p:cNvSpPr/>
          <p:nvPr/>
        </p:nvSpPr>
        <p:spPr>
          <a:xfrm>
            <a:off x="8285476" y="1754621"/>
            <a:ext cx="45719" cy="2678226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9809CC87-3EFD-AD7F-69F8-40786A281E78}"/>
              </a:ext>
            </a:extLst>
          </p:cNvPr>
          <p:cNvSpPr/>
          <p:nvPr/>
        </p:nvSpPr>
        <p:spPr>
          <a:xfrm>
            <a:off x="8395205" y="1846061"/>
            <a:ext cx="28930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DEVE OBTER</a:t>
            </a:r>
            <a:endParaRPr lang="en-US" sz="1600" dirty="0"/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681AA839-FFC5-958C-7EAE-EBED0E09AD41}"/>
              </a:ext>
            </a:extLst>
          </p:cNvPr>
          <p:cNvSpPr/>
          <p:nvPr/>
        </p:nvSpPr>
        <p:spPr>
          <a:xfrm>
            <a:off x="8395205" y="2196902"/>
            <a:ext cx="2893092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 enquadrada como contribuinte do IBS/CBS pelos critérios do art. 251 da LC 214/2025.</a:t>
            </a:r>
          </a:p>
          <a:p>
            <a:pPr marL="0" indent="0" algn="l">
              <a:buNone/>
            </a:pPr>
            <a:endParaRPr lang="pt-BR" dirty="0">
              <a:solidFill>
                <a:srgbClr val="1A1F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spcBef>
                <a:spcPts val="4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Inscrição cadastral simplificada, feita pelo e-CNPJ / e-CAC.</a:t>
            </a:r>
          </a:p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 emitida no Portal Nacional da NFS-e.</a:t>
            </a:r>
          </a:p>
          <a:p>
            <a:pPr marL="0" indent="0" algn="l"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Obrigatório informar endereço e CIB do imóvel.</a:t>
            </a:r>
          </a:p>
        </p:txBody>
      </p:sp>
      <p:sp>
        <p:nvSpPr>
          <p:cNvPr id="15" name="Text 16">
            <a:extLst>
              <a:ext uri="{FF2B5EF4-FFF2-40B4-BE49-F238E27FC236}">
                <a16:creationId xmlns:a16="http://schemas.microsoft.com/office/drawing/2014/main" id="{6917DE5C-47F9-CB5F-6075-114FD25F4D32}"/>
              </a:ext>
            </a:extLst>
          </p:cNvPr>
          <p:cNvSpPr/>
          <p:nvPr/>
        </p:nvSpPr>
        <p:spPr>
          <a:xfrm>
            <a:off x="901337" y="4687291"/>
            <a:ext cx="8183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 PRÁTICO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16" name="Text 17">
            <a:extLst>
              <a:ext uri="{FF2B5EF4-FFF2-40B4-BE49-F238E27FC236}">
                <a16:creationId xmlns:a16="http://schemas.microsoft.com/office/drawing/2014/main" id="{A42AA993-89AA-AF94-15A3-7E62DC18B7C6}"/>
              </a:ext>
            </a:extLst>
          </p:cNvPr>
          <p:cNvSpPr/>
          <p:nvPr/>
        </p:nvSpPr>
        <p:spPr>
          <a:xfrm>
            <a:off x="901337" y="5092243"/>
            <a:ext cx="10386960" cy="684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CNPJ Técnico permite que a pessoa física locadora com receita elevada emita nota fiscal e destaque IBS/CBS, gerando crédito aproveitável pelo locatário PJ — sem a necessidade de constituir uma empresa.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9A8755CB-8B8F-4433-5FD2-D4312258560F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069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CD5A-D9EF-C467-D567-2352C8BA4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956811BB-A647-15DA-84F2-D00A40A12026}"/>
              </a:ext>
            </a:extLst>
          </p:cNvPr>
          <p:cNvSpPr/>
          <p:nvPr/>
        </p:nvSpPr>
        <p:spPr>
          <a:xfrm>
            <a:off x="638844" y="704333"/>
            <a:ext cx="11758691" cy="5365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Abatimentos Permitidos na Base do IBS/CBS </a:t>
            </a:r>
            <a:r>
              <a:rPr lang="en-US" sz="24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</a:p>
          <a:p>
            <a:pPr marL="0" indent="0">
              <a:buNone/>
            </a:pPr>
            <a:r>
              <a:rPr lang="en-US" sz="30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255, II da LC 214/2025</a:t>
            </a:r>
            <a:endParaRPr lang="en-US" sz="3000" dirty="0">
              <a:solidFill>
                <a:srgbClr val="1C2F42"/>
              </a:solidFill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3F5A405A-D531-7E95-3326-F502FF9B8835}"/>
              </a:ext>
            </a:extLst>
          </p:cNvPr>
          <p:cNvSpPr/>
          <p:nvPr/>
        </p:nvSpPr>
        <p:spPr>
          <a:xfrm>
            <a:off x="721728" y="1853447"/>
            <a:ext cx="4673890" cy="2824329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C59A48D2-DBF2-87F0-17CD-6F4534B6F6CC}"/>
              </a:ext>
            </a:extLst>
          </p:cNvPr>
          <p:cNvSpPr/>
          <p:nvPr/>
        </p:nvSpPr>
        <p:spPr>
          <a:xfrm>
            <a:off x="721728" y="1853447"/>
            <a:ext cx="45719" cy="282432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7F58DADE-BF1F-BF09-7FA9-F58408373BB0}"/>
              </a:ext>
            </a:extLst>
          </p:cNvPr>
          <p:cNvSpPr/>
          <p:nvPr/>
        </p:nvSpPr>
        <p:spPr>
          <a:xfrm>
            <a:off x="831456" y="19448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— TRIBUTOS E EMOLUMENTOS</a:t>
            </a:r>
            <a:endParaRPr lang="en-US" sz="18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42470FCA-B115-D558-1EA9-55393CBBC067}"/>
              </a:ext>
            </a:extLst>
          </p:cNvPr>
          <p:cNvSpPr/>
          <p:nvPr/>
        </p:nvSpPr>
        <p:spPr>
          <a:xfrm>
            <a:off x="840600" y="2329179"/>
            <a:ext cx="44172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IPTU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ITBI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Laudêmio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Demais tributos e emolumentos do imóvel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Devem ser cobrados separadamente e discriminados em contrato ou boleto para fins de abatimento.</a:t>
            </a:r>
            <a:endParaRPr lang="en-US" sz="1800" dirty="0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5CB18E7A-BED4-8645-31DD-B0E1A1A8CB9C}"/>
              </a:ext>
            </a:extLst>
          </p:cNvPr>
          <p:cNvSpPr/>
          <p:nvPr/>
        </p:nvSpPr>
        <p:spPr>
          <a:xfrm>
            <a:off x="6554288" y="1882288"/>
            <a:ext cx="4673890" cy="27954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2FFF4A8B-2423-20DE-C7F8-E9F3C48F92CE}"/>
              </a:ext>
            </a:extLst>
          </p:cNvPr>
          <p:cNvSpPr/>
          <p:nvPr/>
        </p:nvSpPr>
        <p:spPr>
          <a:xfrm>
            <a:off x="6554288" y="1882289"/>
            <a:ext cx="45719" cy="2795486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BB457A93-6878-BC93-1BF2-37B2E3059F9C}"/>
              </a:ext>
            </a:extLst>
          </p:cNvPr>
          <p:cNvSpPr/>
          <p:nvPr/>
        </p:nvSpPr>
        <p:spPr>
          <a:xfrm>
            <a:off x="6664016" y="1973729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 — CONDOMÍNIO</a:t>
            </a:r>
            <a:endParaRPr lang="en-US" sz="1800" dirty="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E1D8B61E-70DB-6020-8553-6667A565B4D9}"/>
              </a:ext>
            </a:extLst>
          </p:cNvPr>
          <p:cNvSpPr/>
          <p:nvPr/>
        </p:nvSpPr>
        <p:spPr>
          <a:xfrm>
            <a:off x="6737168" y="2358020"/>
            <a:ext cx="4417200" cy="2319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Despesas ordinárias de condomínio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Não inclui despesas extraordinárias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Devem constar discriminadas no contrato/boleto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abatimento, é indispensável que os valores sejam cobrados separadamente do aluguel.</a:t>
            </a:r>
            <a:endParaRPr lang="en-US" sz="1800" dirty="0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56FC0B8A-07E3-2009-5517-F543E5E25F26}"/>
              </a:ext>
            </a:extLst>
          </p:cNvPr>
          <p:cNvSpPr/>
          <p:nvPr/>
        </p:nvSpPr>
        <p:spPr>
          <a:xfrm>
            <a:off x="840599" y="5004529"/>
            <a:ext cx="10222329" cy="9241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572CE380-17D0-F6AE-BEB4-AA86D0BF010C}"/>
              </a:ext>
            </a:extLst>
          </p:cNvPr>
          <p:cNvSpPr/>
          <p:nvPr/>
        </p:nvSpPr>
        <p:spPr>
          <a:xfrm>
            <a:off x="977760" y="5004528"/>
            <a:ext cx="9888992" cy="924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PRÁTICA RECOMENDADA: Discriminar separadamente no contrato/boleto cada item abatível — IPTU, laudêmio e condomínio ordinário. Sem essa segregação, o abatimento pode ser glosado.</a:t>
            </a:r>
            <a:endParaRPr lang="en-US" sz="1600" dirty="0"/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7A8ED3DC-0E04-68F0-475D-E351038C8DB5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7435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7A3F-458E-08D8-8CDE-D61E9DCCA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407FAE9A-D7DD-9DDA-7E7A-0C3DB951D1D0}"/>
              </a:ext>
            </a:extLst>
          </p:cNvPr>
          <p:cNvSpPr/>
          <p:nvPr/>
        </p:nvSpPr>
        <p:spPr>
          <a:xfrm>
            <a:off x="509451" y="1833569"/>
            <a:ext cx="5208815" cy="2824329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5AEF0D1A-D2FE-80B1-E04D-1F22E02E1CE7}"/>
              </a:ext>
            </a:extLst>
          </p:cNvPr>
          <p:cNvSpPr/>
          <p:nvPr/>
        </p:nvSpPr>
        <p:spPr>
          <a:xfrm>
            <a:off x="509452" y="1833569"/>
            <a:ext cx="45719" cy="282432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78F42FF4-F5BA-E3A8-0D2D-2301C1E2E6F9}"/>
              </a:ext>
            </a:extLst>
          </p:cNvPr>
          <p:cNvSpPr/>
          <p:nvPr/>
        </p:nvSpPr>
        <p:spPr>
          <a:xfrm>
            <a:off x="619180" y="192501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LEGAL</a:t>
            </a: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98359E32-C6ED-6B81-2857-49629C86889E}"/>
              </a:ext>
            </a:extLst>
          </p:cNvPr>
          <p:cNvSpPr/>
          <p:nvPr/>
        </p:nvSpPr>
        <p:spPr>
          <a:xfrm>
            <a:off x="628323" y="2292972"/>
            <a:ext cx="4952783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Análises da LC 214/2025 apontam que a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 do IBS/CBS na locação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corresponde ao valor efetivamente pago pelo locatário.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descontados valores que não integram a base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como IPTU, ITBI, laudêmio e despesas ordinárias de condomínio, desde que cobrados separadamente.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exclusão depende da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discriminação contratual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cada parcela.</a:t>
            </a: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A661C016-1F4A-3162-9FE1-57890AA7B168}"/>
              </a:ext>
            </a:extLst>
          </p:cNvPr>
          <p:cNvSpPr/>
          <p:nvPr/>
        </p:nvSpPr>
        <p:spPr>
          <a:xfrm>
            <a:off x="6342011" y="1862410"/>
            <a:ext cx="5208815" cy="27954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FBC61403-A32A-A302-4EE0-B5A06A639346}"/>
              </a:ext>
            </a:extLst>
          </p:cNvPr>
          <p:cNvSpPr/>
          <p:nvPr/>
        </p:nvSpPr>
        <p:spPr>
          <a:xfrm>
            <a:off x="6342012" y="1862411"/>
            <a:ext cx="45719" cy="2795486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58F11752-5B82-07A1-53E0-2D698C1277BA}"/>
              </a:ext>
            </a:extLst>
          </p:cNvPr>
          <p:cNvSpPr/>
          <p:nvPr/>
        </p:nvSpPr>
        <p:spPr>
          <a:xfrm>
            <a:off x="6451740" y="1953851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D9313D10-1A88-40F5-1C1F-B817DA7258BD}"/>
              </a:ext>
            </a:extLst>
          </p:cNvPr>
          <p:cNvSpPr/>
          <p:nvPr/>
        </p:nvSpPr>
        <p:spPr>
          <a:xfrm>
            <a:off x="6524891" y="2338142"/>
            <a:ext cx="4872451" cy="2319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 discriminado: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Aluguel: </a:t>
            </a:r>
            <a:r>
              <a:rPr lang="pt-BR" sz="1800" b="1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$ 3.000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IPTU: </a:t>
            </a:r>
            <a:r>
              <a:rPr lang="pt-BR" sz="1800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$ 250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Condomínio: </a:t>
            </a:r>
            <a:r>
              <a:rPr lang="pt-BR" sz="1800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$ 500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pago pelo locatário: </a:t>
            </a:r>
            <a:r>
              <a:rPr lang="pt-BR" sz="1800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$ 3.750.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do IBS/CBS = </a:t>
            </a:r>
            <a:r>
              <a:rPr lang="pt-BR" sz="1800" b="1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$ 3.000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(não inclui IPTU nem condomínio, pois cobrados em separado).</a:t>
            </a:r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E348CD99-72F1-D410-FA72-3AB12E5D1BF4}"/>
              </a:ext>
            </a:extLst>
          </p:cNvPr>
          <p:cNvSpPr/>
          <p:nvPr/>
        </p:nvSpPr>
        <p:spPr>
          <a:xfrm>
            <a:off x="555171" y="5004529"/>
            <a:ext cx="10995655" cy="9241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7829D40B-E256-8E48-E5CA-D0A8F0FA8251}"/>
              </a:ext>
            </a:extLst>
          </p:cNvPr>
          <p:cNvSpPr/>
          <p:nvPr/>
        </p:nvSpPr>
        <p:spPr>
          <a:xfrm>
            <a:off x="641174" y="5004528"/>
            <a:ext cx="10756168" cy="924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Conclusão: </a:t>
            </a:r>
            <a:r>
              <a:rPr lang="pt-BR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forma como o contrato e os recibos/NF são estruturados é determinante para a definição da base de cálculo do IBS/CBS.</a:t>
            </a:r>
          </a:p>
          <a:p>
            <a:pPr marL="0" indent="0">
              <a:buNone/>
            </a:pPr>
            <a:r>
              <a:rPr lang="pt-BR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pt-BR" i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</a:t>
            </a:r>
            <a:r>
              <a:rPr lang="pt-BR" i="1" dirty="0" err="1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</a:t>
            </a:r>
            <a:r>
              <a:rPr lang="pt-BR" i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12 (base de cálculo) e 253 (regime específico de bens imóveis); Decreto 12.955/2026, art. 384.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BC6D96BF-58E2-9B37-0EE0-F409EFC24426}"/>
              </a:ext>
            </a:extLst>
          </p:cNvPr>
          <p:cNvSpPr/>
          <p:nvPr/>
        </p:nvSpPr>
        <p:spPr>
          <a:xfrm>
            <a:off x="583593" y="682182"/>
            <a:ext cx="9658195" cy="5807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 IBS/CBS — </a:t>
            </a:r>
          </a:p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diz a LC 214/2025</a:t>
            </a: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F6147CF2-4C68-8156-8C14-4C022552949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0950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63481-10CE-15AA-AD32-8BC6FA494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DAF14AA3-8936-BD9D-4187-044C93039FBF}"/>
              </a:ext>
            </a:extLst>
          </p:cNvPr>
          <p:cNvSpPr/>
          <p:nvPr/>
        </p:nvSpPr>
        <p:spPr>
          <a:xfrm>
            <a:off x="427806" y="1750838"/>
            <a:ext cx="5540830" cy="2824329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4F207116-7189-F078-67FD-37A206E26F9F}"/>
              </a:ext>
            </a:extLst>
          </p:cNvPr>
          <p:cNvSpPr/>
          <p:nvPr/>
        </p:nvSpPr>
        <p:spPr>
          <a:xfrm>
            <a:off x="427807" y="1750838"/>
            <a:ext cx="45719" cy="282432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7257BDDF-2B90-D7AC-5605-1C49A8FAC8F8}"/>
              </a:ext>
            </a:extLst>
          </p:cNvPr>
          <p:cNvSpPr/>
          <p:nvPr/>
        </p:nvSpPr>
        <p:spPr>
          <a:xfrm>
            <a:off x="537535" y="1842279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UNIFICADO — RISCO FISCAL</a:t>
            </a: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0FB82C1B-78B2-D116-7A21-81D1F48724CB}"/>
              </a:ext>
            </a:extLst>
          </p:cNvPr>
          <p:cNvSpPr/>
          <p:nvPr/>
        </p:nvSpPr>
        <p:spPr>
          <a:xfrm>
            <a:off x="6260366" y="1779679"/>
            <a:ext cx="5540830" cy="27954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A735E618-351B-6FD0-996F-D5B71AD6425F}"/>
              </a:ext>
            </a:extLst>
          </p:cNvPr>
          <p:cNvSpPr/>
          <p:nvPr/>
        </p:nvSpPr>
        <p:spPr>
          <a:xfrm>
            <a:off x="6260367" y="1779680"/>
            <a:ext cx="45719" cy="2795486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7A23BFE5-5898-E50E-0F18-6DCB462DB99A}"/>
              </a:ext>
            </a:extLst>
          </p:cNvPr>
          <p:cNvSpPr/>
          <p:nvPr/>
        </p:nvSpPr>
        <p:spPr>
          <a:xfrm>
            <a:off x="6370094" y="1871119"/>
            <a:ext cx="4491669" cy="339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DISCRIMINADOS — SAÍDA SEGURA</a:t>
            </a:r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89B8341E-D07B-F131-92D0-DFCA6210CABF}"/>
              </a:ext>
            </a:extLst>
          </p:cNvPr>
          <p:cNvSpPr/>
          <p:nvPr/>
        </p:nvSpPr>
        <p:spPr>
          <a:xfrm>
            <a:off x="555171" y="4984651"/>
            <a:ext cx="10995655" cy="9241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1EAAD4D9-C18E-DAB0-7DBA-D751F353C962}"/>
              </a:ext>
            </a:extLst>
          </p:cNvPr>
          <p:cNvSpPr/>
          <p:nvPr/>
        </p:nvSpPr>
        <p:spPr>
          <a:xfrm>
            <a:off x="574236" y="344966"/>
            <a:ext cx="10226942" cy="924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O Risco do "Pacote Fechado" no Contrato</a:t>
            </a: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E39632E0-612C-6D43-31E4-E0308BD8F2CE}"/>
              </a:ext>
            </a:extLst>
          </p:cNvPr>
          <p:cNvSpPr/>
          <p:nvPr/>
        </p:nvSpPr>
        <p:spPr>
          <a:xfrm>
            <a:off x="555171" y="2210240"/>
            <a:ext cx="5241471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contrato e os recibos/NF estruturam o valor de forma unificada —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"R$ 3.750,00, já incluídos IPTU e condomínio"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—, sem discriminar parcelas, a interpretação literal leva a tratar o total como valor de locação.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IBS/CBS = R$ 3.750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 não R$ 3.000 (salvo redutor social e redução de alíquota para locação residencial).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Resultado: o locador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 IBS/CBS sobre o IPTU e o condomínio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 apenas repassa.</a:t>
            </a: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9FD5C9C-6073-9AD8-A5E6-FBAD02DE2570}"/>
              </a:ext>
            </a:extLst>
          </p:cNvPr>
          <p:cNvSpPr/>
          <p:nvPr/>
        </p:nvSpPr>
        <p:spPr>
          <a:xfrm>
            <a:off x="6402751" y="2318283"/>
            <a:ext cx="5234077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exclusão legal exige que IPTU, condomínio, ITBI e laudêmio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sejam cobrados separadamente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redação contratual e a forma de cobrança/notas passam a ser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determinantes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afastar esses valores da base.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Boas práticas: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Discriminar cada rubrica no contrato.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Emitir recibos/NF com cada parcela em linha própria.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Não consolidar IPTU/condomínio no valor do aluguel.</a:t>
            </a: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4CEDB230-50C7-0EB0-E2BC-62DB3CA23662}"/>
              </a:ext>
            </a:extLst>
          </p:cNvPr>
          <p:cNvSpPr/>
          <p:nvPr/>
        </p:nvSpPr>
        <p:spPr>
          <a:xfrm>
            <a:off x="685680" y="5128268"/>
            <a:ext cx="107998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Recomendação contratual: 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minutas em uso e adequar a estrutura de cobrança para que IPTU, condomínio e demais encargos fiquem expressamente fora da rubrica "aluguel".</a:t>
            </a:r>
          </a:p>
          <a:p>
            <a:pPr marL="0" indent="0" algn="l">
              <a:buNone/>
            </a:pPr>
            <a:r>
              <a:rPr lang="pt-BR" sz="1200" b="1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pt-BR" sz="12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12, §1º (exclusões da base) e arts. 253 a 254 (regime específico de bens imóveis); Decreto 12.955/2026, art. 384.</a:t>
            </a: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FE0C1258-F4B1-435A-70BF-7A77E28C1823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8079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A279-BBD9-F02B-5963-B8B3B82B0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65371B94-0A6B-C53C-819C-298B04E76D60}"/>
              </a:ext>
            </a:extLst>
          </p:cNvPr>
          <p:cNvSpPr/>
          <p:nvPr/>
        </p:nvSpPr>
        <p:spPr>
          <a:xfrm>
            <a:off x="427806" y="1671326"/>
            <a:ext cx="5540830" cy="31236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C8ABCBF0-C80E-0D56-00EF-2B7BD41BCC34}"/>
              </a:ext>
            </a:extLst>
          </p:cNvPr>
          <p:cNvSpPr/>
          <p:nvPr/>
        </p:nvSpPr>
        <p:spPr>
          <a:xfrm flipH="1">
            <a:off x="382088" y="1671326"/>
            <a:ext cx="45719" cy="312368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D4474DF5-5E11-EDC3-72D2-A256247A7404}"/>
              </a:ext>
            </a:extLst>
          </p:cNvPr>
          <p:cNvSpPr/>
          <p:nvPr/>
        </p:nvSpPr>
        <p:spPr>
          <a:xfrm>
            <a:off x="537535" y="1762767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IRPF — DEDUÇÃO DE DESPESA</a:t>
            </a: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83AC6790-325E-1BA3-33AD-23423AB8DFF1}"/>
              </a:ext>
            </a:extLst>
          </p:cNvPr>
          <p:cNvSpPr/>
          <p:nvPr/>
        </p:nvSpPr>
        <p:spPr>
          <a:xfrm>
            <a:off x="6260366" y="1700167"/>
            <a:ext cx="5540830" cy="309484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2630F2B4-CD93-D9E4-FB7B-E872D46B0798}"/>
              </a:ext>
            </a:extLst>
          </p:cNvPr>
          <p:cNvSpPr/>
          <p:nvPr/>
        </p:nvSpPr>
        <p:spPr>
          <a:xfrm flipH="1">
            <a:off x="6214648" y="1700167"/>
            <a:ext cx="45719" cy="3094845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7CCF93E8-6796-03CA-7170-47367087DB9A}"/>
              </a:ext>
            </a:extLst>
          </p:cNvPr>
          <p:cNvSpPr/>
          <p:nvPr/>
        </p:nvSpPr>
        <p:spPr>
          <a:xfrm>
            <a:off x="6370094" y="1791607"/>
            <a:ext cx="4491669" cy="339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IBS/CBS — EXCLUSÃO DE BASE</a:t>
            </a:r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0B002A64-96B0-817C-9801-B05A067726CE}"/>
              </a:ext>
            </a:extLst>
          </p:cNvPr>
          <p:cNvSpPr/>
          <p:nvPr/>
        </p:nvSpPr>
        <p:spPr>
          <a:xfrm>
            <a:off x="555171" y="5106999"/>
            <a:ext cx="10995655" cy="809383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AF5586DC-F2FC-6144-071F-963D8863F4D0}"/>
              </a:ext>
            </a:extLst>
          </p:cNvPr>
          <p:cNvSpPr/>
          <p:nvPr/>
        </p:nvSpPr>
        <p:spPr>
          <a:xfrm>
            <a:off x="566068" y="755358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IRPF </a:t>
            </a:r>
            <a:r>
              <a:rPr lang="pt-BR" sz="3200" b="1" dirty="0" err="1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IBS/CBS — Mecânicas Distintas</a:t>
            </a: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02FEF0C0-C8E1-744C-8D2E-F15A289C5B98}"/>
              </a:ext>
            </a:extLst>
          </p:cNvPr>
          <p:cNvSpPr/>
          <p:nvPr/>
        </p:nvSpPr>
        <p:spPr>
          <a:xfrm>
            <a:off x="576823" y="2226349"/>
            <a:ext cx="5237237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Carnê-Leão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Receita Federal admite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deduzir do aluguel recebido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despesas de IPTU e condomínio pagas pelo locador.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Condições: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 encargo deve ser do locador.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Tem que constar em contrato.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no formato "pacote fechado", a dedução é admitida na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apuração do imposto de renda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226212B3-5D44-CB9F-C363-0AF4A393C980}"/>
              </a:ext>
            </a:extLst>
          </p:cNvPr>
          <p:cNvSpPr/>
          <p:nvPr/>
        </p:nvSpPr>
        <p:spPr>
          <a:xfrm>
            <a:off x="6370093" y="2182807"/>
            <a:ext cx="5245083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IBS/CBS o critério é outro: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se trata de dedução de despesa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locador.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Trata-se de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exclusão de valores da base de cálculo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imposto incidente sobre o grande locador.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Condição: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cobrança discriminada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IPTU e condomínio em separado.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"pacote fechado", IPTU e condomínio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integram a base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geram tributo, ainda que o IRPF os admita como dedução.</a:t>
            </a:r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199AFF6F-8CAC-9627-87C3-FFE70B476784}"/>
              </a:ext>
            </a:extLst>
          </p:cNvPr>
          <p:cNvSpPr/>
          <p:nvPr/>
        </p:nvSpPr>
        <p:spPr>
          <a:xfrm>
            <a:off x="576823" y="5218605"/>
            <a:ext cx="108433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Atenção: </a:t>
            </a:r>
            <a:r>
              <a:rPr lang="pt-BR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cláusula contratual que funciona para o IRPF (pacote fechado com dedução) pode ampliar a base de IBS/CBS. Os dois tributos precisam ser pensados em conjunto na redação do contrato.</a:t>
            </a:r>
          </a:p>
          <a:p>
            <a:pPr marL="0" indent="0" algn="l">
              <a:buNone/>
            </a:pPr>
            <a:r>
              <a:rPr lang="pt-BR" sz="1200" b="1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pt-BR" sz="12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IRPF — art. 50 do RIR/2018 (Decreto 9.580/2018) e Instruções do Carnê-Leão (RFB); IBS/CBS — LC 214/2025, art. 12, §1º.</a:t>
            </a: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7A769659-1921-64BC-5BDE-33EB5EF73CE8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6065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E37D2-5C4E-B4AC-CEF7-BA7EF2BA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2025CFED-8919-53E5-21BB-11541C7DBF4C}"/>
              </a:ext>
            </a:extLst>
          </p:cNvPr>
          <p:cNvSpPr/>
          <p:nvPr/>
        </p:nvSpPr>
        <p:spPr>
          <a:xfrm>
            <a:off x="427806" y="1927280"/>
            <a:ext cx="5540830" cy="31236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6A54BB65-5A95-ACAF-C34B-5E7A3B34FA1F}"/>
              </a:ext>
            </a:extLst>
          </p:cNvPr>
          <p:cNvSpPr/>
          <p:nvPr/>
        </p:nvSpPr>
        <p:spPr>
          <a:xfrm flipH="1">
            <a:off x="382088" y="1927280"/>
            <a:ext cx="45719" cy="312368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DD7FEDC4-EE7F-249F-4C21-9694E9BCF349}"/>
              </a:ext>
            </a:extLst>
          </p:cNvPr>
          <p:cNvSpPr/>
          <p:nvPr/>
        </p:nvSpPr>
        <p:spPr>
          <a:xfrm>
            <a:off x="537535" y="2018721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IRPF — REGIME DE CAIXA</a:t>
            </a: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B933E9E7-1D8E-9468-333F-7A91980ED2E2}"/>
              </a:ext>
            </a:extLst>
          </p:cNvPr>
          <p:cNvSpPr/>
          <p:nvPr/>
        </p:nvSpPr>
        <p:spPr>
          <a:xfrm>
            <a:off x="6260366" y="1956121"/>
            <a:ext cx="5540830" cy="309484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AD786BEE-E196-C989-E60E-061012C17EF4}"/>
              </a:ext>
            </a:extLst>
          </p:cNvPr>
          <p:cNvSpPr/>
          <p:nvPr/>
        </p:nvSpPr>
        <p:spPr>
          <a:xfrm flipH="1">
            <a:off x="6214648" y="1956121"/>
            <a:ext cx="45719" cy="3094845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2280E28A-20EC-748D-7DDF-AB4B4DE21F3E}"/>
              </a:ext>
            </a:extLst>
          </p:cNvPr>
          <p:cNvSpPr/>
          <p:nvPr/>
        </p:nvSpPr>
        <p:spPr>
          <a:xfrm>
            <a:off x="6370094" y="2047561"/>
            <a:ext cx="4491669" cy="339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IBS/CBS — COMPETÊNCIA (com ajustes)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436D0FC9-9F01-F847-1762-43C5ECD1F94C}"/>
              </a:ext>
            </a:extLst>
          </p:cNvPr>
          <p:cNvSpPr/>
          <p:nvPr/>
        </p:nvSpPr>
        <p:spPr>
          <a:xfrm>
            <a:off x="566068" y="755358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DE CAIXA ou COMPETÊNCIA?</a:t>
            </a: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2C09F7EA-6CB1-B065-25E2-17AB52F0FA18}"/>
              </a:ext>
            </a:extLst>
          </p:cNvPr>
          <p:cNvSpPr/>
          <p:nvPr/>
        </p:nvSpPr>
        <p:spPr>
          <a:xfrm>
            <a:off x="537534" y="2434408"/>
            <a:ext cx="5248221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No IRPF, o aluguel da PF segue 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regime de caixa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: o fato gerador ocorre no mês em que o valor é pago ao locador.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Quando a imobiliária recebe em nome do locador, o mês do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recebimento pela imobiliária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já caracteriza o ingresso para a PF.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A NF pode ter sido emitida em mês anterior, mas a tributação no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carnê-leão e no ajuste anual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ocorre apenas no mês do efetivo recebimento.</a:t>
            </a: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7D31B02-4773-4C40-20D2-68D8C6645CD1}"/>
              </a:ext>
            </a:extLst>
          </p:cNvPr>
          <p:cNvSpPr/>
          <p:nvPr/>
        </p:nvSpPr>
        <p:spPr>
          <a:xfrm>
            <a:off x="6370093" y="2478122"/>
            <a:ext cx="5238653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Quando a PF ultrapassa os limites e é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equiparada a contribuinte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, a lógica do IBS/CBS é a do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regime de competência, com ajustes por recebimento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Esse direcionamento decorre de notas técnicas e orientações de 2025/2026, mas o ponto fino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depende de regulamentação detalhada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ainda em curso.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Referência segura hoje: manter alinhamento com o que for exigido no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Portal NFS-e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e nos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atos conjuntos RFB/CGIBS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B9B6F2B7-0408-C42C-76CE-CFDDA98AD3CA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5703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D80EF-7A7F-383C-BACA-59F3AA6C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CA654393-ADD0-FFF2-813F-7FD47D5222BC}"/>
              </a:ext>
            </a:extLst>
          </p:cNvPr>
          <p:cNvSpPr/>
          <p:nvPr/>
        </p:nvSpPr>
        <p:spPr>
          <a:xfrm>
            <a:off x="427806" y="1927280"/>
            <a:ext cx="5540830" cy="31236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3D9FAFE8-DBF8-A7EB-B9C8-34715DD3093C}"/>
              </a:ext>
            </a:extLst>
          </p:cNvPr>
          <p:cNvSpPr/>
          <p:nvPr/>
        </p:nvSpPr>
        <p:spPr>
          <a:xfrm flipH="1">
            <a:off x="382088" y="1927280"/>
            <a:ext cx="45719" cy="312368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13D53B93-7701-893A-EDA9-802D86D1A7F5}"/>
              </a:ext>
            </a:extLst>
          </p:cNvPr>
          <p:cNvSpPr/>
          <p:nvPr/>
        </p:nvSpPr>
        <p:spPr>
          <a:xfrm>
            <a:off x="537535" y="2018721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IRPF — INTEGRA O ALUGUEL</a:t>
            </a: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F12EF34F-329F-8EB8-EBC1-6AC7A5887298}"/>
              </a:ext>
            </a:extLst>
          </p:cNvPr>
          <p:cNvSpPr/>
          <p:nvPr/>
        </p:nvSpPr>
        <p:spPr>
          <a:xfrm>
            <a:off x="6260366" y="1956121"/>
            <a:ext cx="5540830" cy="309484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4493E7B2-88B7-40A1-089C-4871BFE23178}"/>
              </a:ext>
            </a:extLst>
          </p:cNvPr>
          <p:cNvSpPr/>
          <p:nvPr/>
        </p:nvSpPr>
        <p:spPr>
          <a:xfrm flipH="1">
            <a:off x="6214648" y="1956121"/>
            <a:ext cx="45719" cy="3094845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15E5F7D3-986E-9357-D042-7AA5347A9F90}"/>
              </a:ext>
            </a:extLst>
          </p:cNvPr>
          <p:cNvSpPr/>
          <p:nvPr/>
        </p:nvSpPr>
        <p:spPr>
          <a:xfrm>
            <a:off x="6370094" y="2047561"/>
            <a:ext cx="4491669" cy="339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IBS/CBS — INTEGRA A BASE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7D45ADFD-1386-BCFD-E484-335DDA7CE4E3}"/>
              </a:ext>
            </a:extLst>
          </p:cNvPr>
          <p:cNvSpPr/>
          <p:nvPr/>
        </p:nvSpPr>
        <p:spPr>
          <a:xfrm>
            <a:off x="566068" y="767715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</a:rPr>
              <a:t>MULTA E JUROS</a:t>
            </a: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2EB34FF7-4131-C6ED-76FE-ED5AAAF3C186}"/>
              </a:ext>
            </a:extLst>
          </p:cNvPr>
          <p:cNvSpPr/>
          <p:nvPr/>
        </p:nvSpPr>
        <p:spPr>
          <a:xfrm>
            <a:off x="537534" y="2434408"/>
            <a:ext cx="5431101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A Receita trata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multa, juros de mora, atualização monetária e demais acréscimos por atraso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como parte do rendimento tributável de aluguel, compondo a base do carnê-leão no mês em que forem recebidos.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Se o locatário paga aluguel + multa + juros em atraso,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tudo entra como rendimentos de aluguel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no mês do recebimento e é tributado pela mesma tabela progressiva.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E6A88D42-5D2A-AA99-CB35-360268E34550}"/>
              </a:ext>
            </a:extLst>
          </p:cNvPr>
          <p:cNvSpPr/>
          <p:nvPr/>
        </p:nvSpPr>
        <p:spPr>
          <a:xfrm>
            <a:off x="6370094" y="2492007"/>
            <a:ext cx="528437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A regra geral, espelhando o IVA e o PIS/COFINS, é que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acréscimos por mora vinculados ao próprio contrato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de locação integram a base de cálculo da operação.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Multa e juros devem ser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incluídos no valor da NFS-e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e sofrem IBS/CBS como o aluguel principal, salvo exceção específica em regulamentação posterior.</a:t>
            </a: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F30235C8-3C04-8869-27B9-58C2D73E49D3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2430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DCA47-0562-D8B1-8DFA-D2372AE33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8C6DAB73-A4AF-2159-BF58-95B9B64AD7B2}"/>
              </a:ext>
            </a:extLst>
          </p:cNvPr>
          <p:cNvSpPr/>
          <p:nvPr/>
        </p:nvSpPr>
        <p:spPr>
          <a:xfrm>
            <a:off x="427806" y="1927280"/>
            <a:ext cx="5540830" cy="312368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D5A2B5AE-0933-E540-E405-31ED27A4089B}"/>
              </a:ext>
            </a:extLst>
          </p:cNvPr>
          <p:cNvSpPr/>
          <p:nvPr/>
        </p:nvSpPr>
        <p:spPr>
          <a:xfrm flipH="1">
            <a:off x="382088" y="1927280"/>
            <a:ext cx="45719" cy="3123687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C12B8CA6-1F91-DF39-94B8-868FCE7B55ED}"/>
              </a:ext>
            </a:extLst>
          </p:cNvPr>
          <p:cNvSpPr/>
          <p:nvPr/>
        </p:nvSpPr>
        <p:spPr>
          <a:xfrm>
            <a:off x="537535" y="2018720"/>
            <a:ext cx="4893126" cy="415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RECONHECIMENTO NO MÊS DO RECEBIMENTO</a:t>
            </a: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87B07B66-C499-80C2-58CB-3105D890E732}"/>
              </a:ext>
            </a:extLst>
          </p:cNvPr>
          <p:cNvSpPr/>
          <p:nvPr/>
        </p:nvSpPr>
        <p:spPr>
          <a:xfrm>
            <a:off x="6260366" y="1956121"/>
            <a:ext cx="5540830" cy="309484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6D8CDE65-E6FC-D18C-8FF3-6128ECACD726}"/>
              </a:ext>
            </a:extLst>
          </p:cNvPr>
          <p:cNvSpPr/>
          <p:nvPr/>
        </p:nvSpPr>
        <p:spPr>
          <a:xfrm flipH="1">
            <a:off x="6214648" y="1956121"/>
            <a:ext cx="45719" cy="3094845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8B593F1B-DC55-3582-EBF1-78376AFDD072}"/>
              </a:ext>
            </a:extLst>
          </p:cNvPr>
          <p:cNvSpPr/>
          <p:nvPr/>
        </p:nvSpPr>
        <p:spPr>
          <a:xfrm>
            <a:off x="6370094" y="2047561"/>
            <a:ext cx="4491669" cy="3391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NA PRÁTICA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B745FF18-CB7E-5024-DD3F-EAC7306D45A5}"/>
              </a:ext>
            </a:extLst>
          </p:cNvPr>
          <p:cNvSpPr/>
          <p:nvPr/>
        </p:nvSpPr>
        <p:spPr>
          <a:xfrm>
            <a:off x="553710" y="755358"/>
            <a:ext cx="10023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</a:rPr>
              <a:t>MULTA e JUROS pagos depois do aluguel - CBS</a:t>
            </a: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7DAC9915-0049-F556-DB7C-48018B930BD2}"/>
              </a:ext>
            </a:extLst>
          </p:cNvPr>
          <p:cNvSpPr/>
          <p:nvPr/>
        </p:nvSpPr>
        <p:spPr>
          <a:xfrm>
            <a:off x="537534" y="2668267"/>
            <a:ext cx="5248221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Se o aluguel de janeiro foi pago sem multa/juros e, em março, o inquilino paga apenas a multa e os juros relativos àquele atraso,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o IBS/CBS sobre multa e juros é reconhecida em março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, data do recebimento desses encargos, e não retroativamente em janeiro.</a:t>
            </a: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4F421CDF-CEC2-483F-4C01-10DDE8FFBB05}"/>
              </a:ext>
            </a:extLst>
          </p:cNvPr>
          <p:cNvSpPr/>
          <p:nvPr/>
        </p:nvSpPr>
        <p:spPr>
          <a:xfrm>
            <a:off x="6419294" y="2602954"/>
            <a:ext cx="5056647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• Uma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NFS-e para o aluguel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 (sem multa/juros) no mês de competência ou no recebimento, conforme o fluxo adotado.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• Outra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NFS-e (ou NF complementar)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, conforme o layout do município/Portal Nacional, </a:t>
            </a:r>
            <a:r>
              <a:rPr lang="pt-BR" sz="1800" b="1" dirty="0">
                <a:solidFill>
                  <a:srgbClr val="1C2F42"/>
                </a:solidFill>
                <a:latin typeface="Calibri" pitchFamily="34" charset="0"/>
              </a:rPr>
              <a:t>somente com multa e juros</a:t>
            </a:r>
            <a:r>
              <a:rPr lang="pt-BR" sz="1800" dirty="0">
                <a:solidFill>
                  <a:srgbClr val="1C2F42"/>
                </a:solidFill>
                <a:latin typeface="Calibri" pitchFamily="34" charset="0"/>
              </a:rPr>
              <a:t>, emitida quando esses valores forem pagos; sobre o total dessa NF incidirão IBS/CBS.</a:t>
            </a: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4F93E89B-75CC-2984-1612-61CD394781D0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4941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A714-4FC5-4AB3-CF83-3CA3388AE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ED6BCA8C-5BF3-18A5-CE55-318010D9D2DE}"/>
              </a:ext>
            </a:extLst>
          </p:cNvPr>
          <p:cNvSpPr/>
          <p:nvPr/>
        </p:nvSpPr>
        <p:spPr>
          <a:xfrm>
            <a:off x="588951" y="745944"/>
            <a:ext cx="1054449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Cumulatividade — PF Não Aproveita Créditos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2E87AD7C-6CE8-AF09-46E9-89894DA7AC2B}"/>
              </a:ext>
            </a:extLst>
          </p:cNvPr>
          <p:cNvSpPr/>
          <p:nvPr/>
        </p:nvSpPr>
        <p:spPr>
          <a:xfrm>
            <a:off x="387532" y="1519707"/>
            <a:ext cx="11228976" cy="3382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20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2FF1DEAF-C41E-89EE-2772-1F030FC99EA9}"/>
              </a:ext>
            </a:extLst>
          </p:cNvPr>
          <p:cNvSpPr/>
          <p:nvPr/>
        </p:nvSpPr>
        <p:spPr>
          <a:xfrm>
            <a:off x="387532" y="1519705"/>
            <a:ext cx="45719" cy="3382049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C5B45D3F-EDC7-BC04-695E-CCAAC081A7DC}"/>
              </a:ext>
            </a:extLst>
          </p:cNvPr>
          <p:cNvSpPr/>
          <p:nvPr/>
        </p:nvSpPr>
        <p:spPr>
          <a:xfrm>
            <a:off x="597625" y="1542421"/>
            <a:ext cx="817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LOCADOR PF — SEM CRÉDITOS</a:t>
            </a: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934C7AB9-B330-D7A2-DC1E-E6DD4E23FCD6}"/>
              </a:ext>
            </a:extLst>
          </p:cNvPr>
          <p:cNvSpPr/>
          <p:nvPr/>
        </p:nvSpPr>
        <p:spPr>
          <a:xfrm>
            <a:off x="597625" y="1907311"/>
            <a:ext cx="10854508" cy="2912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IBS e a CBS funcionam sob a lógica da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cumulatividade plena</a:t>
            </a: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cada elo da cadeia se credita do imposto pago nas etapas anteriores. Essa engrenagem foi desenhada para contribuintes empresariais (PJ), com CNPJ e escrituração fiscal regular.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PF equiparada a contribuinte é alcançada pela incidência na receita, mas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se beneficia do sistema de créditos</a:t>
            </a: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não escritura aquisições e não acumula crédito ao longo do exercício.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 IBS/CBS sobre receita com base e alíquota já reduzidas (redutor de 70% — art. 261, LC 214/2025 — e redutor social residencial de R$ 645,01, corrigido pelo IPCA), mas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compensação de despesas</a:t>
            </a: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o IBS/CBS embutido em insumos e serviços vira custo definitivo do locador.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Resultado: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líquido de carga</a:t>
            </a: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sem direito a abater seguros, condomínio, manutenção, reformas, administração e corretagem — todos tributados a montante e não recuperáveis pela PF.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a estrutura de despesas vinculadas ao imóvel,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a perda relativa da PF</a:t>
            </a: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frente a uma holding patrimonial equivalente.</a:t>
            </a:r>
          </a:p>
        </p:txBody>
      </p:sp>
      <p:sp>
        <p:nvSpPr>
          <p:cNvPr id="7" name="Shape 11">
            <a:extLst>
              <a:ext uri="{FF2B5EF4-FFF2-40B4-BE49-F238E27FC236}">
                <a16:creationId xmlns:a16="http://schemas.microsoft.com/office/drawing/2014/main" id="{C514F4BA-D576-E1AB-FD3E-F6B4CCBBD186}"/>
              </a:ext>
            </a:extLst>
          </p:cNvPr>
          <p:cNvSpPr/>
          <p:nvPr/>
        </p:nvSpPr>
        <p:spPr>
          <a:xfrm>
            <a:off x="478972" y="5081512"/>
            <a:ext cx="11137536" cy="986246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DA1785CB-F99F-9402-085B-E4D71CFC3088}"/>
              </a:ext>
            </a:extLst>
          </p:cNvPr>
          <p:cNvSpPr/>
          <p:nvPr/>
        </p:nvSpPr>
        <p:spPr>
          <a:xfrm>
            <a:off x="616132" y="5146825"/>
            <a:ext cx="108138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Recomendação: </a:t>
            </a:r>
            <a:r>
              <a:rPr lang="pt-BR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impossibilidade de tomada de créditos pela PF reforça o argumento de migração para holding/locadora PJ quando o volume de imóveis e de despesas justificar. Regulamentação infralegal pode, no futuro, estender créditos a situações específicas da PF.</a:t>
            </a:r>
          </a:p>
          <a:p>
            <a:pPr marL="0" indent="0">
              <a:buNone/>
            </a:pPr>
            <a:r>
              <a:rPr lang="pt-BR" sz="1200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</a:t>
            </a:r>
            <a:r>
              <a:rPr lang="pt-BR" sz="1200" i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47 (não cumulatividade), art. 251 (PF contribuinte) e art. 261 (regime específico); Decreto 12.955/2026, art. 382.</a:t>
            </a: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2A0F7939-7A8F-9735-4088-19BEE00DE8BF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1063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1E1E1-51FE-3C06-B8E3-02E15EB4D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">
            <a:extLst>
              <a:ext uri="{FF2B5EF4-FFF2-40B4-BE49-F238E27FC236}">
                <a16:creationId xmlns:a16="http://schemas.microsoft.com/office/drawing/2014/main" id="{CD6F1481-B095-0186-25F1-E37C19798A6B}"/>
              </a:ext>
            </a:extLst>
          </p:cNvPr>
          <p:cNvSpPr/>
          <p:nvPr/>
        </p:nvSpPr>
        <p:spPr>
          <a:xfrm>
            <a:off x="901676" y="1584856"/>
            <a:ext cx="3097207" cy="267822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5F6E7E08-E3C2-331C-6EF0-D5F8AD1CD864}"/>
              </a:ext>
            </a:extLst>
          </p:cNvPr>
          <p:cNvSpPr/>
          <p:nvPr/>
        </p:nvSpPr>
        <p:spPr>
          <a:xfrm>
            <a:off x="901677" y="1584857"/>
            <a:ext cx="45719" cy="2678226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0F5A0DF5-F7EC-7673-6C12-0CDB78234A82}"/>
              </a:ext>
            </a:extLst>
          </p:cNvPr>
          <p:cNvSpPr/>
          <p:nvPr/>
        </p:nvSpPr>
        <p:spPr>
          <a:xfrm>
            <a:off x="1011405" y="168865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— FATO GERADOR</a:t>
            </a:r>
            <a:endParaRPr lang="en-US" sz="1600" dirty="0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CF05FF49-D73E-BDF3-9F72-A9E992E4EB3B}"/>
              </a:ext>
            </a:extLst>
          </p:cNvPr>
          <p:cNvSpPr/>
          <p:nvPr/>
        </p:nvSpPr>
        <p:spPr>
          <a:xfrm>
            <a:off x="4585410" y="1584857"/>
            <a:ext cx="3107394" cy="267822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D3DF2166-EFCD-85A5-9F24-08E16193720F}"/>
              </a:ext>
            </a:extLst>
          </p:cNvPr>
          <p:cNvSpPr/>
          <p:nvPr/>
        </p:nvSpPr>
        <p:spPr>
          <a:xfrm>
            <a:off x="4552752" y="1584857"/>
            <a:ext cx="45719" cy="2678226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F3AFDF77-2471-969D-E1A0-CD3C2000F81F}"/>
              </a:ext>
            </a:extLst>
          </p:cNvPr>
          <p:cNvSpPr/>
          <p:nvPr/>
        </p:nvSpPr>
        <p:spPr>
          <a:xfrm>
            <a:off x="4695138" y="168865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 — OPÇÃO PELO CAIXA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5C80F845-CAEA-AAE8-BE36-36D56A8B01BC}"/>
              </a:ext>
            </a:extLst>
          </p:cNvPr>
          <p:cNvSpPr/>
          <p:nvPr/>
        </p:nvSpPr>
        <p:spPr>
          <a:xfrm>
            <a:off x="8285476" y="1584857"/>
            <a:ext cx="3107395" cy="267822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Shape 12">
            <a:extLst>
              <a:ext uri="{FF2B5EF4-FFF2-40B4-BE49-F238E27FC236}">
                <a16:creationId xmlns:a16="http://schemas.microsoft.com/office/drawing/2014/main" id="{1382EC47-6087-51F6-8C92-F3F587CED4AA}"/>
              </a:ext>
            </a:extLst>
          </p:cNvPr>
          <p:cNvSpPr/>
          <p:nvPr/>
        </p:nvSpPr>
        <p:spPr>
          <a:xfrm>
            <a:off x="8285476" y="1584857"/>
            <a:ext cx="45719" cy="2678226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036ED8DA-6BB0-4BF6-D9D9-4AE2765F82B4}"/>
              </a:ext>
            </a:extLst>
          </p:cNvPr>
          <p:cNvSpPr/>
          <p:nvPr/>
        </p:nvSpPr>
        <p:spPr>
          <a:xfrm>
            <a:off x="8395205" y="1688654"/>
            <a:ext cx="28930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— REQUISITOS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36B67A9F-12B2-49E1-A09E-7F9AB53286AC}"/>
              </a:ext>
            </a:extLst>
          </p:cNvPr>
          <p:cNvSpPr/>
          <p:nvPr/>
        </p:nvSpPr>
        <p:spPr>
          <a:xfrm>
            <a:off x="1039089" y="2172803"/>
            <a:ext cx="2840054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Regra: ocorre no fornecimento (vencimento do aluguel).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Tributa-se mesmo sem recebimento efetivo.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Inadimplência vira risco do locador.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3BA7992A-187C-2D6D-D852-E5B6EF6F49EC}"/>
              </a:ext>
            </a:extLst>
          </p:cNvPr>
          <p:cNvSpPr/>
          <p:nvPr/>
        </p:nvSpPr>
        <p:spPr>
          <a:xfrm>
            <a:off x="4752704" y="2172803"/>
            <a:ext cx="2848659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IBS/CBS exigível somente com o pagamento efetivo.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Locatário atrasou = nada a recolher.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 o risco da inadimplência.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D3DA05A4-B89F-DFF9-4A77-FBFCDE385C80}"/>
              </a:ext>
            </a:extLst>
          </p:cNvPr>
          <p:cNvSpPr/>
          <p:nvPr/>
        </p:nvSpPr>
        <p:spPr>
          <a:xfrm>
            <a:off x="8460517" y="2172803"/>
            <a:ext cx="2827779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em contratos por prazo determinado.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Aplicável a PF e PJ locadoras.</a:t>
            </a:r>
            <a:endParaRPr lang="en-US" sz="1800" dirty="0">
              <a:solidFill>
                <a:srgbClr val="1C2F4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Opção irretratável por contrato.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AD6744A5-251E-3CC8-3CB5-B2DF0A422293}"/>
              </a:ext>
            </a:extLst>
          </p:cNvPr>
          <p:cNvSpPr/>
          <p:nvPr/>
        </p:nvSpPr>
        <p:spPr>
          <a:xfrm>
            <a:off x="527232" y="4851029"/>
            <a:ext cx="11137536" cy="986246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8EF64985-5591-148B-4A25-8396E7358833}"/>
              </a:ext>
            </a:extLst>
          </p:cNvPr>
          <p:cNvSpPr/>
          <p:nvPr/>
        </p:nvSpPr>
        <p:spPr>
          <a:xfrm>
            <a:off x="836362" y="5046972"/>
            <a:ext cx="1076309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RECOMENDAÇÃO: Para locações por prazo determinado, avaliar a opção pelo regime de caixa para evitar o recolhimento antecipado do IBS/CBS em caso de inadimplência do locatário.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33" name="Text 1">
            <a:extLst>
              <a:ext uri="{FF2B5EF4-FFF2-40B4-BE49-F238E27FC236}">
                <a16:creationId xmlns:a16="http://schemas.microsoft.com/office/drawing/2014/main" id="{480F9408-CA09-3EBF-6CC8-6C823D16F03B}"/>
              </a:ext>
            </a:extLst>
          </p:cNvPr>
          <p:cNvSpPr/>
          <p:nvPr/>
        </p:nvSpPr>
        <p:spPr>
          <a:xfrm>
            <a:off x="565227" y="-15034"/>
            <a:ext cx="12314225" cy="125566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Fato Gerador e Regime de Caixa </a:t>
            </a:r>
            <a:r>
              <a:rPr lang="en-US" sz="31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— </a:t>
            </a:r>
          </a:p>
          <a:p>
            <a:pPr marL="0" indent="0">
              <a:buNone/>
            </a:pPr>
            <a:r>
              <a:rPr lang="en-US" sz="31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Art. 10 e Art. 36 da LC 214/2025</a:t>
            </a: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341601DB-0308-60CD-DC13-13252FDDC044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7456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C8D24-9283-B073-2C52-C64EFEA40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9C168C9D-96F7-5579-7551-715EAC5266B9}"/>
              </a:ext>
            </a:extLst>
          </p:cNvPr>
          <p:cNvSpPr/>
          <p:nvPr/>
        </p:nvSpPr>
        <p:spPr>
          <a:xfrm>
            <a:off x="605482" y="408958"/>
            <a:ext cx="938531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Redutor Social de Locação — Art. 260 da LC 214/2025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AC48D997-A908-F63E-6B86-0C44B49A788B}"/>
              </a:ext>
            </a:extLst>
          </p:cNvPr>
          <p:cNvSpPr/>
          <p:nvPr/>
        </p:nvSpPr>
        <p:spPr>
          <a:xfrm>
            <a:off x="605482" y="952213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Benefício para locações residenciais</a:t>
            </a:r>
            <a:endParaRPr lang="en-US" sz="1200" dirty="0">
              <a:solidFill>
                <a:srgbClr val="1C2F42"/>
              </a:solidFill>
            </a:endParaRPr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D1067903-584C-9F81-6D12-2B902C2363D3}"/>
              </a:ext>
            </a:extLst>
          </p:cNvPr>
          <p:cNvSpPr/>
          <p:nvPr/>
        </p:nvSpPr>
        <p:spPr>
          <a:xfrm>
            <a:off x="696687" y="1810123"/>
            <a:ext cx="10776856" cy="1143000"/>
          </a:xfrm>
          <a:prstGeom prst="rect">
            <a:avLst/>
          </a:prstGeom>
          <a:noFill/>
          <a:ln>
            <a:solidFill>
              <a:srgbClr val="BE8F3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260. Na operação de locação, cessão onerosa ou arrendamento de bem imóvel para uso residencial realizada por contribuinte sujeito ao regime regular do IBS e da CBS, poderá ser deduzido da base de cálculo do IBS e da CBS o Redutor Social no valor de R$ 600,00 (seiscentos reais) por bem imóvel, até o limite do valor da base de cálculo. Parágrafo único. O valor do redutor social será atualizado mensalmente pelo IPCA.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D2C8FFE8-3169-01BD-00A3-EABD8E42A0BD}"/>
              </a:ext>
            </a:extLst>
          </p:cNvPr>
          <p:cNvSpPr/>
          <p:nvPr/>
        </p:nvSpPr>
        <p:spPr>
          <a:xfrm>
            <a:off x="752130" y="3351764"/>
            <a:ext cx="4686616" cy="74114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34EF0C30-8B95-AC81-C73B-157C0A458F0D}"/>
              </a:ext>
            </a:extLst>
          </p:cNvPr>
          <p:cNvSpPr/>
          <p:nvPr/>
        </p:nvSpPr>
        <p:spPr>
          <a:xfrm>
            <a:off x="752130" y="3351765"/>
            <a:ext cx="54864" cy="6583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BBBDA3DF-CDED-5D11-FD7E-ACE01B1FC1FC}"/>
              </a:ext>
            </a:extLst>
          </p:cNvPr>
          <p:cNvSpPr/>
          <p:nvPr/>
        </p:nvSpPr>
        <p:spPr>
          <a:xfrm>
            <a:off x="861858" y="3443205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</a:t>
            </a:r>
            <a:endParaRPr lang="en-US" dirty="0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82B0A348-91A1-52B8-8705-2F361250AFB3}"/>
              </a:ext>
            </a:extLst>
          </p:cNvPr>
          <p:cNvSpPr/>
          <p:nvPr/>
        </p:nvSpPr>
        <p:spPr>
          <a:xfrm>
            <a:off x="861858" y="3717525"/>
            <a:ext cx="4482874" cy="3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 a base de cálculo do IBS/CBS em locações residenciais.</a:t>
            </a:r>
            <a:endParaRPr lang="en-US" dirty="0"/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7251E009-2F42-62F0-8EE0-197C44C59497}"/>
              </a:ext>
            </a:extLst>
          </p:cNvPr>
          <p:cNvSpPr/>
          <p:nvPr/>
        </p:nvSpPr>
        <p:spPr>
          <a:xfrm>
            <a:off x="6569520" y="3351765"/>
            <a:ext cx="4686616" cy="74114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DE115B8B-DDD1-25E0-33CE-EF46068D660B}"/>
              </a:ext>
            </a:extLst>
          </p:cNvPr>
          <p:cNvSpPr/>
          <p:nvPr/>
        </p:nvSpPr>
        <p:spPr>
          <a:xfrm>
            <a:off x="6569520" y="3351765"/>
            <a:ext cx="54864" cy="658368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233506AE-2AA4-66E9-497F-0C9B76DE66E5}"/>
              </a:ext>
            </a:extLst>
          </p:cNvPr>
          <p:cNvSpPr/>
          <p:nvPr/>
        </p:nvSpPr>
        <p:spPr>
          <a:xfrm>
            <a:off x="6679248" y="3443205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ATUALIZAÇÃO</a:t>
            </a:r>
            <a:endParaRPr lang="en-US" dirty="0"/>
          </a:p>
        </p:txBody>
      </p:sp>
      <p:sp>
        <p:nvSpPr>
          <p:cNvPr id="12" name="Text 13">
            <a:extLst>
              <a:ext uri="{FF2B5EF4-FFF2-40B4-BE49-F238E27FC236}">
                <a16:creationId xmlns:a16="http://schemas.microsoft.com/office/drawing/2014/main" id="{A2E1EC58-44BC-60E5-E803-DD78B190E68C}"/>
              </a:ext>
            </a:extLst>
          </p:cNvPr>
          <p:cNvSpPr/>
          <p:nvPr/>
        </p:nvSpPr>
        <p:spPr>
          <a:xfrm>
            <a:off x="6679248" y="3717525"/>
            <a:ext cx="4482874" cy="3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Reajuste mensal pelo IPCA ou outro índice substituto.</a:t>
            </a:r>
            <a:endParaRPr lang="en-US" dirty="0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F4CCF9F3-5C2F-F979-F861-BD25F3532C1B}"/>
              </a:ext>
            </a:extLst>
          </p:cNvPr>
          <p:cNvSpPr/>
          <p:nvPr/>
        </p:nvSpPr>
        <p:spPr>
          <a:xfrm>
            <a:off x="752130" y="4388888"/>
            <a:ext cx="4686616" cy="79167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5">
            <a:extLst>
              <a:ext uri="{FF2B5EF4-FFF2-40B4-BE49-F238E27FC236}">
                <a16:creationId xmlns:a16="http://schemas.microsoft.com/office/drawing/2014/main" id="{F35BD75E-3D34-4B63-D0F3-C894116F2BB4}"/>
              </a:ext>
            </a:extLst>
          </p:cNvPr>
          <p:cNvSpPr/>
          <p:nvPr/>
        </p:nvSpPr>
        <p:spPr>
          <a:xfrm>
            <a:off x="752130" y="4388889"/>
            <a:ext cx="54864" cy="6583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6">
            <a:extLst>
              <a:ext uri="{FF2B5EF4-FFF2-40B4-BE49-F238E27FC236}">
                <a16:creationId xmlns:a16="http://schemas.microsoft.com/office/drawing/2014/main" id="{8A0A40DF-E02A-1520-E615-2013190279F5}"/>
              </a:ext>
            </a:extLst>
          </p:cNvPr>
          <p:cNvSpPr/>
          <p:nvPr/>
        </p:nvSpPr>
        <p:spPr>
          <a:xfrm>
            <a:off x="861858" y="4480329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SEGURANÇA JURÍDICA</a:t>
            </a:r>
            <a:endParaRPr lang="en-US" dirty="0"/>
          </a:p>
        </p:txBody>
      </p:sp>
      <p:sp>
        <p:nvSpPr>
          <p:cNvPr id="16" name="Text 17">
            <a:extLst>
              <a:ext uri="{FF2B5EF4-FFF2-40B4-BE49-F238E27FC236}">
                <a16:creationId xmlns:a16="http://schemas.microsoft.com/office/drawing/2014/main" id="{1755D467-4333-4452-4058-59A09629CFA3}"/>
              </a:ext>
            </a:extLst>
          </p:cNvPr>
          <p:cNvSpPr/>
          <p:nvPr/>
        </p:nvSpPr>
        <p:spPr>
          <a:xfrm>
            <a:off x="861858" y="4754649"/>
            <a:ext cx="4482874" cy="3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Previsibilidade para contribuintes — previsto em lei complementar.</a:t>
            </a:r>
            <a:endParaRPr lang="en-US" dirty="0"/>
          </a:p>
        </p:txBody>
      </p:sp>
      <p:sp>
        <p:nvSpPr>
          <p:cNvPr id="17" name="Shape 18">
            <a:extLst>
              <a:ext uri="{FF2B5EF4-FFF2-40B4-BE49-F238E27FC236}">
                <a16:creationId xmlns:a16="http://schemas.microsoft.com/office/drawing/2014/main" id="{8B2B2901-4685-D2E4-E7E5-20E528158AD3}"/>
              </a:ext>
            </a:extLst>
          </p:cNvPr>
          <p:cNvSpPr/>
          <p:nvPr/>
        </p:nvSpPr>
        <p:spPr>
          <a:xfrm>
            <a:off x="6569520" y="4388889"/>
            <a:ext cx="4686616" cy="79167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9">
            <a:extLst>
              <a:ext uri="{FF2B5EF4-FFF2-40B4-BE49-F238E27FC236}">
                <a16:creationId xmlns:a16="http://schemas.microsoft.com/office/drawing/2014/main" id="{D2E382D8-67CD-CB9E-5129-02C222C5614F}"/>
              </a:ext>
            </a:extLst>
          </p:cNvPr>
          <p:cNvSpPr/>
          <p:nvPr/>
        </p:nvSpPr>
        <p:spPr>
          <a:xfrm>
            <a:off x="6569520" y="4388889"/>
            <a:ext cx="54864" cy="65836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20">
            <a:extLst>
              <a:ext uri="{FF2B5EF4-FFF2-40B4-BE49-F238E27FC236}">
                <a16:creationId xmlns:a16="http://schemas.microsoft.com/office/drawing/2014/main" id="{CEEFEAE1-6B3E-C1D9-EBBF-C06AD3D8262D}"/>
              </a:ext>
            </a:extLst>
          </p:cNvPr>
          <p:cNvSpPr/>
          <p:nvPr/>
        </p:nvSpPr>
        <p:spPr>
          <a:xfrm>
            <a:off x="6679248" y="4480329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BENEFÍCIO</a:t>
            </a:r>
            <a:endParaRPr lang="en-US" dirty="0"/>
          </a:p>
        </p:txBody>
      </p:sp>
      <p:sp>
        <p:nvSpPr>
          <p:cNvPr id="20" name="Text 21">
            <a:extLst>
              <a:ext uri="{FF2B5EF4-FFF2-40B4-BE49-F238E27FC236}">
                <a16:creationId xmlns:a16="http://schemas.microsoft.com/office/drawing/2014/main" id="{83D1DA71-66C1-6387-C73A-442CC77D086E}"/>
              </a:ext>
            </a:extLst>
          </p:cNvPr>
          <p:cNvSpPr/>
          <p:nvPr/>
        </p:nvSpPr>
        <p:spPr>
          <a:xfrm>
            <a:off x="6679248" y="4754649"/>
            <a:ext cx="4482874" cy="3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 principalmente locações de menor valor (R$ 600 = maior % da base).</a:t>
            </a:r>
            <a:endParaRPr lang="en-US" dirty="0"/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05131FA6-B9A9-4F7E-7CC9-07FA35A02A2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7800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B9A8B-EC6C-3C9E-25F0-AB88E7AF6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CD7496B7-8DC0-76BA-D870-E74AF4DE78CC}"/>
              </a:ext>
            </a:extLst>
          </p:cNvPr>
          <p:cNvSpPr/>
          <p:nvPr/>
        </p:nvSpPr>
        <p:spPr>
          <a:xfrm>
            <a:off x="562885" y="512676"/>
            <a:ext cx="107871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O "CPF" dos Imóveis — CIB — Cadastro Imobiliário Brasileiro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17E5C79-16D8-5961-EA64-6125BA35D8A4}"/>
              </a:ext>
            </a:extLst>
          </p:cNvPr>
          <p:cNvSpPr/>
          <p:nvPr/>
        </p:nvSpPr>
        <p:spPr>
          <a:xfrm>
            <a:off x="605482" y="971438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SINTER | IN RFB 2.275/2025 + LC 214/2025, art. 256</a:t>
            </a:r>
            <a:endParaRPr lang="en-US" sz="1200" dirty="0">
              <a:solidFill>
                <a:srgbClr val="1C2F42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975F18BE-BD4B-6FA0-CBA9-352045BB3E1D}"/>
              </a:ext>
            </a:extLst>
          </p:cNvPr>
          <p:cNvSpPr/>
          <p:nvPr/>
        </p:nvSpPr>
        <p:spPr>
          <a:xfrm>
            <a:off x="365759" y="1403865"/>
            <a:ext cx="11057801" cy="90865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05C5AD06-BD06-3123-7598-01D854142C3D}"/>
              </a:ext>
            </a:extLst>
          </p:cNvPr>
          <p:cNvSpPr/>
          <p:nvPr/>
        </p:nvSpPr>
        <p:spPr>
          <a:xfrm flipH="1">
            <a:off x="320041" y="1403865"/>
            <a:ext cx="45719" cy="908653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2707738C-C684-17B5-C472-8EC5D57ECE49}"/>
              </a:ext>
            </a:extLst>
          </p:cNvPr>
          <p:cNvSpPr/>
          <p:nvPr/>
        </p:nvSpPr>
        <p:spPr>
          <a:xfrm>
            <a:off x="475488" y="149530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CIB</a:t>
            </a:r>
            <a:endParaRPr lang="en-US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25868081-18B3-528F-DDE5-AE388A2AA517}"/>
              </a:ext>
            </a:extLst>
          </p:cNvPr>
          <p:cNvSpPr/>
          <p:nvPr/>
        </p:nvSpPr>
        <p:spPr>
          <a:xfrm>
            <a:off x="475487" y="1769625"/>
            <a:ext cx="10780647" cy="42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Identificador único nacional de cada imóvel, gerado pelo SINTER sem custo, integrando dados cadastrais, geoespaciais, fiscais e jurídicos de todos os imóveis urbanos e rurais.</a:t>
            </a:r>
            <a:endParaRPr lang="en-US" dirty="0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0192CA18-52F7-59C1-73E5-4304F8CBEECD}"/>
              </a:ext>
            </a:extLst>
          </p:cNvPr>
          <p:cNvSpPr/>
          <p:nvPr/>
        </p:nvSpPr>
        <p:spPr>
          <a:xfrm>
            <a:off x="365759" y="2582028"/>
            <a:ext cx="11057801" cy="90865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98CD8F51-A50C-FB28-E40F-F477E0EFC479}"/>
              </a:ext>
            </a:extLst>
          </p:cNvPr>
          <p:cNvSpPr/>
          <p:nvPr/>
        </p:nvSpPr>
        <p:spPr>
          <a:xfrm flipH="1">
            <a:off x="320041" y="2582028"/>
            <a:ext cx="45719" cy="908653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7B540D29-3D4F-77FE-7898-EBB47787B278}"/>
              </a:ext>
            </a:extLst>
          </p:cNvPr>
          <p:cNvSpPr/>
          <p:nvPr/>
        </p:nvSpPr>
        <p:spPr>
          <a:xfrm>
            <a:off x="475488" y="2673469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OBRIGAÇÕES CARTORIAIS</a:t>
            </a:r>
            <a:endParaRPr lang="en-US" dirty="0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A278959E-0884-2598-6A12-19124D08FAF2}"/>
              </a:ext>
            </a:extLst>
          </p:cNvPr>
          <p:cNvSpPr/>
          <p:nvPr/>
        </p:nvSpPr>
        <p:spPr>
          <a:xfrm>
            <a:off x="475487" y="2947788"/>
            <a:ext cx="10780647" cy="42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Cartórios devem enviar imediatamente após o registro dados de operações imobiliárias e mudanças no imóvel. Descumprimento comunicado ao CNJ — sujeito a sanções (MP 2.158-35/2001).</a:t>
            </a:r>
            <a:endParaRPr lang="en-US" dirty="0"/>
          </a:p>
        </p:txBody>
      </p:sp>
      <p:sp>
        <p:nvSpPr>
          <p:cNvPr id="12" name="Shape 12">
            <a:extLst>
              <a:ext uri="{FF2B5EF4-FFF2-40B4-BE49-F238E27FC236}">
                <a16:creationId xmlns:a16="http://schemas.microsoft.com/office/drawing/2014/main" id="{557F214A-6352-0A08-E357-6DAE5B963442}"/>
              </a:ext>
            </a:extLst>
          </p:cNvPr>
          <p:cNvSpPr/>
          <p:nvPr/>
        </p:nvSpPr>
        <p:spPr>
          <a:xfrm>
            <a:off x="365759" y="3773070"/>
            <a:ext cx="11057801" cy="90865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523055D0-C674-EFD0-8A61-A7224BFC8C8F}"/>
              </a:ext>
            </a:extLst>
          </p:cNvPr>
          <p:cNvSpPr/>
          <p:nvPr/>
        </p:nvSpPr>
        <p:spPr>
          <a:xfrm flipH="1">
            <a:off x="320041" y="3773070"/>
            <a:ext cx="45719" cy="908653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6949A1F3-5FD3-A48E-BC5B-E09C1143852F}"/>
              </a:ext>
            </a:extLst>
          </p:cNvPr>
          <p:cNvSpPr/>
          <p:nvPr/>
        </p:nvSpPr>
        <p:spPr>
          <a:xfrm>
            <a:off x="475488" y="3864511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CRONOGRAMA</a:t>
            </a:r>
            <a:endParaRPr lang="en-US" dirty="0"/>
          </a:p>
        </p:txBody>
      </p:sp>
      <p:sp>
        <p:nvSpPr>
          <p:cNvPr id="15" name="Text 15">
            <a:extLst>
              <a:ext uri="{FF2B5EF4-FFF2-40B4-BE49-F238E27FC236}">
                <a16:creationId xmlns:a16="http://schemas.microsoft.com/office/drawing/2014/main" id="{5F8F9716-8C1A-4C39-0715-475956A2695F}"/>
              </a:ext>
            </a:extLst>
          </p:cNvPr>
          <p:cNvSpPr/>
          <p:nvPr/>
        </p:nvSpPr>
        <p:spPr>
          <a:xfrm>
            <a:off x="475487" y="4138830"/>
            <a:ext cx="10780647" cy="42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Vigência plena em 2026 nas capitais. CIB obrigatório em todas as operações a partir de 01/01/2027.</a:t>
            </a:r>
            <a:endParaRPr lang="en-US" dirty="0"/>
          </a:p>
        </p:txBody>
      </p:sp>
      <p:sp>
        <p:nvSpPr>
          <p:cNvPr id="16" name="Shape 16">
            <a:extLst>
              <a:ext uri="{FF2B5EF4-FFF2-40B4-BE49-F238E27FC236}">
                <a16:creationId xmlns:a16="http://schemas.microsoft.com/office/drawing/2014/main" id="{ED2E59E4-BB34-779C-DDF5-5C223028BF83}"/>
              </a:ext>
            </a:extLst>
          </p:cNvPr>
          <p:cNvSpPr/>
          <p:nvPr/>
        </p:nvSpPr>
        <p:spPr>
          <a:xfrm>
            <a:off x="365759" y="4976991"/>
            <a:ext cx="11057801" cy="90865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86111A24-557A-2CFF-E3A5-600EB95FCD8B}"/>
              </a:ext>
            </a:extLst>
          </p:cNvPr>
          <p:cNvSpPr/>
          <p:nvPr/>
        </p:nvSpPr>
        <p:spPr>
          <a:xfrm flipH="1">
            <a:off x="320041" y="4976991"/>
            <a:ext cx="45719" cy="908653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B0724966-E56D-B48F-DD45-3145BA1836CD}"/>
              </a:ext>
            </a:extLst>
          </p:cNvPr>
          <p:cNvSpPr/>
          <p:nvPr/>
        </p:nvSpPr>
        <p:spPr>
          <a:xfrm>
            <a:off x="475488" y="50684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IMPACTOS TRIBUTÁRIOS</a:t>
            </a:r>
            <a:endParaRPr lang="en-US" dirty="0"/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CF193612-C84A-CBD7-51EA-AA9D8DE3034B}"/>
              </a:ext>
            </a:extLst>
          </p:cNvPr>
          <p:cNvSpPr/>
          <p:nvPr/>
        </p:nvSpPr>
        <p:spPr>
          <a:xfrm>
            <a:off x="475487" y="5342751"/>
            <a:ext cx="10780647" cy="42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Subsidia o valor de referência do imóvel; reforça fiscalização do ITBI/IPTU/IBS/CBS; dificulta subavaliações em planejamento sucessório.</a:t>
            </a:r>
            <a:endParaRPr lang="en-US" dirty="0"/>
          </a:p>
        </p:txBody>
      </p:sp>
      <p:sp>
        <p:nvSpPr>
          <p:cNvPr id="21" name="Shape 3">
            <a:extLst>
              <a:ext uri="{FF2B5EF4-FFF2-40B4-BE49-F238E27FC236}">
                <a16:creationId xmlns:a16="http://schemas.microsoft.com/office/drawing/2014/main" id="{1BE1CD64-EDD1-9089-5B07-174DD8E5428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4327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1AEBF2F-DB47-FE19-0C96-096D00E56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527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646A3-988B-B382-B53C-64BA8E4CF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">
            <a:extLst>
              <a:ext uri="{FF2B5EF4-FFF2-40B4-BE49-F238E27FC236}">
                <a16:creationId xmlns:a16="http://schemas.microsoft.com/office/drawing/2014/main" id="{F9FF5333-67DE-2DA8-1E4C-0C0F3F00543F}"/>
              </a:ext>
            </a:extLst>
          </p:cNvPr>
          <p:cNvSpPr/>
          <p:nvPr/>
        </p:nvSpPr>
        <p:spPr>
          <a:xfrm>
            <a:off x="6449567" y="1664750"/>
            <a:ext cx="5062102" cy="3003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7C95F3C-B3A5-1027-91D9-568227B664CF}"/>
              </a:ext>
            </a:extLst>
          </p:cNvPr>
          <p:cNvSpPr/>
          <p:nvPr/>
        </p:nvSpPr>
        <p:spPr>
          <a:xfrm>
            <a:off x="571982" y="74663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 Física alugando para pessoa física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E8427C7-C94A-C18D-6688-8447DB56F77B}"/>
              </a:ext>
            </a:extLst>
          </p:cNvPr>
          <p:cNvSpPr/>
          <p:nvPr/>
        </p:nvSpPr>
        <p:spPr>
          <a:xfrm>
            <a:off x="478304" y="1664750"/>
            <a:ext cx="5625854" cy="299741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062907F8-DF1F-E8A9-AE76-43EEC95AF691}"/>
              </a:ext>
            </a:extLst>
          </p:cNvPr>
          <p:cNvSpPr/>
          <p:nvPr/>
        </p:nvSpPr>
        <p:spPr>
          <a:xfrm>
            <a:off x="478303" y="1664750"/>
            <a:ext cx="69850" cy="2997414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15279F45-EBC4-0428-81EE-41EA2C2AD7FE}"/>
              </a:ext>
            </a:extLst>
          </p:cNvPr>
          <p:cNvSpPr/>
          <p:nvPr/>
        </p:nvSpPr>
        <p:spPr>
          <a:xfrm>
            <a:off x="588032" y="1756190"/>
            <a:ext cx="3252445" cy="2789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1E2761"/>
                </a:solidFill>
                <a:latin typeface="Calibri" pitchFamily="34" charset="0"/>
              </a:rPr>
              <a:t>EXEMPLO PRÁTICO — APURAÇÃO</a:t>
            </a: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03EC6E79-2573-7A15-3C46-1088321A8378}"/>
              </a:ext>
            </a:extLst>
          </p:cNvPr>
          <p:cNvSpPr/>
          <p:nvPr/>
        </p:nvSpPr>
        <p:spPr>
          <a:xfrm>
            <a:off x="666264" y="2232123"/>
            <a:ext cx="5250208" cy="256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Aluguel mensal: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(–) Redutor social: R$ 645,01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(=) Base de cálculo: </a:t>
            </a:r>
            <a:r>
              <a:rPr lang="pt-BR" sz="1600" b="1" dirty="0">
                <a:solidFill>
                  <a:srgbClr val="1A1F3D"/>
                </a:solidFill>
                <a:latin typeface="Calibri" pitchFamily="34" charset="0"/>
              </a:rPr>
              <a:t>R$ 1.354,99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Alíquota nominal: 9,00%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(–) Redução de 70% (locação residencial): art. 261, LC 214/2025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(=) Alíquota efetiva: </a:t>
            </a:r>
            <a:r>
              <a:rPr lang="pt-BR" sz="1600" b="1" dirty="0">
                <a:solidFill>
                  <a:srgbClr val="1E2761"/>
                </a:solidFill>
                <a:latin typeface="Calibri" pitchFamily="34" charset="0"/>
              </a:rPr>
              <a:t>2,70%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A1F3D"/>
                </a:solidFill>
                <a:latin typeface="Calibri" pitchFamily="34" charset="0"/>
              </a:rPr>
              <a:t>Tributação (cálculo por fora): </a:t>
            </a:r>
            <a:r>
              <a:rPr lang="pt-BR" sz="1600" b="1" dirty="0">
                <a:solidFill>
                  <a:srgbClr val="1E2761"/>
                </a:solidFill>
                <a:latin typeface="Calibri" pitchFamily="34" charset="0"/>
              </a:rPr>
              <a:t>R$ 1.354,99 × 2,70% = R$ 36,58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b="1" dirty="0">
                <a:solidFill>
                  <a:srgbClr val="1A1F3D"/>
                </a:solidFill>
                <a:latin typeface="Calibri" pitchFamily="34" charset="0"/>
              </a:rPr>
              <a:t>Total da NF: </a:t>
            </a:r>
            <a:r>
              <a:rPr lang="pt-BR" sz="1600" b="1" dirty="0">
                <a:solidFill>
                  <a:srgbClr val="1E2761"/>
                </a:solidFill>
                <a:latin typeface="Calibri" pitchFamily="34" charset="0"/>
              </a:rPr>
              <a:t>R$ 2.000,00 + R$ 36,58 = R$ 2.036,58</a:t>
            </a:r>
          </a:p>
        </p:txBody>
      </p:sp>
      <p:sp>
        <p:nvSpPr>
          <p:cNvPr id="7" name="Shape 11">
            <a:extLst>
              <a:ext uri="{FF2B5EF4-FFF2-40B4-BE49-F238E27FC236}">
                <a16:creationId xmlns:a16="http://schemas.microsoft.com/office/drawing/2014/main" id="{FF88C363-FCBF-4A29-E532-AB73BF6B927B}"/>
              </a:ext>
            </a:extLst>
          </p:cNvPr>
          <p:cNvSpPr/>
          <p:nvPr/>
        </p:nvSpPr>
        <p:spPr>
          <a:xfrm>
            <a:off x="365760" y="4950772"/>
            <a:ext cx="11324492" cy="8229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3CDF5269-1035-0B91-CCE6-01C9D8F0CDFF}"/>
              </a:ext>
            </a:extLst>
          </p:cNvPr>
          <p:cNvSpPr/>
          <p:nvPr/>
        </p:nvSpPr>
        <p:spPr>
          <a:xfrm>
            <a:off x="502919" y="4950772"/>
            <a:ext cx="10955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1E2761"/>
                </a:solidFill>
                <a:latin typeface="Calibri" pitchFamily="34" charset="0"/>
              </a:rPr>
              <a:t>Síntese: </a:t>
            </a: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sobre R$ 2.000,00 de aluguel residencial, a PF locadora recolhe R$ 36,58 de CBS (carga efetiva de 1,83% sobre o aluguel bruto), após redutor social de R$ 645,01 e redução de 70% da alíquota nominal.</a:t>
            </a:r>
          </a:p>
          <a:p>
            <a:pPr marL="0" indent="0">
              <a:buNone/>
            </a:pPr>
            <a:r>
              <a:rPr lang="pt-BR" sz="1100" b="1" i="1" dirty="0">
                <a:solidFill>
                  <a:srgbClr val="1E2761"/>
                </a:solidFill>
                <a:latin typeface="Calibri" pitchFamily="34" charset="0"/>
              </a:rPr>
              <a:t>Base legal: </a:t>
            </a:r>
            <a:r>
              <a:rPr lang="pt-BR" sz="1100" i="1" dirty="0">
                <a:solidFill>
                  <a:srgbClr val="1A1F3D"/>
                </a:solidFill>
                <a:latin typeface="Calibri" pitchFamily="34" charset="0"/>
              </a:rPr>
              <a:t>LC 214/2025, arts. 260 (redutor social) e 261 (redução de 70% na locação residencial).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A8FE9C-4BF6-F886-8FD1-5C507E0E00E4}"/>
              </a:ext>
            </a:extLst>
          </p:cNvPr>
          <p:cNvSpPr txBox="1"/>
          <p:nvPr/>
        </p:nvSpPr>
        <p:spPr>
          <a:xfrm>
            <a:off x="6730590" y="2205036"/>
            <a:ext cx="40126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Aumento Efetivo de preço da locação: R$ 36,58 ÷ R$ 2.000,00 = </a:t>
            </a:r>
            <a:r>
              <a:rPr lang="pt-BR" sz="1600" b="1" dirty="0"/>
              <a:t>1,83%</a:t>
            </a:r>
          </a:p>
          <a:p>
            <a:endParaRPr lang="pt-BR" sz="1600" b="1" dirty="0"/>
          </a:p>
          <a:p>
            <a:r>
              <a:rPr lang="pt-BR" sz="1600" b="1" dirty="0"/>
              <a:t>Quem assumirá o ônus?</a:t>
            </a:r>
          </a:p>
          <a:p>
            <a:endParaRPr lang="pt-BR" sz="1600" b="1" dirty="0"/>
          </a:p>
          <a:p>
            <a:r>
              <a:rPr lang="pt-BR" sz="1600" b="1" dirty="0"/>
              <a:t>A lei não disciplina</a:t>
            </a:r>
          </a:p>
          <a:p>
            <a:endParaRPr lang="pt-BR" sz="1600" b="1" dirty="0"/>
          </a:p>
          <a:p>
            <a:r>
              <a:rPr lang="pt-BR" sz="1600" b="1" dirty="0"/>
              <a:t>Isso é aumento de custo direto</a:t>
            </a: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EE5C9166-EF5E-6499-DE58-A2A89A61786B}"/>
              </a:ext>
            </a:extLst>
          </p:cNvPr>
          <p:cNvSpPr/>
          <p:nvPr/>
        </p:nvSpPr>
        <p:spPr>
          <a:xfrm>
            <a:off x="6385181" y="1664750"/>
            <a:ext cx="64386" cy="300344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32D2E31B-8C7C-522B-C156-1F681CCBA56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1093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33540FD-510E-84C6-2A0C-76BA681D6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442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2C0DB-8F1C-9FDF-5F29-EDED6B77E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3">
            <a:extLst>
              <a:ext uri="{FF2B5EF4-FFF2-40B4-BE49-F238E27FC236}">
                <a16:creationId xmlns:a16="http://schemas.microsoft.com/office/drawing/2014/main" id="{88F1B170-D43D-6265-FF1F-181E347FDE20}"/>
              </a:ext>
            </a:extLst>
          </p:cNvPr>
          <p:cNvSpPr/>
          <p:nvPr/>
        </p:nvSpPr>
        <p:spPr>
          <a:xfrm>
            <a:off x="6163773" y="1685635"/>
            <a:ext cx="5019908" cy="328480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2" name="Shape 3">
            <a:extLst>
              <a:ext uri="{FF2B5EF4-FFF2-40B4-BE49-F238E27FC236}">
                <a16:creationId xmlns:a16="http://schemas.microsoft.com/office/drawing/2014/main" id="{B168BEA1-0E7A-383E-C738-64E28DBB0A98}"/>
              </a:ext>
            </a:extLst>
          </p:cNvPr>
          <p:cNvSpPr/>
          <p:nvPr/>
        </p:nvSpPr>
        <p:spPr>
          <a:xfrm>
            <a:off x="900340" y="1667985"/>
            <a:ext cx="5019908" cy="328480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EB54B188-C43C-329C-B6CE-B423FFDAF514}"/>
              </a:ext>
            </a:extLst>
          </p:cNvPr>
          <p:cNvSpPr/>
          <p:nvPr/>
        </p:nvSpPr>
        <p:spPr>
          <a:xfrm>
            <a:off x="900340" y="1710189"/>
            <a:ext cx="45719" cy="32249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9A7700D2-F372-FF36-9BFD-77DD90ECABCC}"/>
              </a:ext>
            </a:extLst>
          </p:cNvPr>
          <p:cNvSpPr/>
          <p:nvPr/>
        </p:nvSpPr>
        <p:spPr>
          <a:xfrm>
            <a:off x="1037500" y="1909071"/>
            <a:ext cx="4167546" cy="332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1C2F42"/>
                </a:solidFill>
                <a:latin typeface="Calibri" pitchFamily="34" charset="0"/>
              </a:rPr>
              <a:t>EXEMPLO PRÁTICO — APURAÇÃO</a:t>
            </a: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05DF4227-8E1E-83C2-04C2-A3288F8914A1}"/>
              </a:ext>
            </a:extLst>
          </p:cNvPr>
          <p:cNvSpPr/>
          <p:nvPr/>
        </p:nvSpPr>
        <p:spPr>
          <a:xfrm>
            <a:off x="1092364" y="2426977"/>
            <a:ext cx="4690727" cy="2357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</a:rPr>
              <a:t>Aluguel mensal: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</a:rPr>
              <a:t>(=) Base de cálculo: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</a:rPr>
              <a:t>Alíquota nominal: 9,00%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</a:rPr>
              <a:t>(–) Redução de 70% (locação residencial): art. 261, LC 214/2025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</a:rPr>
              <a:t>(=) Alíquota efetiva: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</a:rPr>
              <a:t>2,70%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dirty="0">
                <a:solidFill>
                  <a:srgbClr val="1C2F42"/>
                </a:solidFill>
                <a:latin typeface="Calibri" pitchFamily="34" charset="0"/>
              </a:rPr>
              <a:t>Tributação (cálculo por fora): </a:t>
            </a:r>
            <a:r>
              <a:rPr lang="pt-BR" sz="1600" b="1" dirty="0">
                <a:solidFill>
                  <a:srgbClr val="1C2F42"/>
                </a:solidFill>
                <a:latin typeface="Calibri" pitchFamily="34" charset="0"/>
              </a:rPr>
              <a:t>R$ 2.000,00 × 2,70% = R$ 54,00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600" b="1" dirty="0">
                <a:solidFill>
                  <a:srgbClr val="1C2F42"/>
                </a:solidFill>
                <a:latin typeface="Calibri" pitchFamily="34" charset="0"/>
              </a:rPr>
              <a:t>Total da NF: R$ 2.000,00 + R$ 54,00 = R$ 2.054,00</a:t>
            </a:r>
          </a:p>
        </p:txBody>
      </p:sp>
      <p:sp>
        <p:nvSpPr>
          <p:cNvPr id="6" name="Shape 11">
            <a:extLst>
              <a:ext uri="{FF2B5EF4-FFF2-40B4-BE49-F238E27FC236}">
                <a16:creationId xmlns:a16="http://schemas.microsoft.com/office/drawing/2014/main" id="{CCA9CF0E-D94B-1855-89D7-187819E51002}"/>
              </a:ext>
            </a:extLst>
          </p:cNvPr>
          <p:cNvSpPr/>
          <p:nvPr/>
        </p:nvSpPr>
        <p:spPr>
          <a:xfrm>
            <a:off x="365760" y="5179022"/>
            <a:ext cx="11507372" cy="8229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algn="l"/>
            <a:endParaRPr lang="pt-BR" sz="1800">
              <a:solidFill>
                <a:srgbClr val="1C2F42"/>
              </a:solidFill>
            </a:endParaRPr>
          </a:p>
        </p:txBody>
      </p:sp>
      <p:sp>
        <p:nvSpPr>
          <p:cNvPr id="7" name="Text 12">
            <a:extLst>
              <a:ext uri="{FF2B5EF4-FFF2-40B4-BE49-F238E27FC236}">
                <a16:creationId xmlns:a16="http://schemas.microsoft.com/office/drawing/2014/main" id="{E5B0DAF1-9C1F-F40E-1DE9-C063F63AE660}"/>
              </a:ext>
            </a:extLst>
          </p:cNvPr>
          <p:cNvSpPr/>
          <p:nvPr/>
        </p:nvSpPr>
        <p:spPr>
          <a:xfrm>
            <a:off x="502920" y="5179022"/>
            <a:ext cx="111321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b="1" dirty="0">
                <a:solidFill>
                  <a:srgbClr val="1C2F42"/>
                </a:solidFill>
                <a:latin typeface="Calibri" pitchFamily="34" charset="0"/>
              </a:rPr>
              <a:t>Síntese: </a:t>
            </a:r>
            <a:r>
              <a:rPr lang="pt-BR" dirty="0">
                <a:solidFill>
                  <a:srgbClr val="1C2F42"/>
                </a:solidFill>
                <a:latin typeface="Calibri" pitchFamily="34" charset="0"/>
              </a:rPr>
              <a:t>sobre R$ 2.000,00 de aluguel residencial a PJ, a PF locadora recolhe R$ 54,00 de CBS (carga efetiva de 2,70% sobre o aluguel bruto). O redutor social de R$ 645,01 (art. 260) não se aplica quando o locatário é pessoa jurídica; permanece apenas a redução de 70% da alíquota.</a:t>
            </a:r>
          </a:p>
          <a:p>
            <a:pPr marL="0" indent="0" algn="l">
              <a:buNone/>
            </a:pPr>
            <a:r>
              <a:rPr lang="pt-BR" sz="1100" b="1" i="1" dirty="0">
                <a:solidFill>
                  <a:srgbClr val="1C2F42"/>
                </a:solidFill>
                <a:latin typeface="Calibri" pitchFamily="34" charset="0"/>
              </a:rPr>
              <a:t>Base legal: </a:t>
            </a:r>
            <a:r>
              <a:rPr lang="pt-BR" sz="1100" i="1" dirty="0">
                <a:solidFill>
                  <a:srgbClr val="1C2F42"/>
                </a:solidFill>
                <a:latin typeface="Calibri" pitchFamily="34" charset="0"/>
              </a:rPr>
              <a:t>LC 214/2025, arts. 260 (redutor social — exclusivo a locatário PF) e 261 (redução de 70% na locação residencial).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0EF58D-7E70-2E9E-0140-7E34DA196927}"/>
              </a:ext>
            </a:extLst>
          </p:cNvPr>
          <p:cNvSpPr txBox="1"/>
          <p:nvPr/>
        </p:nvSpPr>
        <p:spPr>
          <a:xfrm>
            <a:off x="6407852" y="2018834"/>
            <a:ext cx="45649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solidFill>
                  <a:srgbClr val="1C2F42"/>
                </a:solidFill>
              </a:rPr>
              <a:t>Aumento Efetivo de preço: </a:t>
            </a:r>
          </a:p>
          <a:p>
            <a:pPr algn="l"/>
            <a:r>
              <a:rPr lang="pt-BR" dirty="0" err="1">
                <a:solidFill>
                  <a:srgbClr val="1C2F42"/>
                </a:solidFill>
              </a:rPr>
              <a:t>R$ 54,00</a:t>
            </a:r>
            <a:r>
              <a:rPr lang="pt-BR" dirty="0">
                <a:solidFill>
                  <a:srgbClr val="1C2F42"/>
                </a:solidFill>
              </a:rPr>
              <a:t> ÷ </a:t>
            </a:r>
            <a:r>
              <a:rPr lang="pt-BR" dirty="0" err="1">
                <a:solidFill>
                  <a:srgbClr val="1C2F42"/>
                </a:solidFill>
              </a:rPr>
              <a:t>R</a:t>
            </a:r>
            <a:r>
              <a:rPr lang="pt-BR" dirty="0">
                <a:solidFill>
                  <a:srgbClr val="1C2F42"/>
                </a:solidFill>
              </a:rPr>
              <a:t>$ 2.000,00 = </a:t>
            </a:r>
            <a:r>
              <a:rPr lang="pt-BR" b="1" dirty="0">
                <a:solidFill>
                  <a:srgbClr val="1C2F42"/>
                </a:solidFill>
              </a:rPr>
              <a:t>2,70%</a:t>
            </a:r>
          </a:p>
          <a:p>
            <a:pPr algn="l"/>
            <a:endParaRPr lang="pt-BR" b="1" dirty="0">
              <a:solidFill>
                <a:srgbClr val="1C2F42"/>
              </a:solidFill>
            </a:endParaRPr>
          </a:p>
          <a:p>
            <a:pPr algn="l"/>
            <a:r>
              <a:rPr lang="pt-BR" b="1" dirty="0">
                <a:solidFill>
                  <a:srgbClr val="1C2F42"/>
                </a:solidFill>
              </a:rPr>
              <a:t>Redutor social não se aplica:</a:t>
            </a:r>
            <a:r>
              <a:rPr lang="pt-BR" dirty="0">
                <a:solidFill>
                  <a:srgbClr val="1C2F42"/>
                </a:solidFill>
              </a:rPr>
              <a:t> art. 260 só alcança locação residencial a PF; locatário PJ afasta o benefício.</a:t>
            </a:r>
          </a:p>
          <a:p>
            <a:pPr algn="l"/>
            <a:endParaRPr lang="pt-BR" dirty="0">
              <a:solidFill>
                <a:srgbClr val="1C2F42"/>
              </a:solidFill>
            </a:endParaRPr>
          </a:p>
          <a:p>
            <a:pPr algn="l"/>
            <a:r>
              <a:rPr lang="pt-BR" b="1" dirty="0">
                <a:solidFill>
                  <a:srgbClr val="1C2F42"/>
                </a:solidFill>
              </a:rPr>
              <a:t>Quem assumirá o ônus?</a:t>
            </a:r>
            <a:r>
              <a:rPr lang="pt-BR" dirty="0">
                <a:solidFill>
                  <a:srgbClr val="1C2F42"/>
                </a:solidFill>
              </a:rPr>
              <a:t> A lei não disciplina — definição contratual. Aumento de custo direto.</a:t>
            </a:r>
          </a:p>
          <a:p>
            <a:pPr algn="l"/>
            <a:endParaRPr lang="pt-BR" b="1" dirty="0">
              <a:solidFill>
                <a:srgbClr val="1C2F42"/>
              </a:solidFill>
            </a:endParaRPr>
          </a:p>
          <a:p>
            <a:pPr algn="l"/>
            <a:r>
              <a:rPr lang="pt-BR" b="1" dirty="0">
                <a:solidFill>
                  <a:srgbClr val="C00000"/>
                </a:solidFill>
              </a:rPr>
              <a:t>Haveria o redutor social se fosse residencial, mesmo com contrato em nome de locatário PJ</a:t>
            </a: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31D48093-102E-5050-06CD-7620DF391463}"/>
              </a:ext>
            </a:extLst>
          </p:cNvPr>
          <p:cNvSpPr/>
          <p:nvPr/>
        </p:nvSpPr>
        <p:spPr>
          <a:xfrm>
            <a:off x="6118608" y="1727839"/>
            <a:ext cx="45719" cy="32249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4B8C733-9FFC-0EAC-008C-103356290C17}"/>
              </a:ext>
            </a:extLst>
          </p:cNvPr>
          <p:cNvSpPr/>
          <p:nvPr/>
        </p:nvSpPr>
        <p:spPr>
          <a:xfrm>
            <a:off x="539999" y="632495"/>
            <a:ext cx="11245941" cy="61268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000" b="1" dirty="0">
                <a:solidFill>
                  <a:srgbClr val="1C2F42"/>
                </a:solidFill>
                <a:latin typeface="Calibri" pitchFamily="34" charset="0"/>
              </a:rPr>
              <a:t>Comparativo PF → PF vs PF → PJ — 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1C2F42"/>
                </a:solidFill>
                <a:latin typeface="Calibri" pitchFamily="34" charset="0"/>
              </a:rPr>
              <a:t>Mesmo aluguel, tributações distintas</a:t>
            </a:r>
            <a:endParaRPr lang="pt-BR" sz="3200" b="1" dirty="0">
              <a:solidFill>
                <a:srgbClr val="1C2F42"/>
              </a:solidFill>
              <a:latin typeface="Calibri" pitchFamily="34" charset="0"/>
            </a:endParaRP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9ABE6971-9559-7A3A-8EBA-F3C9305CDCC3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2370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1F7D4-C072-389E-9C93-1B6A7EB71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F95515F-820F-4562-8535-F91FDF5F2767}"/>
              </a:ext>
            </a:extLst>
          </p:cNvPr>
          <p:cNvSpPr/>
          <p:nvPr/>
        </p:nvSpPr>
        <p:spPr>
          <a:xfrm>
            <a:off x="554583" y="55870"/>
            <a:ext cx="11507372" cy="12006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1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Comparativo PF → PF vs PF → PJ </a:t>
            </a:r>
            <a:r>
              <a:rPr lang="pt-BR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— 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Mesmo aluguel, tributações distintas</a:t>
            </a:r>
            <a:endParaRPr lang="pt-BR" sz="3200" b="1" dirty="0">
              <a:solidFill>
                <a:srgbClr val="1C2F4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85A95EB5-DB27-BAA5-51A6-F6EAD487DB00}"/>
              </a:ext>
            </a:extLst>
          </p:cNvPr>
          <p:cNvSpPr/>
          <p:nvPr/>
        </p:nvSpPr>
        <p:spPr>
          <a:xfrm>
            <a:off x="6163773" y="1599136"/>
            <a:ext cx="5019908" cy="328480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D0545D5A-1FD8-A7CB-7D7F-FD52C01485E1}"/>
              </a:ext>
            </a:extLst>
          </p:cNvPr>
          <p:cNvSpPr/>
          <p:nvPr/>
        </p:nvSpPr>
        <p:spPr>
          <a:xfrm>
            <a:off x="900340" y="1581486"/>
            <a:ext cx="5019908" cy="3284806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F56584C5-D858-C493-6C85-E14168FB08AE}"/>
              </a:ext>
            </a:extLst>
          </p:cNvPr>
          <p:cNvSpPr/>
          <p:nvPr/>
        </p:nvSpPr>
        <p:spPr>
          <a:xfrm>
            <a:off x="900340" y="1623690"/>
            <a:ext cx="45719" cy="32249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E074D828-634F-28AA-EC07-DCA6D77AFC73}"/>
              </a:ext>
            </a:extLst>
          </p:cNvPr>
          <p:cNvSpPr/>
          <p:nvPr/>
        </p:nvSpPr>
        <p:spPr>
          <a:xfrm>
            <a:off x="1037500" y="1822572"/>
            <a:ext cx="4167546" cy="332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1E2761"/>
                </a:solidFill>
                <a:latin typeface="Calibri" pitchFamily="34" charset="0"/>
              </a:rPr>
              <a:t>PF → PF (RESIDENCIAL)</a:t>
            </a:r>
          </a:p>
        </p:txBody>
      </p:sp>
      <p:sp>
        <p:nvSpPr>
          <p:cNvPr id="8" name="Shape 11">
            <a:extLst>
              <a:ext uri="{FF2B5EF4-FFF2-40B4-BE49-F238E27FC236}">
                <a16:creationId xmlns:a16="http://schemas.microsoft.com/office/drawing/2014/main" id="{4D80E6D7-163C-CF98-B019-A6712C2F4865}"/>
              </a:ext>
            </a:extLst>
          </p:cNvPr>
          <p:cNvSpPr/>
          <p:nvPr/>
        </p:nvSpPr>
        <p:spPr>
          <a:xfrm>
            <a:off x="365760" y="5104880"/>
            <a:ext cx="11507372" cy="8229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algn="l"/>
            <a:endParaRPr lang="pt-BR" sz="1800">
              <a:solidFill>
                <a:srgbClr val="1C2F42"/>
              </a:solidFill>
            </a:endParaRPr>
          </a:p>
        </p:txBody>
      </p:sp>
      <p:sp>
        <p:nvSpPr>
          <p:cNvPr id="9" name="Text 12">
            <a:extLst>
              <a:ext uri="{FF2B5EF4-FFF2-40B4-BE49-F238E27FC236}">
                <a16:creationId xmlns:a16="http://schemas.microsoft.com/office/drawing/2014/main" id="{1240273D-81E4-C738-5A23-194F95559CFB}"/>
              </a:ext>
            </a:extLst>
          </p:cNvPr>
          <p:cNvSpPr/>
          <p:nvPr/>
        </p:nvSpPr>
        <p:spPr>
          <a:xfrm>
            <a:off x="502920" y="5104880"/>
            <a:ext cx="111321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b="1" dirty="0">
                <a:solidFill>
                  <a:srgbClr val="1C2F42"/>
                </a:solidFill>
                <a:latin typeface="Calibri" pitchFamily="34" charset="0"/>
              </a:rPr>
              <a:t>Síntese: </a:t>
            </a:r>
            <a:r>
              <a:rPr lang="pt-BR" dirty="0">
                <a:solidFill>
                  <a:srgbClr val="1C2F42"/>
                </a:solidFill>
                <a:latin typeface="Calibri" pitchFamily="34" charset="0"/>
              </a:rPr>
              <a:t>sobre o mesmo aluguel de R$ 2.000,00, a PF locadora recolhe R$ 36,58 de CBS quando o locatário é PF (1,83%, com redutor social de R$ 645,01) e R$ 54,00 quando o locatário é PJ (2,70%, sem redutor). A redução de 70% da alíquota vale nos dois casos.</a:t>
            </a:r>
          </a:p>
          <a:p>
            <a:pPr marL="0" indent="0" algn="l">
              <a:buNone/>
            </a:pPr>
            <a:r>
              <a:rPr lang="pt-BR" sz="1100" b="1" i="1" dirty="0">
                <a:solidFill>
                  <a:srgbClr val="1C2F42"/>
                </a:solidFill>
                <a:latin typeface="Calibri" pitchFamily="34" charset="0"/>
              </a:rPr>
              <a:t>Base legal: </a:t>
            </a:r>
            <a:r>
              <a:rPr lang="pt-BR" sz="1100" i="1" dirty="0">
                <a:solidFill>
                  <a:srgbClr val="1C2F42"/>
                </a:solidFill>
                <a:latin typeface="Calibri" pitchFamily="34" charset="0"/>
              </a:rPr>
              <a:t>LC 214/2025, arts. 260 (redutor social — exclusivo a locatário PF) e 261 (redução de 70% na locação residencial).</a:t>
            </a: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CFE7D6F2-5AFA-1027-59C3-A5210C81139B}"/>
              </a:ext>
            </a:extLst>
          </p:cNvPr>
          <p:cNvSpPr/>
          <p:nvPr/>
        </p:nvSpPr>
        <p:spPr>
          <a:xfrm>
            <a:off x="6118608" y="1641340"/>
            <a:ext cx="45719" cy="322495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54C65FA-A568-E4B9-668A-A1765527DFAB}"/>
              </a:ext>
            </a:extLst>
          </p:cNvPr>
          <p:cNvSpPr/>
          <p:nvPr/>
        </p:nvSpPr>
        <p:spPr>
          <a:xfrm>
            <a:off x="6589954" y="1858654"/>
            <a:ext cx="4167546" cy="332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0070C0"/>
                </a:solidFill>
                <a:latin typeface="Calibri" pitchFamily="34" charset="0"/>
              </a:rPr>
              <a:t>PF → PJ (NÃO RESIDENCIAL)</a:t>
            </a: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850A6022-97D7-C7FB-0AFC-172AFC91E36A}"/>
              </a:ext>
            </a:extLst>
          </p:cNvPr>
          <p:cNvSpPr/>
          <p:nvPr/>
        </p:nvSpPr>
        <p:spPr>
          <a:xfrm>
            <a:off x="1189584" y="2330486"/>
            <a:ext cx="39319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Aluguel mensal: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(-) Redutor social (art. 260):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R$ 645,01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(=) Base de cálculo: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R$ 1.354,99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Alíquota nominal CBS: 9,00%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Redução de alíquota (art. 261):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Alíquota efetiva: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2,70%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Tributação: R$ 36,58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Total da NF: R$ 2.036,58</a:t>
            </a:r>
          </a:p>
          <a:p>
            <a:pPr marL="0" indent="0">
              <a:spcBef>
                <a:spcPts val="300"/>
              </a:spcBef>
              <a:buNone/>
            </a:pPr>
            <a:endParaRPr lang="pt-BR" sz="1000" b="1" dirty="0">
              <a:solidFill>
                <a:srgbClr val="1A1F3D"/>
              </a:solidFill>
              <a:latin typeface="Calibri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	</a:t>
            </a:r>
            <a:r>
              <a:rPr lang="pt-BR" sz="1600" b="1" dirty="0" err="1">
                <a:solidFill>
                  <a:srgbClr val="FF0000"/>
                </a:solidFill>
                <a:latin typeface="Calibri" pitchFamily="34" charset="0"/>
              </a:rPr>
              <a:t>R</a:t>
            </a:r>
            <a:r>
              <a:rPr lang="pt-BR" sz="1600" b="1" dirty="0">
                <a:solidFill>
                  <a:srgbClr val="FF0000"/>
                </a:solidFill>
                <a:latin typeface="Calibri" pitchFamily="34" charset="0"/>
              </a:rPr>
              <a:t>$ 36,58 - CUSTO</a:t>
            </a: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794B251-8E24-082B-BDB1-432490C2F7F8}"/>
              </a:ext>
            </a:extLst>
          </p:cNvPr>
          <p:cNvSpPr/>
          <p:nvPr/>
        </p:nvSpPr>
        <p:spPr>
          <a:xfrm>
            <a:off x="6362687" y="2330486"/>
            <a:ext cx="39319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Aluguel mensal: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(-) Redutor social: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não se aplica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(=) Base de cálculo: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Alíquota nominal CBS: 9,00%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Redução de alíquota (art. 261):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dirty="0">
                <a:solidFill>
                  <a:srgbClr val="1A1F3D"/>
                </a:solidFill>
                <a:latin typeface="Calibri" pitchFamily="34" charset="0"/>
              </a:rPr>
              <a:t>Alíquota efetiva: </a:t>
            </a: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2,70%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Tributação: R$ 54,00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Total da NF: R$ 2.054,00</a:t>
            </a:r>
          </a:p>
          <a:p>
            <a:pPr marL="0" indent="0">
              <a:spcBef>
                <a:spcPts val="300"/>
              </a:spcBef>
              <a:buNone/>
            </a:pPr>
            <a:endParaRPr lang="pt-BR" sz="1050" b="1" dirty="0">
              <a:solidFill>
                <a:srgbClr val="1A1F3D"/>
              </a:solidFill>
              <a:latin typeface="Calibri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pt-BR" b="1" dirty="0">
                <a:solidFill>
                  <a:srgbClr val="1A1F3D"/>
                </a:solidFill>
                <a:latin typeface="Calibri" pitchFamily="34" charset="0"/>
              </a:rPr>
              <a:t>	</a:t>
            </a:r>
            <a:r>
              <a:rPr lang="pt-BR" sz="1600" b="1" dirty="0" err="1">
                <a:solidFill>
                  <a:srgbClr val="FF0000"/>
                </a:solidFill>
                <a:latin typeface="Calibri" pitchFamily="34" charset="0"/>
              </a:rPr>
              <a:t>R$ 54,00</a:t>
            </a:r>
            <a:r>
              <a:rPr lang="pt-BR" sz="1600" b="1" dirty="0">
                <a:solidFill>
                  <a:srgbClr val="FF0000"/>
                </a:solidFill>
                <a:latin typeface="Calibri" pitchFamily="34" charset="0"/>
              </a:rPr>
              <a:t> - ATIVO</a:t>
            </a: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0B886F11-23A5-C85C-AC7B-19556F180E1B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0939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078925E-CB1D-B26A-4E97-B91081787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978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0C3C0-F55C-6FAE-5167-46E443B74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0634EA9D-3E50-E526-8BC0-18B0783CE02F}"/>
              </a:ext>
            </a:extLst>
          </p:cNvPr>
          <p:cNvSpPr/>
          <p:nvPr/>
        </p:nvSpPr>
        <p:spPr>
          <a:xfrm>
            <a:off x="605482" y="495359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ITBI — Status do Julgamento no STF | Tema 1.348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0CBEAD7-3794-2C35-25F0-7AA26530B1A5}"/>
              </a:ext>
            </a:extLst>
          </p:cNvPr>
          <p:cNvSpPr/>
          <p:nvPr/>
        </p:nvSpPr>
        <p:spPr>
          <a:xfrm>
            <a:off x="605482" y="975421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Holdings imobiliárias e imunidade do ITBI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FF457FC9-7010-F454-89BC-CB024AE3FE01}"/>
              </a:ext>
            </a:extLst>
          </p:cNvPr>
          <p:cNvSpPr/>
          <p:nvPr/>
        </p:nvSpPr>
        <p:spPr>
          <a:xfrm>
            <a:off x="576780" y="1623795"/>
            <a:ext cx="11094408" cy="73152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316AF7F2-374A-8DFD-0859-C1E16FB225E7}"/>
              </a:ext>
            </a:extLst>
          </p:cNvPr>
          <p:cNvSpPr/>
          <p:nvPr/>
        </p:nvSpPr>
        <p:spPr>
          <a:xfrm>
            <a:off x="668219" y="1623795"/>
            <a:ext cx="10853225" cy="731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STF — TEMA 1.348 — EM ANDAMENTO  |  Sem data definida para retomada</a:t>
            </a:r>
            <a:endParaRPr lang="en-US" sz="2000" dirty="0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2FB0F235-1C89-0D8B-5347-19F89DDA1361}"/>
              </a:ext>
            </a:extLst>
          </p:cNvPr>
          <p:cNvSpPr/>
          <p:nvPr/>
        </p:nvSpPr>
        <p:spPr>
          <a:xfrm>
            <a:off x="492372" y="2726022"/>
            <a:ext cx="1130542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A1A0303E-E393-056D-6338-4C14185079BD}"/>
              </a:ext>
            </a:extLst>
          </p:cNvPr>
          <p:cNvSpPr/>
          <p:nvPr/>
        </p:nvSpPr>
        <p:spPr>
          <a:xfrm>
            <a:off x="492371" y="2726022"/>
            <a:ext cx="73731" cy="5943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12F1060E-E73B-3AB4-00FC-B958492A974B}"/>
              </a:ext>
            </a:extLst>
          </p:cNvPr>
          <p:cNvSpPr/>
          <p:nvPr/>
        </p:nvSpPr>
        <p:spPr>
          <a:xfrm>
            <a:off x="629531" y="2771742"/>
            <a:ext cx="172039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</a:t>
            </a:r>
            <a:endParaRPr lang="en-US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B9A63222-32C6-01F2-5D6D-ECA96E63C9DC}"/>
              </a:ext>
            </a:extLst>
          </p:cNvPr>
          <p:cNvSpPr/>
          <p:nvPr/>
        </p:nvSpPr>
        <p:spPr>
          <a:xfrm>
            <a:off x="2546259" y="2771742"/>
            <a:ext cx="91549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Discute a imunidade do ITBI na integralização de imóveis ao capital de empresas com atividade preponderantemente imobiliária (holdings).</a:t>
            </a:r>
            <a:endParaRPr lang="en-US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84D334B2-6D17-403E-0FAA-7FAC73AC55F8}"/>
              </a:ext>
            </a:extLst>
          </p:cNvPr>
          <p:cNvSpPr/>
          <p:nvPr/>
        </p:nvSpPr>
        <p:spPr>
          <a:xfrm>
            <a:off x="492372" y="3370569"/>
            <a:ext cx="1130542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8216A652-428B-E395-CFEB-C42F06B9D71D}"/>
              </a:ext>
            </a:extLst>
          </p:cNvPr>
          <p:cNvSpPr/>
          <p:nvPr/>
        </p:nvSpPr>
        <p:spPr>
          <a:xfrm>
            <a:off x="492371" y="3370569"/>
            <a:ext cx="73731" cy="59436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A044746C-6623-3B0B-3451-2879A35BBE05}"/>
              </a:ext>
            </a:extLst>
          </p:cNvPr>
          <p:cNvSpPr/>
          <p:nvPr/>
        </p:nvSpPr>
        <p:spPr>
          <a:xfrm>
            <a:off x="629531" y="3416289"/>
            <a:ext cx="172039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PLACAR ANTERIOR</a:t>
            </a:r>
            <a:endParaRPr lang="en-US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C3683895-6449-7AA7-F49B-84161E8066DC}"/>
              </a:ext>
            </a:extLst>
          </p:cNvPr>
          <p:cNvSpPr/>
          <p:nvPr/>
        </p:nvSpPr>
        <p:spPr>
          <a:xfrm>
            <a:off x="2546259" y="3416289"/>
            <a:ext cx="91549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× 1 favorável aos contribuintes — não incidência incondicionada do ITBI.</a:t>
            </a:r>
            <a:endParaRPr lang="en-US" dirty="0"/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709679AE-65ED-824D-4BA1-3E414E0C3CC6}"/>
              </a:ext>
            </a:extLst>
          </p:cNvPr>
          <p:cNvSpPr/>
          <p:nvPr/>
        </p:nvSpPr>
        <p:spPr>
          <a:xfrm>
            <a:off x="492372" y="4015116"/>
            <a:ext cx="1130542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7BF7DD5A-0B7A-552C-3D6E-75FA12B9563B}"/>
              </a:ext>
            </a:extLst>
          </p:cNvPr>
          <p:cNvSpPr/>
          <p:nvPr/>
        </p:nvSpPr>
        <p:spPr>
          <a:xfrm>
            <a:off x="492371" y="4015116"/>
            <a:ext cx="73731" cy="594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F6A92F28-1556-A05E-C74E-EE40D1EF29F3}"/>
              </a:ext>
            </a:extLst>
          </p:cNvPr>
          <p:cNvSpPr/>
          <p:nvPr/>
        </p:nvSpPr>
        <p:spPr>
          <a:xfrm>
            <a:off x="629531" y="4060836"/>
            <a:ext cx="172039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PEDIDO DE DESTAQUE</a:t>
            </a:r>
            <a:endParaRPr lang="en-US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98680C3B-00E5-D3D7-D787-CCDDAE9EB133}"/>
              </a:ext>
            </a:extLst>
          </p:cNvPr>
          <p:cNvSpPr/>
          <p:nvPr/>
        </p:nvSpPr>
        <p:spPr>
          <a:xfrm>
            <a:off x="2532186" y="4060836"/>
            <a:ext cx="92656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26/03/2026, o Min. Flávio Dino pediu destaque, deslocando para o plenário físico e zerando os votos (voltou à estaca zero).</a:t>
            </a:r>
            <a:endParaRPr lang="en-US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F54823BD-40BA-C81B-89D0-F7138FD833FA}"/>
              </a:ext>
            </a:extLst>
          </p:cNvPr>
          <p:cNvSpPr/>
          <p:nvPr/>
        </p:nvSpPr>
        <p:spPr>
          <a:xfrm>
            <a:off x="492372" y="4659663"/>
            <a:ext cx="11305428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9">
            <a:extLst>
              <a:ext uri="{FF2B5EF4-FFF2-40B4-BE49-F238E27FC236}">
                <a16:creationId xmlns:a16="http://schemas.microsoft.com/office/drawing/2014/main" id="{2CB7F0AB-CDB2-A19C-0E1E-CA77DF293778}"/>
              </a:ext>
            </a:extLst>
          </p:cNvPr>
          <p:cNvSpPr/>
          <p:nvPr/>
        </p:nvSpPr>
        <p:spPr>
          <a:xfrm>
            <a:off x="492371" y="4659663"/>
            <a:ext cx="73731" cy="59436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6F7CD48F-2E21-E99A-631C-70BF65258F04}"/>
              </a:ext>
            </a:extLst>
          </p:cNvPr>
          <p:cNvSpPr/>
          <p:nvPr/>
        </p:nvSpPr>
        <p:spPr>
          <a:xfrm>
            <a:off x="629531" y="4705383"/>
            <a:ext cx="172039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PERSPECTIVA</a:t>
            </a:r>
            <a:endParaRPr lang="en-US" dirty="0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1DD85559-58B5-62C3-00AB-AC8CDD9FE6AA}"/>
              </a:ext>
            </a:extLst>
          </p:cNvPr>
          <p:cNvSpPr/>
          <p:nvPr/>
        </p:nvSpPr>
        <p:spPr>
          <a:xfrm>
            <a:off x="2518119" y="4705383"/>
            <a:ext cx="91549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data para retomada; expectativa de mercado de que o julgamento possa se arrastar para 2027.</a:t>
            </a:r>
            <a:endParaRPr lang="en-US" dirty="0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F5E88B97-873C-32D3-AEE0-2EDB8B0D7C69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6872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B32EF-DE19-309C-0E4D-2A95A9611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CE2BF080-7876-4513-2D66-28D89DCF9772}"/>
              </a:ext>
            </a:extLst>
          </p:cNvPr>
          <p:cNvSpPr/>
          <p:nvPr/>
        </p:nvSpPr>
        <p:spPr>
          <a:xfrm>
            <a:off x="563376" y="419087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ITBI — Orientação Prática para Holdings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654B502-8FFD-485D-E9C2-323274A1251E}"/>
              </a:ext>
            </a:extLst>
          </p:cNvPr>
          <p:cNvSpPr/>
          <p:nvPr/>
        </p:nvSpPr>
        <p:spPr>
          <a:xfrm>
            <a:off x="563376" y="972766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Estratégias diante da incerteza judicial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C42814D9-3EFE-D7F3-C606-E6EC1FA73ABE}"/>
              </a:ext>
            </a:extLst>
          </p:cNvPr>
          <p:cNvSpPr/>
          <p:nvPr/>
        </p:nvSpPr>
        <p:spPr>
          <a:xfrm>
            <a:off x="1730338" y="1511426"/>
            <a:ext cx="8644601" cy="502920"/>
          </a:xfrm>
          <a:prstGeom prst="rect">
            <a:avLst/>
          </a:prstGeom>
          <a:solidFill>
            <a:srgbClr val="1C2F42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BAF4C294-1BA9-FE43-F5C7-CBE887CECBB0}"/>
              </a:ext>
            </a:extLst>
          </p:cNvPr>
          <p:cNvSpPr/>
          <p:nvPr/>
        </p:nvSpPr>
        <p:spPr>
          <a:xfrm>
            <a:off x="1417319" y="1621154"/>
            <a:ext cx="9344465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ORIENTAÇÃO PRÁTICA — Planejamento recomendado diante da pendência no STF (Tema 1.348)</a:t>
            </a:r>
            <a:endParaRPr lang="en-US" sz="1600" dirty="0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A6DF03A5-45F5-84D7-499F-FFF7983C11E4}"/>
              </a:ext>
            </a:extLst>
          </p:cNvPr>
          <p:cNvSpPr/>
          <p:nvPr/>
        </p:nvSpPr>
        <p:spPr>
          <a:xfrm>
            <a:off x="1730339" y="2171455"/>
            <a:ext cx="8644600" cy="57361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214AF940-6EC7-2031-4552-30566CFB67B8}"/>
              </a:ext>
            </a:extLst>
          </p:cNvPr>
          <p:cNvSpPr/>
          <p:nvPr/>
        </p:nvSpPr>
        <p:spPr>
          <a:xfrm>
            <a:off x="1730339" y="2135746"/>
            <a:ext cx="45719" cy="615052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09B09C23-9009-9269-8C98-BAEFBBC60E33}"/>
              </a:ext>
            </a:extLst>
          </p:cNvPr>
          <p:cNvSpPr/>
          <p:nvPr/>
        </p:nvSpPr>
        <p:spPr>
          <a:xfrm>
            <a:off x="1840066" y="2211704"/>
            <a:ext cx="11003749" cy="139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1</a:t>
            </a:r>
            <a:endParaRPr lang="en-US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CE8E8856-5762-1228-6F00-863887E8B77B}"/>
              </a:ext>
            </a:extLst>
          </p:cNvPr>
          <p:cNvSpPr/>
          <p:nvPr/>
        </p:nvSpPr>
        <p:spPr>
          <a:xfrm>
            <a:off x="1840066" y="2401840"/>
            <a:ext cx="11003749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Constituir a holding com registro na JUCESP, sem averbação no Cartório de Registro de Imóveis.</a:t>
            </a:r>
            <a:endParaRPr lang="en-US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5CC04054-B0D3-578A-4CDF-8F230F9B1EC8}"/>
              </a:ext>
            </a:extLst>
          </p:cNvPr>
          <p:cNvSpPr/>
          <p:nvPr/>
        </p:nvSpPr>
        <p:spPr>
          <a:xfrm>
            <a:off x="1730339" y="2960446"/>
            <a:ext cx="8644600" cy="583579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8EE7490B-33E0-69CE-CD8E-72A82EFBE037}"/>
              </a:ext>
            </a:extLst>
          </p:cNvPr>
          <p:cNvSpPr/>
          <p:nvPr/>
        </p:nvSpPr>
        <p:spPr>
          <a:xfrm>
            <a:off x="1730339" y="2920354"/>
            <a:ext cx="45719" cy="6150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FA49DD6C-05EA-D881-F73D-C3048BA8D8D5}"/>
              </a:ext>
            </a:extLst>
          </p:cNvPr>
          <p:cNvSpPr/>
          <p:nvPr/>
        </p:nvSpPr>
        <p:spPr>
          <a:xfrm>
            <a:off x="1840066" y="2996312"/>
            <a:ext cx="11003749" cy="139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2</a:t>
            </a:r>
            <a:endParaRPr lang="en-US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58364E82-2686-9C80-BEF9-3F572640EE8F}"/>
              </a:ext>
            </a:extLst>
          </p:cNvPr>
          <p:cNvSpPr/>
          <p:nvPr/>
        </p:nvSpPr>
        <p:spPr>
          <a:xfrm>
            <a:off x="1840066" y="3186448"/>
            <a:ext cx="11003749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Avaliar mandado de segurança preventivo, especialmente diante do risco de modulação de efeitos pelo STF.</a:t>
            </a:r>
            <a:endParaRPr lang="en-US" dirty="0"/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543E5713-01E0-5DBD-719B-E158CED30674}"/>
              </a:ext>
            </a:extLst>
          </p:cNvPr>
          <p:cNvSpPr/>
          <p:nvPr/>
        </p:nvSpPr>
        <p:spPr>
          <a:xfrm>
            <a:off x="1730339" y="3707635"/>
            <a:ext cx="8644600" cy="5641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174226A7-1DE0-6204-900D-2F83850DD18F}"/>
              </a:ext>
            </a:extLst>
          </p:cNvPr>
          <p:cNvSpPr/>
          <p:nvPr/>
        </p:nvSpPr>
        <p:spPr>
          <a:xfrm>
            <a:off x="1730339" y="3676087"/>
            <a:ext cx="45719" cy="615052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0B2B851E-5BD4-358A-4D9D-238315BD43CA}"/>
              </a:ext>
            </a:extLst>
          </p:cNvPr>
          <p:cNvSpPr/>
          <p:nvPr/>
        </p:nvSpPr>
        <p:spPr>
          <a:xfrm>
            <a:off x="1840066" y="3752045"/>
            <a:ext cx="11003749" cy="139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JULGAMENTO FAVORÁVEL</a:t>
            </a:r>
            <a:endParaRPr lang="en-US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EB8332D9-F08F-360C-8515-7D39BF2C5BE9}"/>
              </a:ext>
            </a:extLst>
          </p:cNvPr>
          <p:cNvSpPr/>
          <p:nvPr/>
        </p:nvSpPr>
        <p:spPr>
          <a:xfrm>
            <a:off x="1840066" y="3942181"/>
            <a:ext cx="11003749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pedidos administrativos/judiciais poderão ser feitos para afastar a cobrança do ITBI.</a:t>
            </a:r>
            <a:endParaRPr lang="en-US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38BB6AA1-B091-594F-8981-E3FFF328A598}"/>
              </a:ext>
            </a:extLst>
          </p:cNvPr>
          <p:cNvSpPr/>
          <p:nvPr/>
        </p:nvSpPr>
        <p:spPr>
          <a:xfrm>
            <a:off x="1730339" y="4453743"/>
            <a:ext cx="8644600" cy="5641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9">
            <a:extLst>
              <a:ext uri="{FF2B5EF4-FFF2-40B4-BE49-F238E27FC236}">
                <a16:creationId xmlns:a16="http://schemas.microsoft.com/office/drawing/2014/main" id="{397F5827-5D4C-5FBE-2E49-1A7986AC7438}"/>
              </a:ext>
            </a:extLst>
          </p:cNvPr>
          <p:cNvSpPr/>
          <p:nvPr/>
        </p:nvSpPr>
        <p:spPr>
          <a:xfrm>
            <a:off x="1730339" y="4422195"/>
            <a:ext cx="45719" cy="61505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CA331887-E158-BDE4-00B1-4BCDA75A79C8}"/>
              </a:ext>
            </a:extLst>
          </p:cNvPr>
          <p:cNvSpPr/>
          <p:nvPr/>
        </p:nvSpPr>
        <p:spPr>
          <a:xfrm>
            <a:off x="1840066" y="4498153"/>
            <a:ext cx="11003749" cy="139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REVERSÃO FUTURA</a:t>
            </a:r>
            <a:endParaRPr lang="en-US" dirty="0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307F7D32-3282-578E-027A-D7340ADD6852}"/>
              </a:ext>
            </a:extLst>
          </p:cNvPr>
          <p:cNvSpPr/>
          <p:nvPr/>
        </p:nvSpPr>
        <p:spPr>
          <a:xfrm>
            <a:off x="1840066" y="4688289"/>
            <a:ext cx="11003749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imposto poderá ser recolhido sem multa, ou a integralização poderá ser desfeita.</a:t>
            </a:r>
            <a:endParaRPr lang="en-US" dirty="0"/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EA5FD34E-B5CC-8041-C1BF-F9BC5C1C5B44}"/>
              </a:ext>
            </a:extLst>
          </p:cNvPr>
          <p:cNvSpPr/>
          <p:nvPr/>
        </p:nvSpPr>
        <p:spPr>
          <a:xfrm>
            <a:off x="1730339" y="5215387"/>
            <a:ext cx="8644600" cy="5775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23">
            <a:extLst>
              <a:ext uri="{FF2B5EF4-FFF2-40B4-BE49-F238E27FC236}">
                <a16:creationId xmlns:a16="http://schemas.microsoft.com/office/drawing/2014/main" id="{766D99BF-EB94-BA4A-903D-5465F9CD3C5C}"/>
              </a:ext>
            </a:extLst>
          </p:cNvPr>
          <p:cNvSpPr/>
          <p:nvPr/>
        </p:nvSpPr>
        <p:spPr>
          <a:xfrm>
            <a:off x="1730339" y="5177928"/>
            <a:ext cx="45719" cy="61505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4">
            <a:extLst>
              <a:ext uri="{FF2B5EF4-FFF2-40B4-BE49-F238E27FC236}">
                <a16:creationId xmlns:a16="http://schemas.microsoft.com/office/drawing/2014/main" id="{29CD9312-CD97-33AE-105F-4E35BDBD53B9}"/>
              </a:ext>
            </a:extLst>
          </p:cNvPr>
          <p:cNvSpPr/>
          <p:nvPr/>
        </p:nvSpPr>
        <p:spPr>
          <a:xfrm>
            <a:off x="1840066" y="5253886"/>
            <a:ext cx="11003749" cy="139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RELEVANTE</a:t>
            </a:r>
            <a:endParaRPr lang="en-US" dirty="0"/>
          </a:p>
        </p:txBody>
      </p:sp>
      <p:sp>
        <p:nvSpPr>
          <p:cNvPr id="25" name="Text 25">
            <a:extLst>
              <a:ext uri="{FF2B5EF4-FFF2-40B4-BE49-F238E27FC236}">
                <a16:creationId xmlns:a16="http://schemas.microsoft.com/office/drawing/2014/main" id="{D9267972-507E-DDA3-5D0E-3D0BBC14BF23}"/>
              </a:ext>
            </a:extLst>
          </p:cNvPr>
          <p:cNvSpPr/>
          <p:nvPr/>
        </p:nvSpPr>
        <p:spPr>
          <a:xfrm>
            <a:off x="1840066" y="5476459"/>
            <a:ext cx="11003749" cy="943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Registro de Imóveis, já é possível alugar em nome da holding?</a:t>
            </a:r>
            <a:endParaRPr lang="en-US" dirty="0"/>
          </a:p>
        </p:txBody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8E99D2E0-C2C7-2644-B8EA-6AAF2A274138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067698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51FA5-AB5F-28F1-5AED-E59214C7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4">
            <a:extLst>
              <a:ext uri="{FF2B5EF4-FFF2-40B4-BE49-F238E27FC236}">
                <a16:creationId xmlns:a16="http://schemas.microsoft.com/office/drawing/2014/main" id="{A3268793-60A2-A429-CE91-F12E5A8F206E}"/>
              </a:ext>
            </a:extLst>
          </p:cNvPr>
          <p:cNvSpPr/>
          <p:nvPr/>
        </p:nvSpPr>
        <p:spPr>
          <a:xfrm>
            <a:off x="928471" y="1669475"/>
            <a:ext cx="10314516" cy="8686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5">
            <a:extLst>
              <a:ext uri="{FF2B5EF4-FFF2-40B4-BE49-F238E27FC236}">
                <a16:creationId xmlns:a16="http://schemas.microsoft.com/office/drawing/2014/main" id="{8DE80186-8178-C1DE-C1FA-537A2C4870EC}"/>
              </a:ext>
            </a:extLst>
          </p:cNvPr>
          <p:cNvSpPr/>
          <p:nvPr/>
        </p:nvSpPr>
        <p:spPr>
          <a:xfrm>
            <a:off x="928471" y="1669475"/>
            <a:ext cx="67269" cy="868684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1F48C58B-4C46-BD64-5054-33CD61F2A001}"/>
              </a:ext>
            </a:extLst>
          </p:cNvPr>
          <p:cNvSpPr/>
          <p:nvPr/>
        </p:nvSpPr>
        <p:spPr>
          <a:xfrm>
            <a:off x="1061009" y="1706539"/>
            <a:ext cx="10090287" cy="2560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ATUAL — SP</a:t>
            </a:r>
            <a:endParaRPr lang="en-US" sz="1600" dirty="0"/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3A80EE05-1CF8-6651-71D1-C9974C29989B}"/>
              </a:ext>
            </a:extLst>
          </p:cNvPr>
          <p:cNvSpPr/>
          <p:nvPr/>
        </p:nvSpPr>
        <p:spPr>
          <a:xfrm>
            <a:off x="1051253" y="2001386"/>
            <a:ext cx="10090287" cy="457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 do ITCMD na doação de imóveis: valor venal ou de referência. Em holding com doação de quotas, a base hoje é o patrimônio líquido contábil (TJSP, AI 2312127-86.2025.8.26.0000).</a:t>
            </a:r>
            <a:endParaRPr lang="en-US" sz="1600" dirty="0"/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172F5AE6-48A9-D12F-3978-A6E2B3403C93}"/>
              </a:ext>
            </a:extLst>
          </p:cNvPr>
          <p:cNvSpPr/>
          <p:nvPr/>
        </p:nvSpPr>
        <p:spPr>
          <a:xfrm>
            <a:off x="928471" y="2824163"/>
            <a:ext cx="10314516" cy="8686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FB4F5708-819B-694D-9A40-92AC94E885AB}"/>
              </a:ext>
            </a:extLst>
          </p:cNvPr>
          <p:cNvSpPr/>
          <p:nvPr/>
        </p:nvSpPr>
        <p:spPr>
          <a:xfrm>
            <a:off x="928471" y="2824163"/>
            <a:ext cx="67269" cy="86868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2BED30CD-C240-ADBE-05CC-2CD33FAB6ABE}"/>
              </a:ext>
            </a:extLst>
          </p:cNvPr>
          <p:cNvSpPr/>
          <p:nvPr/>
        </p:nvSpPr>
        <p:spPr>
          <a:xfrm>
            <a:off x="1051253" y="2833211"/>
            <a:ext cx="10090287" cy="2560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REGRA — LC 227/2026</a:t>
            </a:r>
            <a:endParaRPr lang="en-US" sz="160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D67BA2A9-089E-80A6-2B8F-C523C83A16CA}"/>
              </a:ext>
            </a:extLst>
          </p:cNvPr>
          <p:cNvSpPr/>
          <p:nvPr/>
        </p:nvSpPr>
        <p:spPr>
          <a:xfrm>
            <a:off x="1093525" y="3157823"/>
            <a:ext cx="10090287" cy="457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154, II: base passa a ser o PL ajustado a valor de mercado + fundo de comércio (goodwill). Eficácia plena depende de lei estadual, sujeita às anterioridades anual e nonagesimal.</a:t>
            </a:r>
            <a:endParaRPr lang="en-US" sz="1600" dirty="0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C04B19E0-9313-7A75-FCD9-468DF5F1CA16}"/>
              </a:ext>
            </a:extLst>
          </p:cNvPr>
          <p:cNvSpPr/>
          <p:nvPr/>
        </p:nvSpPr>
        <p:spPr>
          <a:xfrm>
            <a:off x="928471" y="4001861"/>
            <a:ext cx="10314516" cy="8686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C0D19127-BD2B-681D-F36E-BDDF72913C34}"/>
              </a:ext>
            </a:extLst>
          </p:cNvPr>
          <p:cNvSpPr/>
          <p:nvPr/>
        </p:nvSpPr>
        <p:spPr>
          <a:xfrm>
            <a:off x="928471" y="4001861"/>
            <a:ext cx="67269" cy="868684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2EB5C06E-AA3A-7EEF-0518-FE18A81500B3}"/>
              </a:ext>
            </a:extLst>
          </p:cNvPr>
          <p:cNvSpPr/>
          <p:nvPr/>
        </p:nvSpPr>
        <p:spPr>
          <a:xfrm>
            <a:off x="1093524" y="4010333"/>
            <a:ext cx="10090287" cy="2560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JANELA DE OPORTUNIDADE</a:t>
            </a:r>
            <a:endParaRPr lang="en-US" sz="1600" dirty="0"/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4F95A692-D2B9-A5D7-A697-BFB3804FFF6A}"/>
              </a:ext>
            </a:extLst>
          </p:cNvPr>
          <p:cNvSpPr/>
          <p:nvPr/>
        </p:nvSpPr>
        <p:spPr>
          <a:xfrm>
            <a:off x="1093525" y="4285697"/>
            <a:ext cx="10090287" cy="457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uma janela de oportunidade para constituição de holdings patrimoniais ainda sob a regra atual, antes que os estados regulamentem a nova base de cálculo.</a:t>
            </a:r>
            <a:endParaRPr lang="en-US" sz="1600" dirty="0"/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7A7DBA60-B5E5-13E4-FD5F-62F3B810F0AE}"/>
              </a:ext>
            </a:extLst>
          </p:cNvPr>
          <p:cNvSpPr/>
          <p:nvPr/>
        </p:nvSpPr>
        <p:spPr>
          <a:xfrm>
            <a:off x="1477109" y="5242109"/>
            <a:ext cx="9537021" cy="502920"/>
          </a:xfrm>
          <a:prstGeom prst="rect">
            <a:avLst/>
          </a:prstGeom>
          <a:solidFill>
            <a:srgbClr val="141B45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A2D63F37-A1D3-A536-77BF-B6F7D9AB8E35}"/>
              </a:ext>
            </a:extLst>
          </p:cNvPr>
          <p:cNvSpPr/>
          <p:nvPr/>
        </p:nvSpPr>
        <p:spPr>
          <a:xfrm>
            <a:off x="1659989" y="5242109"/>
            <a:ext cx="912236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"Depois disso, morrer ficará muito mais caro…"  — Piraci Oliveira</a:t>
            </a:r>
            <a:endParaRPr lang="en-US" sz="1600" dirty="0"/>
          </a:p>
        </p:txBody>
      </p:sp>
      <p:sp>
        <p:nvSpPr>
          <p:cNvPr id="40" name="Text 1">
            <a:extLst>
              <a:ext uri="{FF2B5EF4-FFF2-40B4-BE49-F238E27FC236}">
                <a16:creationId xmlns:a16="http://schemas.microsoft.com/office/drawing/2014/main" id="{C0D2E1B1-716A-6CF3-1BF0-6A4A5CB8DEE1}"/>
              </a:ext>
            </a:extLst>
          </p:cNvPr>
          <p:cNvSpPr/>
          <p:nvPr/>
        </p:nvSpPr>
        <p:spPr>
          <a:xfrm>
            <a:off x="605482" y="41433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ITCMD — O Que Vai Mudar com a LC nº 227/2026</a:t>
            </a:r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id="{C15E7BFA-6897-F06D-117A-A5544808AB53}"/>
              </a:ext>
            </a:extLst>
          </p:cNvPr>
          <p:cNvSpPr/>
          <p:nvPr/>
        </p:nvSpPr>
        <p:spPr>
          <a:xfrm>
            <a:off x="605482" y="962163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Janela de oportunidade para holdings patrimoniais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43" name="Shape 3">
            <a:extLst>
              <a:ext uri="{FF2B5EF4-FFF2-40B4-BE49-F238E27FC236}">
                <a16:creationId xmlns:a16="http://schemas.microsoft.com/office/drawing/2014/main" id="{3DE3A8CC-F854-A72B-FA48-BB98DA540B71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6068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42F2B-8597-8868-EAEA-A24589FA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1C74AD6A-6EE6-F85E-C1B3-51A0EA42A9E0}"/>
              </a:ext>
            </a:extLst>
          </p:cNvPr>
          <p:cNvSpPr/>
          <p:nvPr/>
        </p:nvSpPr>
        <p:spPr>
          <a:xfrm>
            <a:off x="605482" y="468513"/>
            <a:ext cx="95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Holdings Patrimoniais — Ativo Imobilizado (CPC 27)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05E89F1A-39B5-BFBC-FA44-ECCD51D192E3}"/>
              </a:ext>
            </a:extLst>
          </p:cNvPr>
          <p:cNvSpPr/>
          <p:nvPr/>
        </p:nvSpPr>
        <p:spPr>
          <a:xfrm>
            <a:off x="605482" y="983439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Contábil e Impacto Tributário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C3E19981-31CF-D7E9-287D-19ACE14DC148}"/>
              </a:ext>
            </a:extLst>
          </p:cNvPr>
          <p:cNvSpPr/>
          <p:nvPr/>
        </p:nvSpPr>
        <p:spPr>
          <a:xfrm>
            <a:off x="942519" y="1591463"/>
            <a:ext cx="1132458" cy="1738695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66BCE183-D29D-C12E-BE36-0F561BD00A2F}"/>
              </a:ext>
            </a:extLst>
          </p:cNvPr>
          <p:cNvSpPr/>
          <p:nvPr/>
        </p:nvSpPr>
        <p:spPr>
          <a:xfrm>
            <a:off x="886257" y="1790042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CPC 27</a:t>
            </a:r>
            <a:endParaRPr lang="en-US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8C131232-5868-F5F0-8DDB-F9DB738EA682}"/>
              </a:ext>
            </a:extLst>
          </p:cNvPr>
          <p:cNvSpPr/>
          <p:nvPr/>
        </p:nvSpPr>
        <p:spPr>
          <a:xfrm>
            <a:off x="886257" y="2448410"/>
            <a:ext cx="1188720" cy="53035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PRÓPRIO</a:t>
            </a:r>
            <a:endParaRPr lang="en-US"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968676DB-7B28-2B28-B6FC-710A5DC9A237}"/>
              </a:ext>
            </a:extLst>
          </p:cNvPr>
          <p:cNvSpPr/>
          <p:nvPr/>
        </p:nvSpPr>
        <p:spPr>
          <a:xfrm>
            <a:off x="2236761" y="1575843"/>
            <a:ext cx="9215743" cy="1754315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l"/>
            <a:endParaRPr lang="pt-BR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3593AA90-527F-FDFA-057D-DD8F17762822}"/>
              </a:ext>
            </a:extLst>
          </p:cNvPr>
          <p:cNvSpPr/>
          <p:nvPr/>
        </p:nvSpPr>
        <p:spPr>
          <a:xfrm>
            <a:off x="2644721" y="1679609"/>
            <a:ext cx="8637565" cy="142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Imóvel destinado ao uso próprio da pessoa jurídica.</a:t>
            </a:r>
            <a:endParaRPr lang="en-US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Na alienação: ganho de capital tributado a ~34% sobre o ganho (IRPJ 15% + adicional 10% + CSLL 9%), ainda que a empresa esteja no Lucro Presumido.</a:t>
            </a:r>
            <a:endParaRPr lang="en-US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Classificação inadequada (uso próprio para imóvel locado/destinado à venda) implica risco de glosa pelo Fisco.</a:t>
            </a:r>
            <a:endParaRPr lang="en-US" dirty="0"/>
          </a:p>
          <a:p>
            <a:pPr marL="0" indent="0" algn="l">
              <a:spcAft>
                <a:spcPts val="600"/>
              </a:spcAft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 classificação contábil correta desde o momento da integralização é determinante para o regime tributário aplicável.</a:t>
            </a:r>
            <a:endParaRPr lang="en-US" dirty="0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6461064-F0B6-C52D-5D69-E88BAD8090C5}"/>
              </a:ext>
            </a:extLst>
          </p:cNvPr>
          <p:cNvSpPr/>
          <p:nvPr/>
        </p:nvSpPr>
        <p:spPr>
          <a:xfrm>
            <a:off x="942519" y="3498778"/>
            <a:ext cx="10509985" cy="34747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8346D06C-E2EF-C2E5-BFAD-41E45753E9FD}"/>
              </a:ext>
            </a:extLst>
          </p:cNvPr>
          <p:cNvSpPr/>
          <p:nvPr/>
        </p:nvSpPr>
        <p:spPr>
          <a:xfrm>
            <a:off x="1079679" y="3498778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</a:t>
            </a:r>
            <a:endParaRPr lang="en-US" sz="16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EDEC43AE-DB4F-0C1A-C4BD-B1420DE44004}"/>
              </a:ext>
            </a:extLst>
          </p:cNvPr>
          <p:cNvSpPr/>
          <p:nvPr/>
        </p:nvSpPr>
        <p:spPr>
          <a:xfrm>
            <a:off x="3654079" y="3498778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EFETIVA</a:t>
            </a:r>
            <a:endParaRPr lang="en-US" sz="16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0306B93C-8D2F-A4F9-A525-89F2FE5EA099}"/>
              </a:ext>
            </a:extLst>
          </p:cNvPr>
          <p:cNvSpPr/>
          <p:nvPr/>
        </p:nvSpPr>
        <p:spPr>
          <a:xfrm>
            <a:off x="6242539" y="3498778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</a:t>
            </a:r>
            <a:endParaRPr lang="en-US" sz="16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919AC402-A204-4766-DC23-0EF999B61295}"/>
              </a:ext>
            </a:extLst>
          </p:cNvPr>
          <p:cNvSpPr/>
          <p:nvPr/>
        </p:nvSpPr>
        <p:spPr>
          <a:xfrm>
            <a:off x="8718458" y="3498778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</a:t>
            </a:r>
            <a:endParaRPr lang="en-US" sz="16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DD1E1E29-4D64-F6BD-E950-9B679A98907A}"/>
              </a:ext>
            </a:extLst>
          </p:cNvPr>
          <p:cNvSpPr/>
          <p:nvPr/>
        </p:nvSpPr>
        <p:spPr>
          <a:xfrm>
            <a:off x="1002980" y="3846250"/>
            <a:ext cx="10449524" cy="51832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7703DCA6-0868-58F5-B454-2A89994430B7}"/>
              </a:ext>
            </a:extLst>
          </p:cNvPr>
          <p:cNvSpPr/>
          <p:nvPr/>
        </p:nvSpPr>
        <p:spPr>
          <a:xfrm>
            <a:off x="942520" y="3846250"/>
            <a:ext cx="60460" cy="51832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57649D61-8E1B-FF80-0EC1-41CC6AD1786A}"/>
              </a:ext>
            </a:extLst>
          </p:cNvPr>
          <p:cNvSpPr/>
          <p:nvPr/>
        </p:nvSpPr>
        <p:spPr>
          <a:xfrm>
            <a:off x="1079679" y="3864537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Ativo Imobilizado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27)</a:t>
            </a:r>
            <a:endParaRPr lang="en-US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048310B0-3C28-8280-9C88-A6A8018125E6}"/>
              </a:ext>
            </a:extLst>
          </p:cNvPr>
          <p:cNvSpPr/>
          <p:nvPr/>
        </p:nvSpPr>
        <p:spPr>
          <a:xfrm>
            <a:off x="3654079" y="3864537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~34% sobre ganho</a:t>
            </a:r>
            <a:endParaRPr lang="en-US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D15B8FB8-D100-D95B-70E4-BAFE0440A513}"/>
              </a:ext>
            </a:extLst>
          </p:cNvPr>
          <p:cNvSpPr/>
          <p:nvPr/>
        </p:nvSpPr>
        <p:spPr>
          <a:xfrm>
            <a:off x="6242539" y="3864537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Ganho de capital</a:t>
            </a:r>
            <a:endParaRPr lang="en-US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B3067BBF-447C-6C0A-C7E2-D87915DA1CAF}"/>
              </a:ext>
            </a:extLst>
          </p:cNvPr>
          <p:cNvSpPr/>
          <p:nvPr/>
        </p:nvSpPr>
        <p:spPr>
          <a:xfrm>
            <a:off x="8718458" y="3864537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próprio da PJ</a:t>
            </a:r>
            <a:endParaRPr lang="en-US" dirty="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3FC2DAE3-1FA1-0740-F61D-CC57EC70FF66}"/>
              </a:ext>
            </a:extLst>
          </p:cNvPr>
          <p:cNvSpPr/>
          <p:nvPr/>
        </p:nvSpPr>
        <p:spPr>
          <a:xfrm>
            <a:off x="1002980" y="4369569"/>
            <a:ext cx="10449524" cy="537385"/>
          </a:xfrm>
          <a:prstGeom prst="rect">
            <a:avLst/>
          </a:prstGeom>
          <a:solidFill>
            <a:srgbClr val="F5F7FA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7C0444B6-6394-709E-E1B1-0B35730B9D57}"/>
              </a:ext>
            </a:extLst>
          </p:cNvPr>
          <p:cNvSpPr/>
          <p:nvPr/>
        </p:nvSpPr>
        <p:spPr>
          <a:xfrm>
            <a:off x="942520" y="4369569"/>
            <a:ext cx="60460" cy="537385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798EF001-F7F1-4D2B-C46B-7AF8A49862A9}"/>
              </a:ext>
            </a:extLst>
          </p:cNvPr>
          <p:cNvSpPr/>
          <p:nvPr/>
        </p:nvSpPr>
        <p:spPr>
          <a:xfrm>
            <a:off x="1079679" y="4387857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 Investimento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28)</a:t>
            </a:r>
            <a:endParaRPr lang="en-US" dirty="0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E17EE6C1-55E4-8308-FFF1-864F692607DD}"/>
              </a:ext>
            </a:extLst>
          </p:cNvPr>
          <p:cNvSpPr/>
          <p:nvPr/>
        </p:nvSpPr>
        <p:spPr>
          <a:xfrm>
            <a:off x="3654079" y="4387857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~14,5% sobre receita</a:t>
            </a:r>
            <a:endParaRPr lang="en-US" dirty="0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66B87ECE-9967-9D97-C2E8-BCC7A3CC8774}"/>
              </a:ext>
            </a:extLst>
          </p:cNvPr>
          <p:cNvSpPr/>
          <p:nvPr/>
        </p:nvSpPr>
        <p:spPr>
          <a:xfrm>
            <a:off x="6242539" y="4387857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locação</a:t>
            </a:r>
            <a:endParaRPr lang="en-US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3D331F8A-CF6F-2E33-9575-3184C0BB2AB1}"/>
              </a:ext>
            </a:extLst>
          </p:cNvPr>
          <p:cNvSpPr/>
          <p:nvPr/>
        </p:nvSpPr>
        <p:spPr>
          <a:xfrm>
            <a:off x="8718458" y="4387857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Imóvel de renda</a:t>
            </a:r>
            <a:endParaRPr lang="en-US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23E0D459-655B-78D6-D7F0-5AB373D5ADA4}"/>
              </a:ext>
            </a:extLst>
          </p:cNvPr>
          <p:cNvSpPr/>
          <p:nvPr/>
        </p:nvSpPr>
        <p:spPr>
          <a:xfrm>
            <a:off x="1002980" y="4916319"/>
            <a:ext cx="10449524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67D0022D-244A-C9EC-589C-AB1677FA78A1}"/>
              </a:ext>
            </a:extLst>
          </p:cNvPr>
          <p:cNvSpPr/>
          <p:nvPr/>
        </p:nvSpPr>
        <p:spPr>
          <a:xfrm>
            <a:off x="942520" y="4916319"/>
            <a:ext cx="60460" cy="411480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95A84DE3-DFD6-306F-E129-F5AD7FFC2FB5}"/>
              </a:ext>
            </a:extLst>
          </p:cNvPr>
          <p:cNvSpPr/>
          <p:nvPr/>
        </p:nvSpPr>
        <p:spPr>
          <a:xfrm>
            <a:off x="1079679" y="4934607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16)</a:t>
            </a:r>
            <a:endParaRPr lang="en-US" dirty="0"/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330E182B-3FFA-472E-05A0-1279A03A07A5}"/>
              </a:ext>
            </a:extLst>
          </p:cNvPr>
          <p:cNvSpPr/>
          <p:nvPr/>
        </p:nvSpPr>
        <p:spPr>
          <a:xfrm>
            <a:off x="3654079" y="4934607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~6,73% sobre receita</a:t>
            </a:r>
            <a:endParaRPr lang="en-US" dirty="0"/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B09B0EF9-9752-A937-9334-8F731B3F91A5}"/>
              </a:ext>
            </a:extLst>
          </p:cNvPr>
          <p:cNvSpPr/>
          <p:nvPr/>
        </p:nvSpPr>
        <p:spPr>
          <a:xfrm>
            <a:off x="6242539" y="4934607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venda</a:t>
            </a:r>
            <a:endParaRPr lang="en-US" dirty="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8ED826D7-EAE2-7778-796F-ABCDC786B99E}"/>
              </a:ext>
            </a:extLst>
          </p:cNvPr>
          <p:cNvSpPr/>
          <p:nvPr/>
        </p:nvSpPr>
        <p:spPr>
          <a:xfrm>
            <a:off x="8718458" y="4934607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Destinado à venda</a:t>
            </a:r>
            <a:endParaRPr lang="en-US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4BDCB16C-6E4A-59E4-090D-CA616C834878}"/>
              </a:ext>
            </a:extLst>
          </p:cNvPr>
          <p:cNvSpPr/>
          <p:nvPr/>
        </p:nvSpPr>
        <p:spPr>
          <a:xfrm>
            <a:off x="942519" y="5564250"/>
            <a:ext cx="10509986" cy="41148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E9396891-89EE-146E-F07D-34496F07405E}"/>
              </a:ext>
            </a:extLst>
          </p:cNvPr>
          <p:cNvSpPr/>
          <p:nvPr/>
        </p:nvSpPr>
        <p:spPr>
          <a:xfrm>
            <a:off x="1704298" y="5622149"/>
            <a:ext cx="821342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de glosa pelo Fisco em caso de classificação inadequada.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158874F4-FBC0-D746-3744-1F1ABD1A285A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7856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6354-4DD8-E0F0-CC5D-AAADA884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EC58B7F0-7364-C7A3-7F80-0E43C009833B}"/>
              </a:ext>
            </a:extLst>
          </p:cNvPr>
          <p:cNvSpPr/>
          <p:nvPr/>
        </p:nvSpPr>
        <p:spPr>
          <a:xfrm>
            <a:off x="942519" y="1542035"/>
            <a:ext cx="1132458" cy="1682423"/>
          </a:xfrm>
          <a:prstGeom prst="rect">
            <a:avLst/>
          </a:prstGeom>
          <a:solidFill>
            <a:srgbClr val="1A7648"/>
          </a:solidFill>
          <a:ln w="12700">
            <a:noFill/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83A58C97-1591-74EC-046A-B7E5FEC5B4EF}"/>
              </a:ext>
            </a:extLst>
          </p:cNvPr>
          <p:cNvSpPr/>
          <p:nvPr/>
        </p:nvSpPr>
        <p:spPr>
          <a:xfrm>
            <a:off x="886257" y="1740614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CPC 28</a:t>
            </a:r>
            <a:endParaRPr lang="en-US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6A051838-A3FD-F5ED-163B-1BD3224978AC}"/>
              </a:ext>
            </a:extLst>
          </p:cNvPr>
          <p:cNvSpPr/>
          <p:nvPr/>
        </p:nvSpPr>
        <p:spPr>
          <a:xfrm>
            <a:off x="886257" y="2398982"/>
            <a:ext cx="1188720" cy="53035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 PARA INVESTIMENTO</a:t>
            </a:r>
            <a:endParaRPr lang="en-US" sz="1200"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C068F178-E939-138A-FE60-7C4ECD7A14FF}"/>
              </a:ext>
            </a:extLst>
          </p:cNvPr>
          <p:cNvSpPr/>
          <p:nvPr/>
        </p:nvSpPr>
        <p:spPr>
          <a:xfrm>
            <a:off x="2236761" y="1526415"/>
            <a:ext cx="9215743" cy="1754315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l"/>
            <a:endParaRPr lang="pt-BR" dirty="0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7D3777F9-CF13-E666-CF8F-A29D4219E4B5}"/>
              </a:ext>
            </a:extLst>
          </p:cNvPr>
          <p:cNvSpPr/>
          <p:nvPr/>
        </p:nvSpPr>
        <p:spPr>
          <a:xfrm>
            <a:off x="942519" y="3474064"/>
            <a:ext cx="10509985" cy="34747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D454FF04-F149-3CCC-9D34-970C97ECB3EE}"/>
              </a:ext>
            </a:extLst>
          </p:cNvPr>
          <p:cNvSpPr/>
          <p:nvPr/>
        </p:nvSpPr>
        <p:spPr>
          <a:xfrm>
            <a:off x="1079679" y="3474064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</a:t>
            </a:r>
            <a:endParaRPr lang="en-US" sz="16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EDF313AE-DDF3-21E4-A088-2BDE7E03D8EB}"/>
              </a:ext>
            </a:extLst>
          </p:cNvPr>
          <p:cNvSpPr/>
          <p:nvPr/>
        </p:nvSpPr>
        <p:spPr>
          <a:xfrm>
            <a:off x="3654079" y="3474064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EFETIVA</a:t>
            </a:r>
            <a:endParaRPr lang="en-US" sz="16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B91D1FC9-FCC8-52C4-0C9F-ACC09CC08DE9}"/>
              </a:ext>
            </a:extLst>
          </p:cNvPr>
          <p:cNvSpPr/>
          <p:nvPr/>
        </p:nvSpPr>
        <p:spPr>
          <a:xfrm>
            <a:off x="6242539" y="3474064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</a:t>
            </a:r>
            <a:endParaRPr lang="en-US" sz="16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EE31C66A-0D1F-1209-7E05-21C2CB3FD1C7}"/>
              </a:ext>
            </a:extLst>
          </p:cNvPr>
          <p:cNvSpPr/>
          <p:nvPr/>
        </p:nvSpPr>
        <p:spPr>
          <a:xfrm>
            <a:off x="8718458" y="3474064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</a:t>
            </a:r>
            <a:endParaRPr lang="en-US" sz="16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ABB4FDBA-138A-7517-C9F8-BC9417CC6F80}"/>
              </a:ext>
            </a:extLst>
          </p:cNvPr>
          <p:cNvSpPr/>
          <p:nvPr/>
        </p:nvSpPr>
        <p:spPr>
          <a:xfrm>
            <a:off x="1002980" y="3821536"/>
            <a:ext cx="10449524" cy="51832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B33F51AC-756B-FC1B-F02E-577A4A44D1E4}"/>
              </a:ext>
            </a:extLst>
          </p:cNvPr>
          <p:cNvSpPr/>
          <p:nvPr/>
        </p:nvSpPr>
        <p:spPr>
          <a:xfrm>
            <a:off x="942520" y="3821536"/>
            <a:ext cx="60460" cy="51832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0F6792DD-AD71-83FC-C86B-4B21A6ED6830}"/>
              </a:ext>
            </a:extLst>
          </p:cNvPr>
          <p:cNvSpPr/>
          <p:nvPr/>
        </p:nvSpPr>
        <p:spPr>
          <a:xfrm>
            <a:off x="1079679" y="3839823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Ativo Imobilizado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27)</a:t>
            </a:r>
            <a:endParaRPr lang="en-US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08508581-26A6-F7A2-C4D7-24321F710605}"/>
              </a:ext>
            </a:extLst>
          </p:cNvPr>
          <p:cNvSpPr/>
          <p:nvPr/>
        </p:nvSpPr>
        <p:spPr>
          <a:xfrm>
            <a:off x="3654079" y="3839823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~34% sobre ganho</a:t>
            </a:r>
            <a:endParaRPr lang="en-US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3DAD6798-458B-6CA6-CCC8-220283CC3695}"/>
              </a:ext>
            </a:extLst>
          </p:cNvPr>
          <p:cNvSpPr/>
          <p:nvPr/>
        </p:nvSpPr>
        <p:spPr>
          <a:xfrm>
            <a:off x="6242539" y="3839823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Ganho de capital</a:t>
            </a:r>
            <a:endParaRPr lang="en-US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C43674E6-125C-1C8A-C229-59396A720078}"/>
              </a:ext>
            </a:extLst>
          </p:cNvPr>
          <p:cNvSpPr/>
          <p:nvPr/>
        </p:nvSpPr>
        <p:spPr>
          <a:xfrm>
            <a:off x="8718458" y="3839823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próprio da PJ</a:t>
            </a:r>
            <a:endParaRPr lang="en-US" dirty="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1C1DE083-D2AD-0A0B-1ADF-719DB7A2CFA3}"/>
              </a:ext>
            </a:extLst>
          </p:cNvPr>
          <p:cNvSpPr/>
          <p:nvPr/>
        </p:nvSpPr>
        <p:spPr>
          <a:xfrm>
            <a:off x="1002980" y="4344855"/>
            <a:ext cx="10449524" cy="537385"/>
          </a:xfrm>
          <a:prstGeom prst="rect">
            <a:avLst/>
          </a:prstGeom>
          <a:solidFill>
            <a:srgbClr val="F5F7FA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F952B578-93EB-760D-BDF9-CF99B54DEDAB}"/>
              </a:ext>
            </a:extLst>
          </p:cNvPr>
          <p:cNvSpPr/>
          <p:nvPr/>
        </p:nvSpPr>
        <p:spPr>
          <a:xfrm>
            <a:off x="942520" y="4344855"/>
            <a:ext cx="60460" cy="537385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8A043815-846C-5B1B-ACA3-470B3F4E9390}"/>
              </a:ext>
            </a:extLst>
          </p:cNvPr>
          <p:cNvSpPr/>
          <p:nvPr/>
        </p:nvSpPr>
        <p:spPr>
          <a:xfrm>
            <a:off x="1079679" y="4363143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 Investimento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28)</a:t>
            </a:r>
            <a:endParaRPr lang="en-US" dirty="0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E431F493-E906-2F9F-96AA-F635ECF82211}"/>
              </a:ext>
            </a:extLst>
          </p:cNvPr>
          <p:cNvSpPr/>
          <p:nvPr/>
        </p:nvSpPr>
        <p:spPr>
          <a:xfrm>
            <a:off x="3654079" y="4363143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~14,5% sobre receita</a:t>
            </a:r>
            <a:endParaRPr lang="en-US" dirty="0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B00620F3-3FC0-6F36-7A45-4188C9029AD5}"/>
              </a:ext>
            </a:extLst>
          </p:cNvPr>
          <p:cNvSpPr/>
          <p:nvPr/>
        </p:nvSpPr>
        <p:spPr>
          <a:xfrm>
            <a:off x="6242539" y="4363143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locação</a:t>
            </a:r>
            <a:endParaRPr lang="en-US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19A238EA-F362-F691-A242-8747D24B72FA}"/>
              </a:ext>
            </a:extLst>
          </p:cNvPr>
          <p:cNvSpPr/>
          <p:nvPr/>
        </p:nvSpPr>
        <p:spPr>
          <a:xfrm>
            <a:off x="8718458" y="4363143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Imóvel de renda</a:t>
            </a:r>
            <a:endParaRPr lang="en-US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5A5D22AE-4DFD-75C4-536A-4523DE94C8E8}"/>
              </a:ext>
            </a:extLst>
          </p:cNvPr>
          <p:cNvSpPr/>
          <p:nvPr/>
        </p:nvSpPr>
        <p:spPr>
          <a:xfrm>
            <a:off x="1002980" y="4891605"/>
            <a:ext cx="10449524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C5C52961-B617-7AEE-D3B7-FACA301A0A1E}"/>
              </a:ext>
            </a:extLst>
          </p:cNvPr>
          <p:cNvSpPr/>
          <p:nvPr/>
        </p:nvSpPr>
        <p:spPr>
          <a:xfrm>
            <a:off x="942520" y="4891605"/>
            <a:ext cx="60460" cy="411480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EAED72FD-7D24-DAB8-DC80-D8020691493D}"/>
              </a:ext>
            </a:extLst>
          </p:cNvPr>
          <p:cNvSpPr/>
          <p:nvPr/>
        </p:nvSpPr>
        <p:spPr>
          <a:xfrm>
            <a:off x="1079679" y="4909893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16)</a:t>
            </a:r>
            <a:endParaRPr lang="en-US" dirty="0"/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CC15F67A-3159-3C9E-86D4-656E33663430}"/>
              </a:ext>
            </a:extLst>
          </p:cNvPr>
          <p:cNvSpPr/>
          <p:nvPr/>
        </p:nvSpPr>
        <p:spPr>
          <a:xfrm>
            <a:off x="3654079" y="4909893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~6,73% sobre receita</a:t>
            </a:r>
            <a:endParaRPr lang="en-US" dirty="0"/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567A7A5A-A1E0-E2FF-6C5D-BF2879E706BB}"/>
              </a:ext>
            </a:extLst>
          </p:cNvPr>
          <p:cNvSpPr/>
          <p:nvPr/>
        </p:nvSpPr>
        <p:spPr>
          <a:xfrm>
            <a:off x="6242539" y="4909893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venda</a:t>
            </a:r>
            <a:endParaRPr lang="en-US" dirty="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4F7C30DD-AD0A-A9F3-9220-19E745E203CD}"/>
              </a:ext>
            </a:extLst>
          </p:cNvPr>
          <p:cNvSpPr/>
          <p:nvPr/>
        </p:nvSpPr>
        <p:spPr>
          <a:xfrm>
            <a:off x="8718458" y="4909893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Destinado à venda</a:t>
            </a:r>
            <a:endParaRPr lang="en-US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27C6BEF5-726D-98D4-2DF3-364CCDE1B648}"/>
              </a:ext>
            </a:extLst>
          </p:cNvPr>
          <p:cNvSpPr/>
          <p:nvPr/>
        </p:nvSpPr>
        <p:spPr>
          <a:xfrm>
            <a:off x="942519" y="5551893"/>
            <a:ext cx="10509986" cy="41148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05FDE52C-7646-C395-E9E2-E936AAF1B6B6}"/>
              </a:ext>
            </a:extLst>
          </p:cNvPr>
          <p:cNvSpPr/>
          <p:nvPr/>
        </p:nvSpPr>
        <p:spPr>
          <a:xfrm>
            <a:off x="2621153" y="5594373"/>
            <a:ext cx="821342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recomendada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imóveis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renda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carga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efetiva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~14,5%.</a:t>
            </a:r>
            <a:endParaRPr lang="en-US" sz="16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5B0996F-6103-32A9-B5C0-0A718ED8BAB1}"/>
              </a:ext>
            </a:extLst>
          </p:cNvPr>
          <p:cNvSpPr/>
          <p:nvPr/>
        </p:nvSpPr>
        <p:spPr>
          <a:xfrm>
            <a:off x="605482" y="46132"/>
            <a:ext cx="12234425" cy="95993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Holdings Patrimoniais — Propriedade para Investimento (CPC 28)</a:t>
            </a: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7F72130D-4DD7-38E3-73B5-810723C9C1AF}"/>
              </a:ext>
            </a:extLst>
          </p:cNvPr>
          <p:cNvSpPr/>
          <p:nvPr/>
        </p:nvSpPr>
        <p:spPr>
          <a:xfrm>
            <a:off x="605482" y="989081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Contábil e Impacto Tributário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ACA05D0F-6B28-5B6E-4017-EECCD82B8277}"/>
              </a:ext>
            </a:extLst>
          </p:cNvPr>
          <p:cNvSpPr/>
          <p:nvPr/>
        </p:nvSpPr>
        <p:spPr>
          <a:xfrm>
            <a:off x="2364055" y="1800734"/>
            <a:ext cx="8885425" cy="1479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Imóvel mantido para auferir renda de locação e/ou para valorização patrimonial.</a:t>
            </a:r>
            <a:endParaRPr lang="en-US" sz="1600" dirty="0">
              <a:solidFill>
                <a:srgbClr val="1C2F42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Receita de locação no Lucro Presumido tributada a ~14,5% sobre a receita (IRPJ + CSLL + PIS/COFINS).</a:t>
            </a:r>
            <a:endParaRPr lang="en-US" sz="1600" dirty="0">
              <a:solidFill>
                <a:srgbClr val="1C2F42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 partir de 2027, acrescenta-se a CBS sobre a locação (em 2026, apenas destaque em fase de teste).</a:t>
            </a:r>
            <a:endParaRPr lang="en-US" sz="1600" dirty="0">
              <a:solidFill>
                <a:srgbClr val="1C2F42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É a classificação correta para imóveis de renda em holdings patrimoniais.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F67D06AE-29CD-40D1-1433-DFA0B249BC27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0069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6522D-E473-DE3F-B64A-BAB501261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>
            <a:extLst>
              <a:ext uri="{FF2B5EF4-FFF2-40B4-BE49-F238E27FC236}">
                <a16:creationId xmlns:a16="http://schemas.microsoft.com/office/drawing/2014/main" id="{ABC97DF8-1A31-CEE5-654C-661701DAECF5}"/>
              </a:ext>
            </a:extLst>
          </p:cNvPr>
          <p:cNvSpPr/>
          <p:nvPr/>
        </p:nvSpPr>
        <p:spPr>
          <a:xfrm>
            <a:off x="917805" y="1544538"/>
            <a:ext cx="1132458" cy="1682423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01761DA7-75D8-C9B2-259E-A5ED26947A1C}"/>
              </a:ext>
            </a:extLst>
          </p:cNvPr>
          <p:cNvSpPr/>
          <p:nvPr/>
        </p:nvSpPr>
        <p:spPr>
          <a:xfrm>
            <a:off x="861543" y="1743117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CPC 16</a:t>
            </a:r>
            <a:endParaRPr lang="en-US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9DB39B43-B634-9461-BEAD-ECD82B0DB580}"/>
              </a:ext>
            </a:extLst>
          </p:cNvPr>
          <p:cNvSpPr/>
          <p:nvPr/>
        </p:nvSpPr>
        <p:spPr>
          <a:xfrm>
            <a:off x="861543" y="2401485"/>
            <a:ext cx="1188720" cy="53035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ESTOQUE/ REVENDA</a:t>
            </a:r>
          </a:p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85F4CE39-D9BA-A5E5-ADC4-98C64B1C5B15}"/>
              </a:ext>
            </a:extLst>
          </p:cNvPr>
          <p:cNvSpPr/>
          <p:nvPr/>
        </p:nvSpPr>
        <p:spPr>
          <a:xfrm>
            <a:off x="2212047" y="1528918"/>
            <a:ext cx="9215743" cy="1754315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l"/>
            <a:endParaRPr lang="pt-BR" dirty="0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727C7BCE-52CD-D206-B09F-B00105B40202}"/>
              </a:ext>
            </a:extLst>
          </p:cNvPr>
          <p:cNvSpPr/>
          <p:nvPr/>
        </p:nvSpPr>
        <p:spPr>
          <a:xfrm>
            <a:off x="917805" y="3511135"/>
            <a:ext cx="10509985" cy="34747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36761B39-B02F-A10D-8C12-C94F30256088}"/>
              </a:ext>
            </a:extLst>
          </p:cNvPr>
          <p:cNvSpPr/>
          <p:nvPr/>
        </p:nvSpPr>
        <p:spPr>
          <a:xfrm>
            <a:off x="1054965" y="3511135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</a:t>
            </a:r>
            <a:endParaRPr lang="en-US" sz="16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F5607867-6E1C-D420-9CC2-6576844BD558}"/>
              </a:ext>
            </a:extLst>
          </p:cNvPr>
          <p:cNvSpPr/>
          <p:nvPr/>
        </p:nvSpPr>
        <p:spPr>
          <a:xfrm>
            <a:off x="3629365" y="3511135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EFETIVA</a:t>
            </a:r>
            <a:endParaRPr lang="en-US" sz="16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081FBD13-6237-CB27-0D71-CAE09816E5F0}"/>
              </a:ext>
            </a:extLst>
          </p:cNvPr>
          <p:cNvSpPr/>
          <p:nvPr/>
        </p:nvSpPr>
        <p:spPr>
          <a:xfrm>
            <a:off x="6217825" y="3511135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</a:t>
            </a:r>
            <a:endParaRPr lang="en-US" sz="16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EC725743-4848-7AA3-5F7B-DAD4B9455524}"/>
              </a:ext>
            </a:extLst>
          </p:cNvPr>
          <p:cNvSpPr/>
          <p:nvPr/>
        </p:nvSpPr>
        <p:spPr>
          <a:xfrm>
            <a:off x="8693744" y="3511135"/>
            <a:ext cx="211611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</a:t>
            </a:r>
            <a:endParaRPr lang="en-US" sz="16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E7DB8901-D1E2-FAF7-3CDC-4F8BEDD93F45}"/>
              </a:ext>
            </a:extLst>
          </p:cNvPr>
          <p:cNvSpPr/>
          <p:nvPr/>
        </p:nvSpPr>
        <p:spPr>
          <a:xfrm>
            <a:off x="978266" y="3858607"/>
            <a:ext cx="10449524" cy="51832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763E490B-5A36-EEA6-90A5-8EB1D647FD37}"/>
              </a:ext>
            </a:extLst>
          </p:cNvPr>
          <p:cNvSpPr/>
          <p:nvPr/>
        </p:nvSpPr>
        <p:spPr>
          <a:xfrm>
            <a:off x="917806" y="3858607"/>
            <a:ext cx="60460" cy="51832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1B4E168E-4CE7-E548-C637-57863EE13EE4}"/>
              </a:ext>
            </a:extLst>
          </p:cNvPr>
          <p:cNvSpPr/>
          <p:nvPr/>
        </p:nvSpPr>
        <p:spPr>
          <a:xfrm>
            <a:off x="1054965" y="3876894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Ativo Imobilizado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27)</a:t>
            </a:r>
            <a:endParaRPr lang="en-US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8A5FDF48-CC87-CBA9-2D17-585B0D1925C3}"/>
              </a:ext>
            </a:extLst>
          </p:cNvPr>
          <p:cNvSpPr/>
          <p:nvPr/>
        </p:nvSpPr>
        <p:spPr>
          <a:xfrm>
            <a:off x="3629365" y="3876894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~34% sobre ganho</a:t>
            </a:r>
            <a:endParaRPr lang="en-US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C9D9BE14-C23A-3725-F034-FB699D4F059C}"/>
              </a:ext>
            </a:extLst>
          </p:cNvPr>
          <p:cNvSpPr/>
          <p:nvPr/>
        </p:nvSpPr>
        <p:spPr>
          <a:xfrm>
            <a:off x="6217825" y="3876894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Ganho de capital</a:t>
            </a:r>
            <a:endParaRPr lang="en-US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81A6FFC3-3206-15C4-3518-1DBDAA893E19}"/>
              </a:ext>
            </a:extLst>
          </p:cNvPr>
          <p:cNvSpPr/>
          <p:nvPr/>
        </p:nvSpPr>
        <p:spPr>
          <a:xfrm>
            <a:off x="8693744" y="3876894"/>
            <a:ext cx="2116117" cy="472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próprio da PJ</a:t>
            </a:r>
            <a:endParaRPr lang="en-US" dirty="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B5059853-65F6-7999-6D27-B644BA3DDE25}"/>
              </a:ext>
            </a:extLst>
          </p:cNvPr>
          <p:cNvSpPr/>
          <p:nvPr/>
        </p:nvSpPr>
        <p:spPr>
          <a:xfrm>
            <a:off x="978266" y="4381926"/>
            <a:ext cx="10449524" cy="537385"/>
          </a:xfrm>
          <a:prstGeom prst="rect">
            <a:avLst/>
          </a:prstGeom>
          <a:solidFill>
            <a:srgbClr val="F5F7FA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9913D05A-FC64-8582-5946-259B196FAE42}"/>
              </a:ext>
            </a:extLst>
          </p:cNvPr>
          <p:cNvSpPr/>
          <p:nvPr/>
        </p:nvSpPr>
        <p:spPr>
          <a:xfrm>
            <a:off x="917806" y="4381926"/>
            <a:ext cx="60460" cy="537385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2F9044D0-4B62-DAE0-A443-7361AE4197E6}"/>
              </a:ext>
            </a:extLst>
          </p:cNvPr>
          <p:cNvSpPr/>
          <p:nvPr/>
        </p:nvSpPr>
        <p:spPr>
          <a:xfrm>
            <a:off x="1054965" y="4400214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 Investimento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28)</a:t>
            </a:r>
            <a:endParaRPr lang="en-US" dirty="0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F55C7516-1995-B276-B823-353FF2CFAB31}"/>
              </a:ext>
            </a:extLst>
          </p:cNvPr>
          <p:cNvSpPr/>
          <p:nvPr/>
        </p:nvSpPr>
        <p:spPr>
          <a:xfrm>
            <a:off x="3629365" y="4400214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~14,5% sobre receita</a:t>
            </a:r>
            <a:endParaRPr lang="en-US" dirty="0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E2D721AD-5822-4399-3FA7-69DA3F7DA61F}"/>
              </a:ext>
            </a:extLst>
          </p:cNvPr>
          <p:cNvSpPr/>
          <p:nvPr/>
        </p:nvSpPr>
        <p:spPr>
          <a:xfrm>
            <a:off x="6217825" y="4400214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locação</a:t>
            </a:r>
            <a:endParaRPr lang="en-US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48312D7B-EB0F-338D-C855-DFD1B1B87BA1}"/>
              </a:ext>
            </a:extLst>
          </p:cNvPr>
          <p:cNvSpPr/>
          <p:nvPr/>
        </p:nvSpPr>
        <p:spPr>
          <a:xfrm>
            <a:off x="8693744" y="4400214"/>
            <a:ext cx="2116117" cy="489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Imóvel de renda</a:t>
            </a:r>
            <a:endParaRPr lang="en-US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0C2BBFC6-C1CE-75BE-FA0A-D2DF638BA6FF}"/>
              </a:ext>
            </a:extLst>
          </p:cNvPr>
          <p:cNvSpPr/>
          <p:nvPr/>
        </p:nvSpPr>
        <p:spPr>
          <a:xfrm>
            <a:off x="978266" y="4928676"/>
            <a:ext cx="10449524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4E7511B2-FD34-A180-4981-4562F78B10D0}"/>
              </a:ext>
            </a:extLst>
          </p:cNvPr>
          <p:cNvSpPr/>
          <p:nvPr/>
        </p:nvSpPr>
        <p:spPr>
          <a:xfrm>
            <a:off x="917806" y="4928676"/>
            <a:ext cx="60460" cy="411480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CD5D6D85-E82A-37B1-4D9C-4A087DB9B834}"/>
              </a:ext>
            </a:extLst>
          </p:cNvPr>
          <p:cNvSpPr/>
          <p:nvPr/>
        </p:nvSpPr>
        <p:spPr>
          <a:xfrm>
            <a:off x="1054965" y="4946964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(CPC 16)</a:t>
            </a:r>
            <a:endParaRPr lang="en-US" dirty="0"/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DDE257C3-0281-005C-5D31-8966DF2C319B}"/>
              </a:ext>
            </a:extLst>
          </p:cNvPr>
          <p:cNvSpPr/>
          <p:nvPr/>
        </p:nvSpPr>
        <p:spPr>
          <a:xfrm>
            <a:off x="3629365" y="4946964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~6,73% sobre receita</a:t>
            </a:r>
            <a:endParaRPr lang="en-US" dirty="0"/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0EB3DA63-329B-48CD-7392-F374B764BC9D}"/>
              </a:ext>
            </a:extLst>
          </p:cNvPr>
          <p:cNvSpPr/>
          <p:nvPr/>
        </p:nvSpPr>
        <p:spPr>
          <a:xfrm>
            <a:off x="6217825" y="4946964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venda</a:t>
            </a:r>
            <a:endParaRPr lang="en-US" dirty="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A1A15669-100B-A90E-BE58-D589814B994F}"/>
              </a:ext>
            </a:extLst>
          </p:cNvPr>
          <p:cNvSpPr/>
          <p:nvPr/>
        </p:nvSpPr>
        <p:spPr>
          <a:xfrm>
            <a:off x="8693744" y="4946964"/>
            <a:ext cx="2116117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Destinado à venda</a:t>
            </a:r>
            <a:endParaRPr lang="en-US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38F30E00-01E9-45BB-3E1E-948B02B0DAC0}"/>
              </a:ext>
            </a:extLst>
          </p:cNvPr>
          <p:cNvSpPr/>
          <p:nvPr/>
        </p:nvSpPr>
        <p:spPr>
          <a:xfrm>
            <a:off x="942519" y="5564250"/>
            <a:ext cx="10509986" cy="41148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35DFFABC-127E-E9E3-7B92-938408743D1C}"/>
              </a:ext>
            </a:extLst>
          </p:cNvPr>
          <p:cNvSpPr/>
          <p:nvPr/>
        </p:nvSpPr>
        <p:spPr>
          <a:xfrm>
            <a:off x="2621153" y="5606730"/>
            <a:ext cx="821342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decisão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ser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tomada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antes do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societário</a:t>
            </a: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A81C7A7-6F47-F794-19C0-832820B6A21E}"/>
              </a:ext>
            </a:extLst>
          </p:cNvPr>
          <p:cNvSpPr/>
          <p:nvPr/>
        </p:nvSpPr>
        <p:spPr>
          <a:xfrm>
            <a:off x="593125" y="486767"/>
            <a:ext cx="1167837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Holdings Patrimoniais — Estoque / </a:t>
            </a:r>
            <a:r>
              <a:rPr lang="en-US" sz="3200" b="1" dirty="0" err="1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Ativo</a:t>
            </a: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b="1" dirty="0" err="1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Circulante (CPC 16)</a:t>
            </a:r>
            <a:endParaRPr lang="en-US" sz="3200" b="1" dirty="0">
              <a:solidFill>
                <a:srgbClr val="1C2F4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A560AFB-97E5-252F-EC9D-1A1A0CD8DC3F}"/>
              </a:ext>
            </a:extLst>
          </p:cNvPr>
          <p:cNvSpPr/>
          <p:nvPr/>
        </p:nvSpPr>
        <p:spPr>
          <a:xfrm>
            <a:off x="617839" y="1018215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Contábil e Impacto Tributário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4C9B6B78-86BA-F41C-CC7E-1E117438D2EB}"/>
              </a:ext>
            </a:extLst>
          </p:cNvPr>
          <p:cNvSpPr/>
          <p:nvPr/>
        </p:nvSpPr>
        <p:spPr>
          <a:xfrm>
            <a:off x="2339342" y="1898005"/>
            <a:ext cx="872801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Imóvel destinado à revenda no curso normal das atividades imobiliárias.</a:t>
            </a:r>
            <a:endParaRPr lang="en-US" dirty="0">
              <a:solidFill>
                <a:srgbClr val="1C2F42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Receita de venda no Lucro Presumido tributada a ~6,73% sobre a receita bruta (IRPJ + CSLL + PIS/COFINS).</a:t>
            </a:r>
            <a:endParaRPr lang="en-US" dirty="0">
              <a:solidFill>
                <a:srgbClr val="1C2F42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Atenção: a contabilização correta no momento da integralização é determinante para o regime tributário aplicável.</a:t>
            </a:r>
            <a:endParaRPr lang="en-US" dirty="0">
              <a:solidFill>
                <a:srgbClr val="1C2F42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 escolha entre imobilizado, propriedade para investimento e estoque deve ser feita antes do registro.</a:t>
            </a:r>
            <a:endParaRPr lang="en-US" dirty="0">
              <a:solidFill>
                <a:srgbClr val="1C2F42"/>
              </a:solidFill>
            </a:endParaRPr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DF15275C-2489-AF5F-D11A-58C9B399EACC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3034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B4B6-0178-B1B7-F8C9-5E35AB90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A38560E-F911-4105-C604-F9687A814E49}"/>
              </a:ext>
            </a:extLst>
          </p:cNvPr>
          <p:cNvSpPr/>
          <p:nvPr/>
        </p:nvSpPr>
        <p:spPr>
          <a:xfrm>
            <a:off x="554823" y="498627"/>
            <a:ext cx="99360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Lucro Presumido — Elevação da Base de Cálculo em 10%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0FD6355C-6276-08A2-0793-4FB4120F1EEA}"/>
              </a:ext>
            </a:extLst>
          </p:cNvPr>
          <p:cNvSpPr/>
          <p:nvPr/>
        </p:nvSpPr>
        <p:spPr>
          <a:xfrm>
            <a:off x="591894" y="1001547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224/2025 + IN RFB 2.305/2025 e 2.306/2026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C9DBEE29-8253-1900-172E-695CB65E09B9}"/>
              </a:ext>
            </a:extLst>
          </p:cNvPr>
          <p:cNvSpPr/>
          <p:nvPr/>
        </p:nvSpPr>
        <p:spPr>
          <a:xfrm>
            <a:off x="346507" y="1888906"/>
            <a:ext cx="11560571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2000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A3B97920-DDE0-7614-197D-E21C657C5793}"/>
              </a:ext>
            </a:extLst>
          </p:cNvPr>
          <p:cNvSpPr/>
          <p:nvPr/>
        </p:nvSpPr>
        <p:spPr>
          <a:xfrm>
            <a:off x="346507" y="1888906"/>
            <a:ext cx="75396" cy="566928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F0ECE248-5F12-D498-CCE5-8A2E96CA943E}"/>
              </a:ext>
            </a:extLst>
          </p:cNvPr>
          <p:cNvSpPr/>
          <p:nvPr/>
        </p:nvSpPr>
        <p:spPr>
          <a:xfrm>
            <a:off x="456235" y="1980346"/>
            <a:ext cx="113092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ACRÉSCIMO</a:t>
            </a:r>
            <a:endParaRPr lang="en-US" sz="1600" dirty="0"/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A0D70B7E-B135-92D7-5416-7FB97BB30D83}"/>
              </a:ext>
            </a:extLst>
          </p:cNvPr>
          <p:cNvSpPr/>
          <p:nvPr/>
        </p:nvSpPr>
        <p:spPr>
          <a:xfrm>
            <a:off x="456235" y="2254666"/>
            <a:ext cx="1130925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sobre o percentual de presunção: locação 32% → 35,2% | venda de imóveis 8% → 8,8%</a:t>
            </a:r>
            <a:endParaRPr lang="en-US" sz="1800" dirty="0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D1FCBA75-8D33-7B31-3EBD-F486EF1FBD80}"/>
              </a:ext>
            </a:extLst>
          </p:cNvPr>
          <p:cNvSpPr/>
          <p:nvPr/>
        </p:nvSpPr>
        <p:spPr>
          <a:xfrm>
            <a:off x="346507" y="2581378"/>
            <a:ext cx="11560571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2000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0C4A161D-0DD1-8E76-361B-839AC52A0C93}"/>
              </a:ext>
            </a:extLst>
          </p:cNvPr>
          <p:cNvSpPr/>
          <p:nvPr/>
        </p:nvSpPr>
        <p:spPr>
          <a:xfrm>
            <a:off x="346507" y="2581378"/>
            <a:ext cx="75396" cy="56692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4F1220F6-557F-8E48-9869-B9A21E74B915}"/>
              </a:ext>
            </a:extLst>
          </p:cNvPr>
          <p:cNvSpPr/>
          <p:nvPr/>
        </p:nvSpPr>
        <p:spPr>
          <a:xfrm>
            <a:off x="456235" y="2672818"/>
            <a:ext cx="113092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VIGÊNCIA</a:t>
            </a:r>
            <a:endParaRPr lang="en-US" sz="1600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4F96BC63-C28D-FAB1-27FE-9639765ED2DA}"/>
              </a:ext>
            </a:extLst>
          </p:cNvPr>
          <p:cNvSpPr/>
          <p:nvPr/>
        </p:nvSpPr>
        <p:spPr>
          <a:xfrm>
            <a:off x="456235" y="2947138"/>
            <a:ext cx="1130925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IRPJ desde 01/01/2026 | CSLL desde 01/04/2026 (anterioridade nonagesimal)</a:t>
            </a:r>
            <a:endParaRPr lang="en-US" sz="1800" dirty="0"/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D52A63CB-ABDD-B653-A0B2-D513DB1502C1}"/>
              </a:ext>
            </a:extLst>
          </p:cNvPr>
          <p:cNvSpPr/>
          <p:nvPr/>
        </p:nvSpPr>
        <p:spPr>
          <a:xfrm>
            <a:off x="346507" y="3261493"/>
            <a:ext cx="11560571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2000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FA045C7B-2B26-FE8B-4DDD-D864CAEDC750}"/>
              </a:ext>
            </a:extLst>
          </p:cNvPr>
          <p:cNvSpPr/>
          <p:nvPr/>
        </p:nvSpPr>
        <p:spPr>
          <a:xfrm>
            <a:off x="346507" y="3261493"/>
            <a:ext cx="75396" cy="56692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D0F675A0-2488-EE3A-3943-26B7C6484091}"/>
              </a:ext>
            </a:extLst>
          </p:cNvPr>
          <p:cNvSpPr/>
          <p:nvPr/>
        </p:nvSpPr>
        <p:spPr>
          <a:xfrm>
            <a:off x="456235" y="3352933"/>
            <a:ext cx="113092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</a:t>
            </a:r>
            <a:endParaRPr lang="en-US" sz="1600" dirty="0"/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E4A12DB5-FB8C-E7D2-D73A-27C46CEF3237}"/>
              </a:ext>
            </a:extLst>
          </p:cNvPr>
          <p:cNvSpPr/>
          <p:nvPr/>
        </p:nvSpPr>
        <p:spPr>
          <a:xfrm>
            <a:off x="456235" y="3627253"/>
            <a:ext cx="1130925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 apenas sobre a parcela que exceder R$ 1,25 mi/trimestre (anual: R$ 5 mi para IRPJ; R$ 3,75 mi para CSLL em 2026)</a:t>
            </a:r>
            <a:endParaRPr lang="en-US" sz="1800" dirty="0"/>
          </a:p>
        </p:txBody>
      </p:sp>
      <p:sp>
        <p:nvSpPr>
          <p:cNvPr id="36" name="Shape 16">
            <a:extLst>
              <a:ext uri="{FF2B5EF4-FFF2-40B4-BE49-F238E27FC236}">
                <a16:creationId xmlns:a16="http://schemas.microsoft.com/office/drawing/2014/main" id="{3EBB9B71-66BE-7317-F137-4CC673DD67D4}"/>
              </a:ext>
            </a:extLst>
          </p:cNvPr>
          <p:cNvSpPr/>
          <p:nvPr/>
        </p:nvSpPr>
        <p:spPr>
          <a:xfrm>
            <a:off x="346507" y="3953965"/>
            <a:ext cx="11560571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2000"/>
          </a:p>
        </p:txBody>
      </p:sp>
      <p:sp>
        <p:nvSpPr>
          <p:cNvPr id="37" name="Shape 17">
            <a:extLst>
              <a:ext uri="{FF2B5EF4-FFF2-40B4-BE49-F238E27FC236}">
                <a16:creationId xmlns:a16="http://schemas.microsoft.com/office/drawing/2014/main" id="{3F6A24A8-CAFA-36D9-711A-477FA7E4895B}"/>
              </a:ext>
            </a:extLst>
          </p:cNvPr>
          <p:cNvSpPr/>
          <p:nvPr/>
        </p:nvSpPr>
        <p:spPr>
          <a:xfrm>
            <a:off x="346507" y="3953965"/>
            <a:ext cx="75396" cy="56692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8D55B9BB-DC9D-07B8-8A9B-BB5C3411AD17}"/>
              </a:ext>
            </a:extLst>
          </p:cNvPr>
          <p:cNvSpPr/>
          <p:nvPr/>
        </p:nvSpPr>
        <p:spPr>
          <a:xfrm>
            <a:off x="456235" y="4045405"/>
            <a:ext cx="113092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FOLGA TRIMESTRAL</a:t>
            </a:r>
            <a:endParaRPr lang="en-US" sz="1600" dirty="0"/>
          </a:p>
        </p:txBody>
      </p:sp>
      <p:sp>
        <p:nvSpPr>
          <p:cNvPr id="39" name="Text 19">
            <a:extLst>
              <a:ext uri="{FF2B5EF4-FFF2-40B4-BE49-F238E27FC236}">
                <a16:creationId xmlns:a16="http://schemas.microsoft.com/office/drawing/2014/main" id="{C23FA891-D203-22EF-7050-BEC3F32F4CB1}"/>
              </a:ext>
            </a:extLst>
          </p:cNvPr>
          <p:cNvSpPr/>
          <p:nvPr/>
        </p:nvSpPr>
        <p:spPr>
          <a:xfrm>
            <a:off x="456235" y="4319725"/>
            <a:ext cx="1130925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Excesso rateado entre as presunções; ajuste anual (true-up) no 4º trimestre</a:t>
            </a:r>
            <a:endParaRPr lang="en-US" sz="1800" dirty="0"/>
          </a:p>
        </p:txBody>
      </p:sp>
      <p:sp>
        <p:nvSpPr>
          <p:cNvPr id="40" name="Shape 20">
            <a:extLst>
              <a:ext uri="{FF2B5EF4-FFF2-40B4-BE49-F238E27FC236}">
                <a16:creationId xmlns:a16="http://schemas.microsoft.com/office/drawing/2014/main" id="{F92C7BB7-6638-4C9A-08C5-1FF4802712AB}"/>
              </a:ext>
            </a:extLst>
          </p:cNvPr>
          <p:cNvSpPr/>
          <p:nvPr/>
        </p:nvSpPr>
        <p:spPr>
          <a:xfrm>
            <a:off x="346507" y="4658794"/>
            <a:ext cx="11560571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2000"/>
          </a:p>
        </p:txBody>
      </p:sp>
      <p:sp>
        <p:nvSpPr>
          <p:cNvPr id="41" name="Shape 21">
            <a:extLst>
              <a:ext uri="{FF2B5EF4-FFF2-40B4-BE49-F238E27FC236}">
                <a16:creationId xmlns:a16="http://schemas.microsoft.com/office/drawing/2014/main" id="{0E091389-0399-0D4F-1CF3-6DBE6CED252D}"/>
              </a:ext>
            </a:extLst>
          </p:cNvPr>
          <p:cNvSpPr/>
          <p:nvPr/>
        </p:nvSpPr>
        <p:spPr>
          <a:xfrm>
            <a:off x="346507" y="4658794"/>
            <a:ext cx="75396" cy="56692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42" name="Text 22">
            <a:extLst>
              <a:ext uri="{FF2B5EF4-FFF2-40B4-BE49-F238E27FC236}">
                <a16:creationId xmlns:a16="http://schemas.microsoft.com/office/drawing/2014/main" id="{EDEA5B19-DF12-37B3-B1C1-01C210D603BB}"/>
              </a:ext>
            </a:extLst>
          </p:cNvPr>
          <p:cNvSpPr/>
          <p:nvPr/>
        </p:nvSpPr>
        <p:spPr>
          <a:xfrm>
            <a:off x="456235" y="4750234"/>
            <a:ext cx="1130925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JUDICIAL</a:t>
            </a:r>
            <a:endParaRPr lang="en-US" sz="1600" dirty="0"/>
          </a:p>
        </p:txBody>
      </p:sp>
      <p:sp>
        <p:nvSpPr>
          <p:cNvPr id="43" name="Text 23">
            <a:extLst>
              <a:ext uri="{FF2B5EF4-FFF2-40B4-BE49-F238E27FC236}">
                <a16:creationId xmlns:a16="http://schemas.microsoft.com/office/drawing/2014/main" id="{846FEF42-7677-6841-98E2-D11A1DBCE468}"/>
              </a:ext>
            </a:extLst>
          </p:cNvPr>
          <p:cNvSpPr/>
          <p:nvPr/>
        </p:nvSpPr>
        <p:spPr>
          <a:xfrm>
            <a:off x="456235" y="5024554"/>
            <a:ext cx="11309253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discussão sobre a constitucionalidade — liminares já concedidas em TRFs</a:t>
            </a:r>
            <a:endParaRPr lang="en-US" sz="1800" dirty="0"/>
          </a:p>
        </p:txBody>
      </p:sp>
      <p:sp>
        <p:nvSpPr>
          <p:cNvPr id="44" name="Shape 3">
            <a:extLst>
              <a:ext uri="{FF2B5EF4-FFF2-40B4-BE49-F238E27FC236}">
                <a16:creationId xmlns:a16="http://schemas.microsoft.com/office/drawing/2014/main" id="{FB011E0B-70D6-8E12-BB51-CBED014EBA68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5580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EE9C0-6539-69C3-5AF2-76E9E9AF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C2C23E2E-6CF1-4504-4F0E-26F551D78F6C}"/>
              </a:ext>
            </a:extLst>
          </p:cNvPr>
          <p:cNvSpPr/>
          <p:nvPr/>
        </p:nvSpPr>
        <p:spPr>
          <a:xfrm>
            <a:off x="605482" y="526883"/>
            <a:ext cx="96395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Imóvel da PJ Destinado ao Uso Particular dos Sócios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669A18A-522A-AD91-A61A-D61A21438DFD}"/>
              </a:ext>
            </a:extLst>
          </p:cNvPr>
          <p:cNvSpPr/>
          <p:nvPr/>
        </p:nvSpPr>
        <p:spPr>
          <a:xfrm>
            <a:off x="605482" y="997799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Disfarçada de Lucros — DL 1.598/77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BA7FD582-6D64-E643-2FA2-B87AA81F6FA0}"/>
              </a:ext>
            </a:extLst>
          </p:cNvPr>
          <p:cNvSpPr/>
          <p:nvPr/>
        </p:nvSpPr>
        <p:spPr>
          <a:xfrm>
            <a:off x="425394" y="1577249"/>
            <a:ext cx="10552176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D4843DC5-5C0F-8BF3-77B3-81CBA285BA56}"/>
              </a:ext>
            </a:extLst>
          </p:cNvPr>
          <p:cNvSpPr/>
          <p:nvPr/>
        </p:nvSpPr>
        <p:spPr>
          <a:xfrm>
            <a:off x="516833" y="1577249"/>
            <a:ext cx="1046073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RISCO: DISTRIBUIÇÃO DISFARÇADA DE LUCROS (DL 1.598/77, art. 60 | RIR/2018, art. 528)</a:t>
            </a:r>
            <a:endParaRPr lang="en-US" sz="1800" dirty="0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D6FEF5B9-6690-C446-D375-DD448AEEC88C}"/>
              </a:ext>
            </a:extLst>
          </p:cNvPr>
          <p:cNvSpPr/>
          <p:nvPr/>
        </p:nvSpPr>
        <p:spPr>
          <a:xfrm>
            <a:off x="425394" y="2370389"/>
            <a:ext cx="10552176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37C3199E-17C5-5A54-DC09-3804AC510819}"/>
              </a:ext>
            </a:extLst>
          </p:cNvPr>
          <p:cNvSpPr/>
          <p:nvPr/>
        </p:nvSpPr>
        <p:spPr>
          <a:xfrm>
            <a:off x="425394" y="2370389"/>
            <a:ext cx="54864" cy="56692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050195F2-0564-8E15-91E6-1922609BA860}"/>
              </a:ext>
            </a:extLst>
          </p:cNvPr>
          <p:cNvSpPr/>
          <p:nvPr/>
        </p:nvSpPr>
        <p:spPr>
          <a:xfrm>
            <a:off x="535122" y="2461829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CARACTERIZAÇÃO</a:t>
            </a:r>
            <a:endParaRPr lang="en-US" sz="1600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85C0FFC3-48F2-1BE4-3B4C-671E836CFE20}"/>
              </a:ext>
            </a:extLst>
          </p:cNvPr>
          <p:cNvSpPr/>
          <p:nvPr/>
        </p:nvSpPr>
        <p:spPr>
          <a:xfrm>
            <a:off x="535122" y="2736149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de imóvel da PJ por sócio/administrador sem contraprestação é tratado como distribuição disfarçada de lucros.</a:t>
            </a:r>
            <a:endParaRPr lang="en-US" sz="1700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2E6A23AC-BB2D-C210-FD81-47CB4779F507}"/>
              </a:ext>
            </a:extLst>
          </p:cNvPr>
          <p:cNvSpPr/>
          <p:nvPr/>
        </p:nvSpPr>
        <p:spPr>
          <a:xfrm>
            <a:off x="425394" y="3139159"/>
            <a:ext cx="10552176" cy="74980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EF4DF62E-BFE8-B9CA-CA0C-5E35093B0918}"/>
              </a:ext>
            </a:extLst>
          </p:cNvPr>
          <p:cNvSpPr/>
          <p:nvPr/>
        </p:nvSpPr>
        <p:spPr>
          <a:xfrm>
            <a:off x="425394" y="3139160"/>
            <a:ext cx="54864" cy="56692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FFBA13C3-990D-E971-3826-5AD91AC03DF8}"/>
              </a:ext>
            </a:extLst>
          </p:cNvPr>
          <p:cNvSpPr/>
          <p:nvPr/>
        </p:nvSpPr>
        <p:spPr>
          <a:xfrm>
            <a:off x="535122" y="32306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ALUGUEL PRESUMIDO</a:t>
            </a:r>
            <a:endParaRPr lang="en-US" sz="160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22103E1A-261A-F229-9A76-5F5CC6000FAE}"/>
              </a:ext>
            </a:extLst>
          </p:cNvPr>
          <p:cNvSpPr/>
          <p:nvPr/>
        </p:nvSpPr>
        <p:spPr>
          <a:xfrm>
            <a:off x="535122" y="3504920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de 10% do valor venal/ano (Lei 4.506/1964, art. 23 e Parecer Normativo CST 12/72).</a:t>
            </a:r>
            <a:endParaRPr lang="en-US" sz="1700" dirty="0"/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D2DA0E0F-6735-E442-97DF-C93A524F0311}"/>
              </a:ext>
            </a:extLst>
          </p:cNvPr>
          <p:cNvSpPr/>
          <p:nvPr/>
        </p:nvSpPr>
        <p:spPr>
          <a:xfrm>
            <a:off x="425394" y="3932644"/>
            <a:ext cx="10552176" cy="74980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800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5606B6E9-0910-EAED-9F91-E63F8D254528}"/>
              </a:ext>
            </a:extLst>
          </p:cNvPr>
          <p:cNvSpPr/>
          <p:nvPr/>
        </p:nvSpPr>
        <p:spPr>
          <a:xfrm>
            <a:off x="425394" y="3932645"/>
            <a:ext cx="54864" cy="56692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A00845D3-9678-4FFD-5649-7E005DA6645F}"/>
              </a:ext>
            </a:extLst>
          </p:cNvPr>
          <p:cNvSpPr/>
          <p:nvPr/>
        </p:nvSpPr>
        <p:spPr>
          <a:xfrm>
            <a:off x="535122" y="4024085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REFLEXOS FISCAIS</a:t>
            </a:r>
            <a:endParaRPr lang="en-US" sz="1600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ADD7C093-A883-3D1F-7E99-6AA8EF6EE7B8}"/>
              </a:ext>
            </a:extLst>
          </p:cNvPr>
          <p:cNvSpPr/>
          <p:nvPr/>
        </p:nvSpPr>
        <p:spPr>
          <a:xfrm>
            <a:off x="535122" y="4298405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IRRF de 35% sobre a vantagem econômica, mais IRPJ/CSLL na PJ.</a:t>
            </a:r>
            <a:endParaRPr lang="en-US" sz="1700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D8F93441-4246-D07C-35B8-16E8042029F9}"/>
              </a:ext>
            </a:extLst>
          </p:cNvPr>
          <p:cNvSpPr/>
          <p:nvPr/>
        </p:nvSpPr>
        <p:spPr>
          <a:xfrm>
            <a:off x="425394" y="4726129"/>
            <a:ext cx="10552176" cy="74980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9">
            <a:extLst>
              <a:ext uri="{FF2B5EF4-FFF2-40B4-BE49-F238E27FC236}">
                <a16:creationId xmlns:a16="http://schemas.microsoft.com/office/drawing/2014/main" id="{AF98D0A7-832D-5B2B-98E6-52CF7B5085F1}"/>
              </a:ext>
            </a:extLst>
          </p:cNvPr>
          <p:cNvSpPr/>
          <p:nvPr/>
        </p:nvSpPr>
        <p:spPr>
          <a:xfrm>
            <a:off x="425394" y="4726130"/>
            <a:ext cx="54864" cy="56692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46F50FB1-4C8C-A854-5170-7886BB3B9550}"/>
              </a:ext>
            </a:extLst>
          </p:cNvPr>
          <p:cNvSpPr/>
          <p:nvPr/>
        </p:nvSpPr>
        <p:spPr>
          <a:xfrm>
            <a:off x="535122" y="481757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PENALIDADES</a:t>
            </a:r>
            <a:endParaRPr lang="en-US" sz="1600" dirty="0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26D73261-77EE-54C3-A742-C4B82EE4A43A}"/>
              </a:ext>
            </a:extLst>
          </p:cNvPr>
          <p:cNvSpPr/>
          <p:nvPr/>
        </p:nvSpPr>
        <p:spPr>
          <a:xfrm>
            <a:off x="535122" y="5091890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 de 75% (qualificada até 150% se houver dolo) + juros pela Selic.</a:t>
            </a:r>
            <a:endParaRPr lang="en-US" sz="1700" dirty="0"/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D2AD9668-C1FD-DA41-5A35-78AE6474989E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1172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36BF8-C332-08E0-0432-0D92B007A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C023FD09-F2F0-1C06-5FB9-73CCD37E725E}"/>
              </a:ext>
            </a:extLst>
          </p:cNvPr>
          <p:cNvSpPr/>
          <p:nvPr/>
        </p:nvSpPr>
        <p:spPr>
          <a:xfrm>
            <a:off x="1121134" y="1940165"/>
            <a:ext cx="3009166" cy="229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EF964AEB-03F5-99B8-E0C6-2207F6463517}"/>
              </a:ext>
            </a:extLst>
          </p:cNvPr>
          <p:cNvSpPr/>
          <p:nvPr/>
        </p:nvSpPr>
        <p:spPr>
          <a:xfrm flipH="1">
            <a:off x="1075415" y="1940164"/>
            <a:ext cx="45719" cy="2292359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1D399F21-DFDB-3CA1-F643-812686D6F0B3}"/>
              </a:ext>
            </a:extLst>
          </p:cNvPr>
          <p:cNvSpPr/>
          <p:nvPr/>
        </p:nvSpPr>
        <p:spPr>
          <a:xfrm>
            <a:off x="1230862" y="2031605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 E CBS</a:t>
            </a:r>
            <a:endParaRPr lang="en-US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82DDE3A9-3723-40D7-AAE1-F68CD1CBA884}"/>
              </a:ext>
            </a:extLst>
          </p:cNvPr>
          <p:cNvSpPr/>
          <p:nvPr/>
        </p:nvSpPr>
        <p:spPr>
          <a:xfrm>
            <a:off x="1230861" y="2527306"/>
            <a:ext cx="2796071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 (art. 261): não incide na cessão a sócio para uso pessoal (operação não onerosa).</a:t>
            </a:r>
            <a:endParaRPr lang="en-US" sz="1800" dirty="0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088253C5-9527-D48C-A640-E51CF4DC8FF0}"/>
              </a:ext>
            </a:extLst>
          </p:cNvPr>
          <p:cNvSpPr/>
          <p:nvPr/>
        </p:nvSpPr>
        <p:spPr>
          <a:xfrm>
            <a:off x="4631631" y="1940165"/>
            <a:ext cx="3009166" cy="229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E5982805-4228-2068-F713-FB01827D907B}"/>
              </a:ext>
            </a:extLst>
          </p:cNvPr>
          <p:cNvSpPr/>
          <p:nvPr/>
        </p:nvSpPr>
        <p:spPr>
          <a:xfrm flipH="1">
            <a:off x="4528264" y="1940164"/>
            <a:ext cx="103367" cy="2292359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700933F6-95A9-AB15-6643-F4979D8803DD}"/>
              </a:ext>
            </a:extLst>
          </p:cNvPr>
          <p:cNvSpPr/>
          <p:nvPr/>
        </p:nvSpPr>
        <p:spPr>
          <a:xfrm>
            <a:off x="4741359" y="2031605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FISCALIZAÇÃO — CIB</a:t>
            </a:r>
            <a:endParaRPr lang="en-US" dirty="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90A9450E-8BD8-A73C-F312-3CBF3A7BAAF1}"/>
              </a:ext>
            </a:extLst>
          </p:cNvPr>
          <p:cNvSpPr/>
          <p:nvPr/>
        </p:nvSpPr>
        <p:spPr>
          <a:xfrm>
            <a:off x="4741358" y="2527306"/>
            <a:ext cx="2796071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CIB cruza dados de propriedade e uso entre União, Estados e Municípios — torna a posse efetiva visível para o Fisco.</a:t>
            </a:r>
            <a:endParaRPr lang="en-US" sz="1800" dirty="0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F5CA32BF-CC73-F8D9-DC2D-1CB71081D102}"/>
              </a:ext>
            </a:extLst>
          </p:cNvPr>
          <p:cNvSpPr/>
          <p:nvPr/>
        </p:nvSpPr>
        <p:spPr>
          <a:xfrm>
            <a:off x="7943350" y="1940165"/>
            <a:ext cx="3009166" cy="229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12">
            <a:extLst>
              <a:ext uri="{FF2B5EF4-FFF2-40B4-BE49-F238E27FC236}">
                <a16:creationId xmlns:a16="http://schemas.microsoft.com/office/drawing/2014/main" id="{966D36F7-0B35-B569-7680-A61DAAFCB4E5}"/>
              </a:ext>
            </a:extLst>
          </p:cNvPr>
          <p:cNvSpPr/>
          <p:nvPr/>
        </p:nvSpPr>
        <p:spPr>
          <a:xfrm flipH="1">
            <a:off x="7839983" y="1940164"/>
            <a:ext cx="103367" cy="2292359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5033A8D0-92E3-87D6-9C8A-8DFB805AB520}"/>
              </a:ext>
            </a:extLst>
          </p:cNvPr>
          <p:cNvSpPr/>
          <p:nvPr/>
        </p:nvSpPr>
        <p:spPr>
          <a:xfrm>
            <a:off x="8053078" y="2031605"/>
            <a:ext cx="3017788" cy="396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 RECOMENDADO</a:t>
            </a:r>
            <a:endParaRPr lang="en-US" dirty="0"/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49AD014D-CA94-A95E-0295-3E0D419053D0}"/>
              </a:ext>
            </a:extLst>
          </p:cNvPr>
          <p:cNvSpPr/>
          <p:nvPr/>
        </p:nvSpPr>
        <p:spPr>
          <a:xfrm>
            <a:off x="8053077" y="2527306"/>
            <a:ext cx="2796071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Formalizar contrato de locação a valor de mercado e recolher o IR sobre o aluguel evita autuação e neutraliza o risco de DDL.</a:t>
            </a:r>
            <a:endParaRPr lang="en-US" sz="1800" dirty="0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E754B0A4-2EE9-251F-2BEF-371F59DC1633}"/>
              </a:ext>
            </a:extLst>
          </p:cNvPr>
          <p:cNvSpPr/>
          <p:nvPr/>
        </p:nvSpPr>
        <p:spPr>
          <a:xfrm>
            <a:off x="1121133" y="4701833"/>
            <a:ext cx="9831383" cy="1234440"/>
          </a:xfrm>
          <a:prstGeom prst="rect">
            <a:avLst/>
          </a:prstGeom>
          <a:solidFill>
            <a:srgbClr val="1C2E41"/>
          </a:solidFill>
          <a:ln w="12700">
            <a:solidFill>
              <a:srgbClr val="141B4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7C3A3449-5127-ED27-3167-21BF0933974B}"/>
              </a:ext>
            </a:extLst>
          </p:cNvPr>
          <p:cNvSpPr/>
          <p:nvPr/>
        </p:nvSpPr>
        <p:spPr>
          <a:xfrm>
            <a:off x="1258294" y="4793273"/>
            <a:ext cx="95642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SINTER — Sistema Nacional de Gestão de Informações Territoriais (IN RFB 2.275/2025)</a:t>
            </a:r>
            <a:endParaRPr lang="en-US" sz="1600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D903FDAA-1D85-2008-9FDD-F81D2E0A4A89}"/>
              </a:ext>
            </a:extLst>
          </p:cNvPr>
          <p:cNvSpPr/>
          <p:nvPr/>
        </p:nvSpPr>
        <p:spPr>
          <a:xfrm>
            <a:off x="1278172" y="5147105"/>
            <a:ext cx="956422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dados cadastrais, geoespaciais, fiscais e jurídicos de todos os imóveis urbanos e rurais.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Cartórios devem enviar imediatamente após o registro dados de operações e mudanças no imóvel.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CIB, a Receita Federal tem instrumentos muito mais eficazes de detecção de uso não declarado.</a:t>
            </a:r>
            <a:endParaRPr lang="en-US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4FFC4607-AA2E-4D04-7973-682A7A5B3BB0}"/>
              </a:ext>
            </a:extLst>
          </p:cNvPr>
          <p:cNvSpPr/>
          <p:nvPr/>
        </p:nvSpPr>
        <p:spPr>
          <a:xfrm>
            <a:off x="605482" y="-143389"/>
            <a:ext cx="12888098" cy="136548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Imóvel para Uso Particular </a:t>
            </a:r>
            <a:r>
              <a:rPr lang="en-US" sz="28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—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Reforma Tributária, </a:t>
            </a:r>
            <a:r>
              <a:rPr lang="en-US" sz="2800" b="1" dirty="0" err="1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Fiscalização</a:t>
            </a:r>
            <a:r>
              <a:rPr lang="en-US" sz="28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 e </a:t>
            </a:r>
            <a:r>
              <a:rPr lang="en-US" sz="2800" b="1" dirty="0" err="1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Planejamento</a:t>
            </a:r>
            <a:endParaRPr lang="en-US" sz="2800" b="1" dirty="0">
              <a:solidFill>
                <a:srgbClr val="1C2F4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E9DFE472-836C-FB17-359B-EB70BF508BB4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587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9FDBC14-8004-80D3-1A44-26E319DB1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1112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A42B-FE24-D87D-838B-19FBE3E3B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5BEEDEFD-A5F2-61E5-B1A6-B3E8D64AC903}"/>
              </a:ext>
            </a:extLst>
          </p:cNvPr>
          <p:cNvSpPr/>
          <p:nvPr/>
        </p:nvSpPr>
        <p:spPr>
          <a:xfrm>
            <a:off x="605482" y="518338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Locador PJ × Locatário PJ | 2027/2028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1B3047C-322F-BBB9-6F8B-4F71B948DCC9}"/>
              </a:ext>
            </a:extLst>
          </p:cNvPr>
          <p:cNvSpPr/>
          <p:nvPr/>
        </p:nvSpPr>
        <p:spPr>
          <a:xfrm>
            <a:off x="605482" y="976538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 da Reforma para a cadeia PJ–PJ</a:t>
            </a:r>
            <a:endParaRPr lang="en-US" sz="1400" dirty="0">
              <a:solidFill>
                <a:srgbClr val="1C2F42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268A8F0C-BD17-89FE-CD15-3B0E4DAEB3CC}"/>
              </a:ext>
            </a:extLst>
          </p:cNvPr>
          <p:cNvSpPr/>
          <p:nvPr/>
        </p:nvSpPr>
        <p:spPr>
          <a:xfrm>
            <a:off x="477914" y="1570357"/>
            <a:ext cx="11189441" cy="661737"/>
          </a:xfrm>
          <a:prstGeom prst="rect">
            <a:avLst/>
          </a:prstGeom>
          <a:solidFill>
            <a:srgbClr val="1C2E4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EA55A8EC-B54C-0501-CC75-8F8625D7D789}"/>
              </a:ext>
            </a:extLst>
          </p:cNvPr>
          <p:cNvSpPr/>
          <p:nvPr/>
        </p:nvSpPr>
        <p:spPr>
          <a:xfrm>
            <a:off x="826178" y="1759598"/>
            <a:ext cx="1092186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2027, a extinção do PIS/COFINS e a introdução da CBS altera o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preço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locação para ambas as partes da cadeia.</a:t>
            </a:r>
            <a:endParaRPr lang="en-US" sz="1600" dirty="0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050F5F53-B8F8-7765-81BF-0CCB311A9F5C}"/>
              </a:ext>
            </a:extLst>
          </p:cNvPr>
          <p:cNvSpPr/>
          <p:nvPr/>
        </p:nvSpPr>
        <p:spPr>
          <a:xfrm>
            <a:off x="826177" y="2496928"/>
            <a:ext cx="4641526" cy="138484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D712143E-2811-8E88-E085-249AC951FA52}"/>
              </a:ext>
            </a:extLst>
          </p:cNvPr>
          <p:cNvSpPr/>
          <p:nvPr/>
        </p:nvSpPr>
        <p:spPr>
          <a:xfrm>
            <a:off x="826177" y="2496928"/>
            <a:ext cx="61887" cy="1384843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4DA261FC-EB97-4E97-9E7C-7B54235FD460}"/>
              </a:ext>
            </a:extLst>
          </p:cNvPr>
          <p:cNvSpPr/>
          <p:nvPr/>
        </p:nvSpPr>
        <p:spPr>
          <a:xfrm>
            <a:off x="935906" y="2585828"/>
            <a:ext cx="4435236" cy="348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LOCATÁRIO PJ — ECONOMIA DIRETA</a:t>
            </a:r>
            <a:endParaRPr lang="en-US" sz="1600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8E3FE465-CD55-B6F0-DDFE-06A77ECAA723}"/>
              </a:ext>
            </a:extLst>
          </p:cNvPr>
          <p:cNvSpPr/>
          <p:nvPr/>
        </p:nvSpPr>
        <p:spPr>
          <a:xfrm>
            <a:off x="935906" y="3024252"/>
            <a:ext cx="4435236" cy="83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Recebe fatura 3,65% menor (sem PIS/COFINS embutido por dentro).</a:t>
            </a:r>
            <a:endParaRPr lang="en-US" sz="1600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D6E8F067-BA09-87F2-781A-E94E1A3C1451}"/>
              </a:ext>
            </a:extLst>
          </p:cNvPr>
          <p:cNvSpPr/>
          <p:nvPr/>
        </p:nvSpPr>
        <p:spPr>
          <a:xfrm>
            <a:off x="6512119" y="2476937"/>
            <a:ext cx="4641526" cy="138484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1ECB9DF2-028B-68C5-1EA8-7ED815108A71}"/>
              </a:ext>
            </a:extLst>
          </p:cNvPr>
          <p:cNvSpPr/>
          <p:nvPr/>
        </p:nvSpPr>
        <p:spPr>
          <a:xfrm>
            <a:off x="6512118" y="2476937"/>
            <a:ext cx="61887" cy="1384843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D199CC9C-A813-8533-79D1-2F5632D1BA5B}"/>
              </a:ext>
            </a:extLst>
          </p:cNvPr>
          <p:cNvSpPr/>
          <p:nvPr/>
        </p:nvSpPr>
        <p:spPr>
          <a:xfrm>
            <a:off x="6621847" y="2565837"/>
            <a:ext cx="4435236" cy="3489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CBS POR FORA</a:t>
            </a:r>
            <a:endParaRPr lang="en-US" sz="160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1ED48D8A-A022-F305-24F7-48CBA5BC7A82}"/>
              </a:ext>
            </a:extLst>
          </p:cNvPr>
          <p:cNvSpPr/>
          <p:nvPr/>
        </p:nvSpPr>
        <p:spPr>
          <a:xfrm>
            <a:off x="6621847" y="3004262"/>
            <a:ext cx="4435236" cy="83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Locatário paga +2,70% de CBS, destacada por fora — creditável em sua apuração do IVA.</a:t>
            </a:r>
            <a:endParaRPr lang="en-US" sz="1600" dirty="0"/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AF7D8CB1-7B6D-767A-DA94-1D157B74C86B}"/>
              </a:ext>
            </a:extLst>
          </p:cNvPr>
          <p:cNvSpPr/>
          <p:nvPr/>
        </p:nvSpPr>
        <p:spPr>
          <a:xfrm>
            <a:off x="826177" y="4013308"/>
            <a:ext cx="4641526" cy="138484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E0EDA875-A928-5359-1ACE-71C580EC636F}"/>
              </a:ext>
            </a:extLst>
          </p:cNvPr>
          <p:cNvSpPr/>
          <p:nvPr/>
        </p:nvSpPr>
        <p:spPr>
          <a:xfrm>
            <a:off x="826177" y="4013308"/>
            <a:ext cx="61887" cy="1384843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A8EF9DF6-4237-ADA7-5CE9-EEF5B306583F}"/>
              </a:ext>
            </a:extLst>
          </p:cNvPr>
          <p:cNvSpPr/>
          <p:nvPr/>
        </p:nvSpPr>
        <p:spPr>
          <a:xfrm>
            <a:off x="935906" y="4042574"/>
            <a:ext cx="4435236" cy="348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DA NEUTRALIDADE</a:t>
            </a:r>
            <a:endParaRPr lang="en-US" sz="1600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55017F68-95D9-3A4B-748A-DD391616DFD9}"/>
              </a:ext>
            </a:extLst>
          </p:cNvPr>
          <p:cNvSpPr/>
          <p:nvPr/>
        </p:nvSpPr>
        <p:spPr>
          <a:xfrm>
            <a:off x="935906" y="4540632"/>
            <a:ext cx="4435236" cy="83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crédito do IBS/CBS pelo locatário PJ é o principal fator de neutralidade na reforma.</a:t>
            </a:r>
            <a:endParaRPr lang="en-US" sz="1600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EFD73552-8C5A-A834-D4C7-D4FF2CD2F59F}"/>
              </a:ext>
            </a:extLst>
          </p:cNvPr>
          <p:cNvSpPr/>
          <p:nvPr/>
        </p:nvSpPr>
        <p:spPr>
          <a:xfrm>
            <a:off x="6512119" y="3993317"/>
            <a:ext cx="4641526" cy="138484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9">
            <a:extLst>
              <a:ext uri="{FF2B5EF4-FFF2-40B4-BE49-F238E27FC236}">
                <a16:creationId xmlns:a16="http://schemas.microsoft.com/office/drawing/2014/main" id="{30DCF785-505F-A15F-5C1C-E2D2B67DAD01}"/>
              </a:ext>
            </a:extLst>
          </p:cNvPr>
          <p:cNvSpPr/>
          <p:nvPr/>
        </p:nvSpPr>
        <p:spPr>
          <a:xfrm>
            <a:off x="6512118" y="3993317"/>
            <a:ext cx="61887" cy="138484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97AF4E34-7313-3AD1-F7F6-B9818B6580E7}"/>
              </a:ext>
            </a:extLst>
          </p:cNvPr>
          <p:cNvSpPr/>
          <p:nvPr/>
        </p:nvSpPr>
        <p:spPr>
          <a:xfrm>
            <a:off x="6621847" y="4042461"/>
            <a:ext cx="4435236" cy="3489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BENEFÍCIO REAL</a:t>
            </a:r>
            <a:endParaRPr lang="en-US" sz="1600" dirty="0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7DF128CB-5852-4719-6DF2-5A25ED07E458}"/>
              </a:ext>
            </a:extLst>
          </p:cNvPr>
          <p:cNvSpPr/>
          <p:nvPr/>
        </p:nvSpPr>
        <p:spPr>
          <a:xfrm>
            <a:off x="6621847" y="4520642"/>
            <a:ext cx="4435236" cy="83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locatário, o custo líquido da locação pode ser inferior ao regime atual, dependendo do aproveitamento dos créditos.</a:t>
            </a:r>
            <a:endParaRPr lang="en-US" sz="16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A779E35-A5CD-CE21-CD01-3CE169BD7C3F}"/>
              </a:ext>
            </a:extLst>
          </p:cNvPr>
          <p:cNvSpPr txBox="1"/>
          <p:nvPr/>
        </p:nvSpPr>
        <p:spPr>
          <a:xfrm>
            <a:off x="1868934" y="5642110"/>
            <a:ext cx="840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t-BR" sz="2000" b="1" dirty="0">
                <a:solidFill>
                  <a:srgbClr val="C0392B"/>
                </a:solidFill>
                <a:latin typeface="Calibri" pitchFamily="34" charset="0"/>
              </a:rPr>
              <a:t>Altera o PREÇO, não o CUSTO — vez que IBS/CBS é ATIVO recuperável!</a:t>
            </a: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C760F998-BFEE-61D3-1884-4B22EC8F22E2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82391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D28AD-3717-C7E7-639F-42D438916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ED26046-418C-CF53-8F03-7FC09E1C9661}"/>
              </a:ext>
            </a:extLst>
          </p:cNvPr>
          <p:cNvSpPr/>
          <p:nvPr/>
        </p:nvSpPr>
        <p:spPr>
          <a:xfrm>
            <a:off x="605482" y="494129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A Nota de Janeiro/2027 Deverá: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08035E7-B3D3-631C-AEFC-D542036ABFF0}"/>
              </a:ext>
            </a:extLst>
          </p:cNvPr>
          <p:cNvSpPr/>
          <p:nvPr/>
        </p:nvSpPr>
        <p:spPr>
          <a:xfrm>
            <a:off x="605482" y="974988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a passo para emissão correta</a:t>
            </a:r>
            <a:endParaRPr lang="en-US" sz="1400" dirty="0">
              <a:solidFill>
                <a:srgbClr val="1C2F42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16B40D25-C1EA-E41A-3C4B-F7D7C816AC4E}"/>
              </a:ext>
            </a:extLst>
          </p:cNvPr>
          <p:cNvSpPr/>
          <p:nvPr/>
        </p:nvSpPr>
        <p:spPr>
          <a:xfrm>
            <a:off x="1081376" y="1708106"/>
            <a:ext cx="9779507" cy="52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600"/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16B0EE91-D37B-C691-5139-F2FFC84C3EA0}"/>
              </a:ext>
            </a:extLst>
          </p:cNvPr>
          <p:cNvSpPr/>
          <p:nvPr/>
        </p:nvSpPr>
        <p:spPr>
          <a:xfrm>
            <a:off x="1081376" y="1708106"/>
            <a:ext cx="63779" cy="526693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26028D39-56A3-0EC5-99AB-D052F7D659D9}"/>
              </a:ext>
            </a:extLst>
          </p:cNvPr>
          <p:cNvSpPr/>
          <p:nvPr/>
        </p:nvSpPr>
        <p:spPr>
          <a:xfrm>
            <a:off x="1218536" y="1726394"/>
            <a:ext cx="956691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1</a:t>
            </a:r>
            <a:endParaRPr lang="en-US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A3550574-E07C-257A-3165-228E5D2A5510}"/>
              </a:ext>
            </a:extLst>
          </p:cNvPr>
          <p:cNvSpPr/>
          <p:nvPr/>
        </p:nvSpPr>
        <p:spPr>
          <a:xfrm>
            <a:off x="2087216" y="1726394"/>
            <a:ext cx="8503919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Expurgar o PIS e COFINS do cálculo por dentro (esses tributos deixam de existir).</a:t>
            </a:r>
            <a:endParaRPr lang="en-US" sz="1600" dirty="0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064FBE74-3B3D-02F7-0355-ACCE9D6A5120}"/>
              </a:ext>
            </a:extLst>
          </p:cNvPr>
          <p:cNvSpPr/>
          <p:nvPr/>
        </p:nvSpPr>
        <p:spPr>
          <a:xfrm>
            <a:off x="1081376" y="2265296"/>
            <a:ext cx="9779507" cy="52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600"/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C3B868E4-980E-1344-473D-308DE5245596}"/>
              </a:ext>
            </a:extLst>
          </p:cNvPr>
          <p:cNvSpPr/>
          <p:nvPr/>
        </p:nvSpPr>
        <p:spPr>
          <a:xfrm>
            <a:off x="1081376" y="2265296"/>
            <a:ext cx="63779" cy="526693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85F5F938-3C8F-47FA-4830-A5BEA753BF81}"/>
              </a:ext>
            </a:extLst>
          </p:cNvPr>
          <p:cNvSpPr/>
          <p:nvPr/>
        </p:nvSpPr>
        <p:spPr>
          <a:xfrm>
            <a:off x="1218536" y="2283584"/>
            <a:ext cx="956691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2</a:t>
            </a:r>
            <a:endParaRPr lang="en-US" dirty="0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08679978-38A2-8057-6BCD-BE3A08B281CD}"/>
              </a:ext>
            </a:extLst>
          </p:cNvPr>
          <p:cNvSpPr/>
          <p:nvPr/>
        </p:nvSpPr>
        <p:spPr>
          <a:xfrm>
            <a:off x="2087216" y="2283584"/>
            <a:ext cx="8503919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Reapurar o valor líquido.</a:t>
            </a:r>
            <a:endParaRPr lang="en-US" sz="1600" dirty="0"/>
          </a:p>
        </p:txBody>
      </p:sp>
      <p:sp>
        <p:nvSpPr>
          <p:cNvPr id="12" name="Shape 16">
            <a:extLst>
              <a:ext uri="{FF2B5EF4-FFF2-40B4-BE49-F238E27FC236}">
                <a16:creationId xmlns:a16="http://schemas.microsoft.com/office/drawing/2014/main" id="{7DCCE0A3-C5E0-0AE5-1839-2CE6A81B2B71}"/>
              </a:ext>
            </a:extLst>
          </p:cNvPr>
          <p:cNvSpPr/>
          <p:nvPr/>
        </p:nvSpPr>
        <p:spPr>
          <a:xfrm>
            <a:off x="1081376" y="2826550"/>
            <a:ext cx="9779507" cy="52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600"/>
          </a:p>
        </p:txBody>
      </p:sp>
      <p:sp>
        <p:nvSpPr>
          <p:cNvPr id="13" name="Shape 17">
            <a:extLst>
              <a:ext uri="{FF2B5EF4-FFF2-40B4-BE49-F238E27FC236}">
                <a16:creationId xmlns:a16="http://schemas.microsoft.com/office/drawing/2014/main" id="{00878A74-08D5-B092-DD13-721FE0C3A0A8}"/>
              </a:ext>
            </a:extLst>
          </p:cNvPr>
          <p:cNvSpPr/>
          <p:nvPr/>
        </p:nvSpPr>
        <p:spPr>
          <a:xfrm>
            <a:off x="1081376" y="2826550"/>
            <a:ext cx="63779" cy="526693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FB8C8231-A44E-C318-608E-5F11D261238F}"/>
              </a:ext>
            </a:extLst>
          </p:cNvPr>
          <p:cNvSpPr/>
          <p:nvPr/>
        </p:nvSpPr>
        <p:spPr>
          <a:xfrm>
            <a:off x="1218536" y="2844838"/>
            <a:ext cx="956691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3</a:t>
            </a:r>
            <a:endParaRPr lang="en-US" dirty="0"/>
          </a:p>
        </p:txBody>
      </p:sp>
      <p:sp>
        <p:nvSpPr>
          <p:cNvPr id="15" name="Text 19">
            <a:extLst>
              <a:ext uri="{FF2B5EF4-FFF2-40B4-BE49-F238E27FC236}">
                <a16:creationId xmlns:a16="http://schemas.microsoft.com/office/drawing/2014/main" id="{A3B6E496-1D25-328F-F55C-779359389DC3}"/>
              </a:ext>
            </a:extLst>
          </p:cNvPr>
          <p:cNvSpPr/>
          <p:nvPr/>
        </p:nvSpPr>
        <p:spPr>
          <a:xfrm>
            <a:off x="2087216" y="2844838"/>
            <a:ext cx="8503919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a nova base, calcular 9% hipotético com redução de 70% → 2,7%.</a:t>
            </a:r>
            <a:endParaRPr lang="en-US" sz="1600" dirty="0"/>
          </a:p>
        </p:txBody>
      </p:sp>
      <p:sp>
        <p:nvSpPr>
          <p:cNvPr id="16" name="Shape 20">
            <a:extLst>
              <a:ext uri="{FF2B5EF4-FFF2-40B4-BE49-F238E27FC236}">
                <a16:creationId xmlns:a16="http://schemas.microsoft.com/office/drawing/2014/main" id="{3B89E3DE-BA0D-F9FD-D77D-4866611349B9}"/>
              </a:ext>
            </a:extLst>
          </p:cNvPr>
          <p:cNvSpPr/>
          <p:nvPr/>
        </p:nvSpPr>
        <p:spPr>
          <a:xfrm>
            <a:off x="1081376" y="3396097"/>
            <a:ext cx="9779507" cy="52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600"/>
          </a:p>
        </p:txBody>
      </p:sp>
      <p:sp>
        <p:nvSpPr>
          <p:cNvPr id="17" name="Shape 21">
            <a:extLst>
              <a:ext uri="{FF2B5EF4-FFF2-40B4-BE49-F238E27FC236}">
                <a16:creationId xmlns:a16="http://schemas.microsoft.com/office/drawing/2014/main" id="{66ED6FCD-0E08-87AD-1AE2-AE99793F1CF6}"/>
              </a:ext>
            </a:extLst>
          </p:cNvPr>
          <p:cNvSpPr/>
          <p:nvPr/>
        </p:nvSpPr>
        <p:spPr>
          <a:xfrm>
            <a:off x="1081376" y="3396097"/>
            <a:ext cx="63779" cy="526693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18" name="Text 22">
            <a:extLst>
              <a:ext uri="{FF2B5EF4-FFF2-40B4-BE49-F238E27FC236}">
                <a16:creationId xmlns:a16="http://schemas.microsoft.com/office/drawing/2014/main" id="{0ADC7335-5160-071F-7CDF-0E013BCE7BAE}"/>
              </a:ext>
            </a:extLst>
          </p:cNvPr>
          <p:cNvSpPr/>
          <p:nvPr/>
        </p:nvSpPr>
        <p:spPr>
          <a:xfrm>
            <a:off x="1218536" y="3414385"/>
            <a:ext cx="956691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4</a:t>
            </a:r>
            <a:endParaRPr lang="en-US" dirty="0"/>
          </a:p>
        </p:txBody>
      </p:sp>
      <p:sp>
        <p:nvSpPr>
          <p:cNvPr id="19" name="Text 23">
            <a:extLst>
              <a:ext uri="{FF2B5EF4-FFF2-40B4-BE49-F238E27FC236}">
                <a16:creationId xmlns:a16="http://schemas.microsoft.com/office/drawing/2014/main" id="{193F7B12-8993-3904-F070-29F8B86683A6}"/>
              </a:ext>
            </a:extLst>
          </p:cNvPr>
          <p:cNvSpPr/>
          <p:nvPr/>
        </p:nvSpPr>
        <p:spPr>
          <a:xfrm>
            <a:off x="2087216" y="3414385"/>
            <a:ext cx="8503919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Seguir debitando 0,1% de IBS (em fase de teste).</a:t>
            </a:r>
            <a:endParaRPr lang="en-US" sz="1600" dirty="0"/>
          </a:p>
        </p:txBody>
      </p:sp>
      <p:sp>
        <p:nvSpPr>
          <p:cNvPr id="20" name="Shape 24">
            <a:extLst>
              <a:ext uri="{FF2B5EF4-FFF2-40B4-BE49-F238E27FC236}">
                <a16:creationId xmlns:a16="http://schemas.microsoft.com/office/drawing/2014/main" id="{A4565233-6A4A-EE16-8B24-9D4EB966EC0C}"/>
              </a:ext>
            </a:extLst>
          </p:cNvPr>
          <p:cNvSpPr/>
          <p:nvPr/>
        </p:nvSpPr>
        <p:spPr>
          <a:xfrm>
            <a:off x="1081376" y="3965644"/>
            <a:ext cx="9779507" cy="52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600"/>
          </a:p>
        </p:txBody>
      </p:sp>
      <p:sp>
        <p:nvSpPr>
          <p:cNvPr id="21" name="Shape 25">
            <a:extLst>
              <a:ext uri="{FF2B5EF4-FFF2-40B4-BE49-F238E27FC236}">
                <a16:creationId xmlns:a16="http://schemas.microsoft.com/office/drawing/2014/main" id="{90501277-AB75-38C0-76BA-A9EDDFF84706}"/>
              </a:ext>
            </a:extLst>
          </p:cNvPr>
          <p:cNvSpPr/>
          <p:nvPr/>
        </p:nvSpPr>
        <p:spPr>
          <a:xfrm>
            <a:off x="1081376" y="3965644"/>
            <a:ext cx="63779" cy="526693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22" name="Text 26">
            <a:extLst>
              <a:ext uri="{FF2B5EF4-FFF2-40B4-BE49-F238E27FC236}">
                <a16:creationId xmlns:a16="http://schemas.microsoft.com/office/drawing/2014/main" id="{367DA9E9-E4F0-26A6-2EE3-F09946E4F4DE}"/>
              </a:ext>
            </a:extLst>
          </p:cNvPr>
          <p:cNvSpPr/>
          <p:nvPr/>
        </p:nvSpPr>
        <p:spPr>
          <a:xfrm>
            <a:off x="1218536" y="3983932"/>
            <a:ext cx="956691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5</a:t>
            </a:r>
            <a:endParaRPr lang="en-US" dirty="0"/>
          </a:p>
        </p:txBody>
      </p:sp>
      <p:sp>
        <p:nvSpPr>
          <p:cNvPr id="23" name="Text 27">
            <a:extLst>
              <a:ext uri="{FF2B5EF4-FFF2-40B4-BE49-F238E27FC236}">
                <a16:creationId xmlns:a16="http://schemas.microsoft.com/office/drawing/2014/main" id="{EE99C199-5564-E1BA-2F39-57554E56FA75}"/>
              </a:ext>
            </a:extLst>
          </p:cNvPr>
          <p:cNvSpPr/>
          <p:nvPr/>
        </p:nvSpPr>
        <p:spPr>
          <a:xfrm>
            <a:off x="2087216" y="3983932"/>
            <a:ext cx="8503919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Acrescer o valor à NOTA "por fora".</a:t>
            </a:r>
            <a:endParaRPr lang="en-US" sz="1600" dirty="0"/>
          </a:p>
        </p:txBody>
      </p:sp>
      <p:sp>
        <p:nvSpPr>
          <p:cNvPr id="24" name="Shape 28">
            <a:extLst>
              <a:ext uri="{FF2B5EF4-FFF2-40B4-BE49-F238E27FC236}">
                <a16:creationId xmlns:a16="http://schemas.microsoft.com/office/drawing/2014/main" id="{980616B3-F113-A880-20F5-153C15FE0678}"/>
              </a:ext>
            </a:extLst>
          </p:cNvPr>
          <p:cNvSpPr/>
          <p:nvPr/>
        </p:nvSpPr>
        <p:spPr>
          <a:xfrm>
            <a:off x="1081376" y="4535191"/>
            <a:ext cx="9779507" cy="52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600"/>
          </a:p>
        </p:txBody>
      </p:sp>
      <p:sp>
        <p:nvSpPr>
          <p:cNvPr id="25" name="Shape 29">
            <a:extLst>
              <a:ext uri="{FF2B5EF4-FFF2-40B4-BE49-F238E27FC236}">
                <a16:creationId xmlns:a16="http://schemas.microsoft.com/office/drawing/2014/main" id="{801CB9EF-54E9-76EA-5AAD-D878ACD61F71}"/>
              </a:ext>
            </a:extLst>
          </p:cNvPr>
          <p:cNvSpPr/>
          <p:nvPr/>
        </p:nvSpPr>
        <p:spPr>
          <a:xfrm>
            <a:off x="1081376" y="4535191"/>
            <a:ext cx="63779" cy="526693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26" name="Text 30">
            <a:extLst>
              <a:ext uri="{FF2B5EF4-FFF2-40B4-BE49-F238E27FC236}">
                <a16:creationId xmlns:a16="http://schemas.microsoft.com/office/drawing/2014/main" id="{7D592891-5672-EF6A-EB31-C28B2DC7CCDE}"/>
              </a:ext>
            </a:extLst>
          </p:cNvPr>
          <p:cNvSpPr/>
          <p:nvPr/>
        </p:nvSpPr>
        <p:spPr>
          <a:xfrm>
            <a:off x="1218536" y="4553479"/>
            <a:ext cx="956691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6</a:t>
            </a:r>
            <a:endParaRPr lang="en-US" dirty="0"/>
          </a:p>
        </p:txBody>
      </p:sp>
      <p:sp>
        <p:nvSpPr>
          <p:cNvPr id="27" name="Text 31">
            <a:extLst>
              <a:ext uri="{FF2B5EF4-FFF2-40B4-BE49-F238E27FC236}">
                <a16:creationId xmlns:a16="http://schemas.microsoft.com/office/drawing/2014/main" id="{95871D9B-7739-5386-39FA-9E05FA748963}"/>
              </a:ext>
            </a:extLst>
          </p:cNvPr>
          <p:cNvSpPr/>
          <p:nvPr/>
        </p:nvSpPr>
        <p:spPr>
          <a:xfrm>
            <a:off x="2087216" y="4553479"/>
            <a:ext cx="8503919" cy="438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Deduzir os créditos para pagamento do débito.</a:t>
            </a:r>
            <a:endParaRPr lang="en-US" sz="1600" dirty="0"/>
          </a:p>
        </p:txBody>
      </p:sp>
      <p:sp>
        <p:nvSpPr>
          <p:cNvPr id="28" name="Shape 32">
            <a:extLst>
              <a:ext uri="{FF2B5EF4-FFF2-40B4-BE49-F238E27FC236}">
                <a16:creationId xmlns:a16="http://schemas.microsoft.com/office/drawing/2014/main" id="{10315390-C8AB-796A-56AB-71922E78B417}"/>
              </a:ext>
            </a:extLst>
          </p:cNvPr>
          <p:cNvSpPr/>
          <p:nvPr/>
        </p:nvSpPr>
        <p:spPr>
          <a:xfrm>
            <a:off x="365760" y="5543881"/>
            <a:ext cx="8412480" cy="438911"/>
          </a:xfrm>
          <a:prstGeom prst="rect">
            <a:avLst/>
          </a:prstGeom>
          <a:solidFill>
            <a:srgbClr val="1C2E41"/>
          </a:solidFill>
          <a:ln w="12700">
            <a:solidFill>
              <a:srgbClr val="141B45"/>
            </a:solidFill>
            <a:prstDash val="solid"/>
          </a:ln>
        </p:spPr>
        <p:txBody>
          <a:bodyPr/>
          <a:lstStyle/>
          <a:p>
            <a:endParaRPr lang="pt-BR" sz="2800"/>
          </a:p>
        </p:txBody>
      </p:sp>
      <p:sp>
        <p:nvSpPr>
          <p:cNvPr id="29" name="Text 33">
            <a:extLst>
              <a:ext uri="{FF2B5EF4-FFF2-40B4-BE49-F238E27FC236}">
                <a16:creationId xmlns:a16="http://schemas.microsoft.com/office/drawing/2014/main" id="{4138A755-FED0-E9B6-30A3-98B8DF7824CF}"/>
              </a:ext>
            </a:extLst>
          </p:cNvPr>
          <p:cNvSpPr/>
          <p:nvPr/>
        </p:nvSpPr>
        <p:spPr>
          <a:xfrm>
            <a:off x="502920" y="5543881"/>
            <a:ext cx="8229600" cy="438911"/>
          </a:xfrm>
          <a:prstGeom prst="rect">
            <a:avLst/>
          </a:prstGeom>
          <a:solidFill>
            <a:srgbClr val="1C2E41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Muda tudo.</a:t>
            </a:r>
            <a:endParaRPr lang="en-US" sz="2000" dirty="0"/>
          </a:p>
        </p:txBody>
      </p:sp>
      <p:sp>
        <p:nvSpPr>
          <p:cNvPr id="30" name="Shape 3">
            <a:extLst>
              <a:ext uri="{FF2B5EF4-FFF2-40B4-BE49-F238E27FC236}">
                <a16:creationId xmlns:a16="http://schemas.microsoft.com/office/drawing/2014/main" id="{64380CC0-EE27-CBF9-3AAF-60720480CD69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448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4021-692A-5C31-3FF7-8226D4017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DDDF10FB-C17C-282C-ECFF-CA9E6BACA36E}"/>
              </a:ext>
            </a:extLst>
          </p:cNvPr>
          <p:cNvSpPr/>
          <p:nvPr/>
        </p:nvSpPr>
        <p:spPr>
          <a:xfrm>
            <a:off x="605482" y="669212"/>
            <a:ext cx="98001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1 — Expurgo do PIS e COFINS (Cálculo por Dentro)</a:t>
            </a:r>
            <a:endParaRPr lang="en-US" sz="3200" dirty="0">
              <a:solidFill>
                <a:srgbClr val="1C2F42"/>
              </a:solidFill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CEF92747-BB31-82F7-325F-CB509F37F528}"/>
              </a:ext>
            </a:extLst>
          </p:cNvPr>
          <p:cNvSpPr/>
          <p:nvPr/>
        </p:nvSpPr>
        <p:spPr>
          <a:xfrm>
            <a:off x="365760" y="1640208"/>
            <a:ext cx="10776338" cy="867090"/>
          </a:xfrm>
          <a:prstGeom prst="rect">
            <a:avLst/>
          </a:prstGeom>
          <a:solidFill>
            <a:srgbClr val="1C2E4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7AF468A6-A44F-E7CA-2218-112EDA491108}"/>
              </a:ext>
            </a:extLst>
          </p:cNvPr>
          <p:cNvSpPr/>
          <p:nvPr/>
        </p:nvSpPr>
        <p:spPr>
          <a:xfrm>
            <a:off x="502920" y="1620435"/>
            <a:ext cx="8183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— CÁLCULO "POR DENTRO"</a:t>
            </a:r>
            <a:endParaRPr lang="en-US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7BE73C53-1A7F-91F7-0231-9889826B92D4}"/>
              </a:ext>
            </a:extLst>
          </p:cNvPr>
          <p:cNvSpPr/>
          <p:nvPr/>
        </p:nvSpPr>
        <p:spPr>
          <a:xfrm>
            <a:off x="502920" y="2005967"/>
            <a:ext cx="10430120" cy="3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de gross-up é: 1 ÷ 0,9635 = 1,0379. Se partirmos de um aluguel líquido pretendido de R$ 9.635 e quisermos reconstituir o bruto com PIS/COFINS por dentro a 3,65%, basta dividir por 0,9635, retornando aos R$ 10.000.</a:t>
            </a:r>
            <a:endParaRPr lang="en-US" dirty="0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F54FA74D-C5E8-A808-9FA1-B8954C91FD89}"/>
              </a:ext>
            </a:extLst>
          </p:cNvPr>
          <p:cNvSpPr/>
          <p:nvPr/>
        </p:nvSpPr>
        <p:spPr>
          <a:xfrm>
            <a:off x="683807" y="2881799"/>
            <a:ext cx="10189599" cy="33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089EA807-66DF-0B13-DCEE-60BD82C6C305}"/>
              </a:ext>
            </a:extLst>
          </p:cNvPr>
          <p:cNvSpPr/>
          <p:nvPr/>
        </p:nvSpPr>
        <p:spPr>
          <a:xfrm>
            <a:off x="683808" y="2881799"/>
            <a:ext cx="54864" cy="4297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ECD8D4A8-B765-FE86-119D-CB5D522494BE}"/>
              </a:ext>
            </a:extLst>
          </p:cNvPr>
          <p:cNvSpPr/>
          <p:nvPr/>
        </p:nvSpPr>
        <p:spPr>
          <a:xfrm>
            <a:off x="820968" y="2927519"/>
            <a:ext cx="54864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Aluguel bruto (NF 2026)</a:t>
            </a:r>
            <a:endParaRPr lang="en-US" sz="1800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A061CF96-1A04-64DE-0272-9A006E1D09C5}"/>
              </a:ext>
            </a:extLst>
          </p:cNvPr>
          <p:cNvSpPr/>
          <p:nvPr/>
        </p:nvSpPr>
        <p:spPr>
          <a:xfrm>
            <a:off x="7718726" y="3005221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R$ 10.000,00</a:t>
            </a:r>
            <a:endParaRPr lang="en-US" sz="2000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9916BB88-133B-0919-8677-F23BC04004E5}"/>
              </a:ext>
            </a:extLst>
          </p:cNvPr>
          <p:cNvSpPr/>
          <p:nvPr/>
        </p:nvSpPr>
        <p:spPr>
          <a:xfrm>
            <a:off x="683807" y="3383069"/>
            <a:ext cx="10189599" cy="338317"/>
          </a:xfrm>
          <a:prstGeom prst="rect">
            <a:avLst/>
          </a:prstGeom>
          <a:solidFill>
            <a:srgbClr val="F5F7FA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C89B58BE-624F-E3F5-65E6-28A666793AE0}"/>
              </a:ext>
            </a:extLst>
          </p:cNvPr>
          <p:cNvSpPr/>
          <p:nvPr/>
        </p:nvSpPr>
        <p:spPr>
          <a:xfrm>
            <a:off x="683808" y="3383069"/>
            <a:ext cx="54864" cy="42976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3BEC5325-1411-3D45-809E-80ADFBC51DE1}"/>
              </a:ext>
            </a:extLst>
          </p:cNvPr>
          <p:cNvSpPr/>
          <p:nvPr/>
        </p:nvSpPr>
        <p:spPr>
          <a:xfrm>
            <a:off x="820968" y="3428789"/>
            <a:ext cx="54864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PIS/COFINS embutidos (3,65%)</a:t>
            </a:r>
            <a:endParaRPr lang="en-US" sz="180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EFAAA019-9FA8-E4C2-D166-6B5B8AB8FE64}"/>
              </a:ext>
            </a:extLst>
          </p:cNvPr>
          <p:cNvSpPr/>
          <p:nvPr/>
        </p:nvSpPr>
        <p:spPr>
          <a:xfrm>
            <a:off x="7656108" y="3566294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R$ 365,00</a:t>
            </a:r>
            <a:endParaRPr lang="en-US" sz="2000" dirty="0"/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A409CB48-06FB-B01F-EC4F-1D22EB8A988B}"/>
              </a:ext>
            </a:extLst>
          </p:cNvPr>
          <p:cNvSpPr/>
          <p:nvPr/>
        </p:nvSpPr>
        <p:spPr>
          <a:xfrm>
            <a:off x="683807" y="3871982"/>
            <a:ext cx="10189599" cy="33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8E255D44-E463-013A-1FCA-86D51B28AA83}"/>
              </a:ext>
            </a:extLst>
          </p:cNvPr>
          <p:cNvSpPr/>
          <p:nvPr/>
        </p:nvSpPr>
        <p:spPr>
          <a:xfrm>
            <a:off x="683808" y="3871982"/>
            <a:ext cx="54864" cy="4297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E6D77DCD-25EA-16BB-B67A-FD55DD226113}"/>
              </a:ext>
            </a:extLst>
          </p:cNvPr>
          <p:cNvSpPr/>
          <p:nvPr/>
        </p:nvSpPr>
        <p:spPr>
          <a:xfrm>
            <a:off x="820968" y="3917702"/>
            <a:ext cx="54864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líquido resultante</a:t>
            </a:r>
            <a:endParaRPr lang="en-US" sz="1800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B83E8EB7-58C9-3B2D-4469-65AAFF41B823}"/>
              </a:ext>
            </a:extLst>
          </p:cNvPr>
          <p:cNvSpPr/>
          <p:nvPr/>
        </p:nvSpPr>
        <p:spPr>
          <a:xfrm>
            <a:off x="7666050" y="3976532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R$ 9.635,00</a:t>
            </a:r>
            <a:endParaRPr lang="en-US" sz="2000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2AA15FC0-8C66-379C-37BE-12714F638DF7}"/>
              </a:ext>
            </a:extLst>
          </p:cNvPr>
          <p:cNvSpPr/>
          <p:nvPr/>
        </p:nvSpPr>
        <p:spPr>
          <a:xfrm>
            <a:off x="683807" y="4348538"/>
            <a:ext cx="10189599" cy="338317"/>
          </a:xfrm>
          <a:prstGeom prst="rect">
            <a:avLst/>
          </a:prstGeom>
          <a:solidFill>
            <a:srgbClr val="F5F7FA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9">
            <a:extLst>
              <a:ext uri="{FF2B5EF4-FFF2-40B4-BE49-F238E27FC236}">
                <a16:creationId xmlns:a16="http://schemas.microsoft.com/office/drawing/2014/main" id="{25AC808F-BE3D-A85E-6196-59855526FCE9}"/>
              </a:ext>
            </a:extLst>
          </p:cNvPr>
          <p:cNvSpPr/>
          <p:nvPr/>
        </p:nvSpPr>
        <p:spPr>
          <a:xfrm>
            <a:off x="683808" y="4348538"/>
            <a:ext cx="54864" cy="42976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990A756C-880E-A099-EDBE-3263FEC2ABB4}"/>
              </a:ext>
            </a:extLst>
          </p:cNvPr>
          <p:cNvSpPr/>
          <p:nvPr/>
        </p:nvSpPr>
        <p:spPr>
          <a:xfrm>
            <a:off x="820968" y="4394258"/>
            <a:ext cx="54864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efetiva sobre o líquido</a:t>
            </a:r>
            <a:endParaRPr lang="en-US" sz="1800" dirty="0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65ACEFF2-8541-ADD2-E662-C2973D2F3BE2}"/>
              </a:ext>
            </a:extLst>
          </p:cNvPr>
          <p:cNvSpPr/>
          <p:nvPr/>
        </p:nvSpPr>
        <p:spPr>
          <a:xfrm>
            <a:off x="6718847" y="4508908"/>
            <a:ext cx="3240159" cy="223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3,7882% (= 3,65% ÷ 96,35%)</a:t>
            </a:r>
            <a:endParaRPr lang="en-US" sz="2000" dirty="0"/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16949E16-E7A8-B365-F0F1-B5D719818425}"/>
              </a:ext>
            </a:extLst>
          </p:cNvPr>
          <p:cNvSpPr/>
          <p:nvPr/>
        </p:nvSpPr>
        <p:spPr>
          <a:xfrm>
            <a:off x="683807" y="4812737"/>
            <a:ext cx="10189599" cy="33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3">
            <a:extLst>
              <a:ext uri="{FF2B5EF4-FFF2-40B4-BE49-F238E27FC236}">
                <a16:creationId xmlns:a16="http://schemas.microsoft.com/office/drawing/2014/main" id="{5CA915DD-6A7A-FE24-A17E-348968A0E34E}"/>
              </a:ext>
            </a:extLst>
          </p:cNvPr>
          <p:cNvSpPr/>
          <p:nvPr/>
        </p:nvSpPr>
        <p:spPr>
          <a:xfrm>
            <a:off x="683808" y="4812737"/>
            <a:ext cx="54864" cy="429768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4">
            <a:extLst>
              <a:ext uri="{FF2B5EF4-FFF2-40B4-BE49-F238E27FC236}">
                <a16:creationId xmlns:a16="http://schemas.microsoft.com/office/drawing/2014/main" id="{F8AB2D5B-B6EB-EDEA-8976-ACEEBF486CEF}"/>
              </a:ext>
            </a:extLst>
          </p:cNvPr>
          <p:cNvSpPr/>
          <p:nvPr/>
        </p:nvSpPr>
        <p:spPr>
          <a:xfrm>
            <a:off x="820968" y="4858457"/>
            <a:ext cx="54864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partida para CBS em 2027</a:t>
            </a:r>
            <a:endParaRPr lang="en-US" sz="1800" dirty="0"/>
          </a:p>
        </p:txBody>
      </p:sp>
      <p:sp>
        <p:nvSpPr>
          <p:cNvPr id="25" name="Text 25">
            <a:extLst>
              <a:ext uri="{FF2B5EF4-FFF2-40B4-BE49-F238E27FC236}">
                <a16:creationId xmlns:a16="http://schemas.microsoft.com/office/drawing/2014/main" id="{08AD7015-4079-D933-A99F-E6A41894E552}"/>
              </a:ext>
            </a:extLst>
          </p:cNvPr>
          <p:cNvSpPr/>
          <p:nvPr/>
        </p:nvSpPr>
        <p:spPr>
          <a:xfrm>
            <a:off x="7718726" y="4816428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R$ 9.635,00</a:t>
            </a:r>
            <a:endParaRPr lang="en-US" sz="2000" dirty="0"/>
          </a:p>
        </p:txBody>
      </p:sp>
      <p:sp>
        <p:nvSpPr>
          <p:cNvPr id="26" name="Shape 26">
            <a:extLst>
              <a:ext uri="{FF2B5EF4-FFF2-40B4-BE49-F238E27FC236}">
                <a16:creationId xmlns:a16="http://schemas.microsoft.com/office/drawing/2014/main" id="{4D2A3E56-955F-E82A-BAE2-DF9A731CB775}"/>
              </a:ext>
            </a:extLst>
          </p:cNvPr>
          <p:cNvSpPr/>
          <p:nvPr/>
        </p:nvSpPr>
        <p:spPr>
          <a:xfrm>
            <a:off x="524784" y="5648647"/>
            <a:ext cx="10617314" cy="379487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7">
            <a:extLst>
              <a:ext uri="{FF2B5EF4-FFF2-40B4-BE49-F238E27FC236}">
                <a16:creationId xmlns:a16="http://schemas.microsoft.com/office/drawing/2014/main" id="{5FC94771-8BBC-032C-0DFA-F43C3D13FB1D}"/>
              </a:ext>
            </a:extLst>
          </p:cNvPr>
          <p:cNvSpPr/>
          <p:nvPr/>
        </p:nvSpPr>
        <p:spPr>
          <a:xfrm>
            <a:off x="661943" y="5599357"/>
            <a:ext cx="1027109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2027, o valor líquido de R$ 9.635 passa a ser a base de partida para o cálculo da CBS.</a:t>
            </a:r>
            <a:endParaRPr lang="en-US" sz="1600" dirty="0"/>
          </a:p>
        </p:txBody>
      </p:sp>
      <p:sp>
        <p:nvSpPr>
          <p:cNvPr id="28" name="Shape 3">
            <a:extLst>
              <a:ext uri="{FF2B5EF4-FFF2-40B4-BE49-F238E27FC236}">
                <a16:creationId xmlns:a16="http://schemas.microsoft.com/office/drawing/2014/main" id="{367A51EC-E611-E13C-525E-5F9D25ACBDE1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301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FD0B2-8C35-0E2C-6378-BAB82DDB6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1">
            <a:extLst>
              <a:ext uri="{FF2B5EF4-FFF2-40B4-BE49-F238E27FC236}">
                <a16:creationId xmlns:a16="http://schemas.microsoft.com/office/drawing/2014/main" id="{890CE6FC-F90A-3DC4-A77E-8AC19E73FFF8}"/>
              </a:ext>
            </a:extLst>
          </p:cNvPr>
          <p:cNvSpPr/>
          <p:nvPr/>
        </p:nvSpPr>
        <p:spPr>
          <a:xfrm>
            <a:off x="605482" y="705043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</a:rPr>
              <a:t>Passo 2 — Cálculo da CBS por Fora</a:t>
            </a:r>
          </a:p>
        </p:txBody>
      </p:sp>
      <p:sp>
        <p:nvSpPr>
          <p:cNvPr id="29" name="Shape 3">
            <a:extLst>
              <a:ext uri="{FF2B5EF4-FFF2-40B4-BE49-F238E27FC236}">
                <a16:creationId xmlns:a16="http://schemas.microsoft.com/office/drawing/2014/main" id="{9FDFCC6E-789C-8C1E-53D6-658B78B328E5}"/>
              </a:ext>
            </a:extLst>
          </p:cNvPr>
          <p:cNvSpPr/>
          <p:nvPr/>
        </p:nvSpPr>
        <p:spPr>
          <a:xfrm>
            <a:off x="1111505" y="1664006"/>
            <a:ext cx="9925696" cy="448057"/>
          </a:xfrm>
          <a:prstGeom prst="rect">
            <a:avLst/>
          </a:prstGeom>
          <a:solidFill>
            <a:srgbClr val="1C2E4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2000"/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7932452C-3904-906B-3E10-FDA3398C38E8}"/>
              </a:ext>
            </a:extLst>
          </p:cNvPr>
          <p:cNvSpPr/>
          <p:nvPr/>
        </p:nvSpPr>
        <p:spPr>
          <a:xfrm>
            <a:off x="1248665" y="1664007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DESCRIÇÃO</a:t>
            </a:r>
            <a:endParaRPr lang="en-US" sz="2000" dirty="0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91E0F878-2D47-1CC2-046F-3BADD6764136}"/>
              </a:ext>
            </a:extLst>
          </p:cNvPr>
          <p:cNvSpPr/>
          <p:nvPr/>
        </p:nvSpPr>
        <p:spPr>
          <a:xfrm>
            <a:off x="7603745" y="1664007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</a:t>
            </a:r>
            <a:endParaRPr lang="en-US" sz="2400" dirty="0"/>
          </a:p>
        </p:txBody>
      </p:sp>
      <p:sp>
        <p:nvSpPr>
          <p:cNvPr id="32" name="Shape 6">
            <a:extLst>
              <a:ext uri="{FF2B5EF4-FFF2-40B4-BE49-F238E27FC236}">
                <a16:creationId xmlns:a16="http://schemas.microsoft.com/office/drawing/2014/main" id="{CF9678EA-4AD1-FE15-B8B2-1F912FC99806}"/>
              </a:ext>
            </a:extLst>
          </p:cNvPr>
          <p:cNvSpPr/>
          <p:nvPr/>
        </p:nvSpPr>
        <p:spPr>
          <a:xfrm>
            <a:off x="1111505" y="2147446"/>
            <a:ext cx="9925696" cy="636985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Shape 7">
            <a:extLst>
              <a:ext uri="{FF2B5EF4-FFF2-40B4-BE49-F238E27FC236}">
                <a16:creationId xmlns:a16="http://schemas.microsoft.com/office/drawing/2014/main" id="{B3928CBA-8E05-BB70-F43B-0C4DCB415C79}"/>
              </a:ext>
            </a:extLst>
          </p:cNvPr>
          <p:cNvSpPr/>
          <p:nvPr/>
        </p:nvSpPr>
        <p:spPr>
          <a:xfrm>
            <a:off x="1111505" y="2147447"/>
            <a:ext cx="45719" cy="61710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Text 8">
            <a:extLst>
              <a:ext uri="{FF2B5EF4-FFF2-40B4-BE49-F238E27FC236}">
                <a16:creationId xmlns:a16="http://schemas.microsoft.com/office/drawing/2014/main" id="{98FD7CD9-1AA2-D2D3-737C-A14AE320EC40}"/>
              </a:ext>
            </a:extLst>
          </p:cNvPr>
          <p:cNvSpPr/>
          <p:nvPr/>
        </p:nvSpPr>
        <p:spPr>
          <a:xfrm>
            <a:off x="1248665" y="2211455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líquido (base de partida)</a:t>
            </a:r>
            <a:endParaRPr lang="en-US" sz="2000" dirty="0"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9CDCA709-EFA7-D304-78F3-EE335035E199}"/>
              </a:ext>
            </a:extLst>
          </p:cNvPr>
          <p:cNvSpPr/>
          <p:nvPr/>
        </p:nvSpPr>
        <p:spPr>
          <a:xfrm>
            <a:off x="7146545" y="2211455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R$ 9.635,00</a:t>
            </a:r>
            <a:endParaRPr lang="en-US" sz="2000" dirty="0"/>
          </a:p>
        </p:txBody>
      </p:sp>
      <p:sp>
        <p:nvSpPr>
          <p:cNvPr id="36" name="Shape 14">
            <a:extLst>
              <a:ext uri="{FF2B5EF4-FFF2-40B4-BE49-F238E27FC236}">
                <a16:creationId xmlns:a16="http://schemas.microsoft.com/office/drawing/2014/main" id="{CC0A58AA-458B-5912-E013-D532FE7E5958}"/>
              </a:ext>
            </a:extLst>
          </p:cNvPr>
          <p:cNvSpPr/>
          <p:nvPr/>
        </p:nvSpPr>
        <p:spPr>
          <a:xfrm>
            <a:off x="1111505" y="2824187"/>
            <a:ext cx="9925696" cy="636985"/>
          </a:xfrm>
          <a:prstGeom prst="rect">
            <a:avLst/>
          </a:prstGeom>
          <a:solidFill>
            <a:srgbClr val="CADCFC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3E5307D1-4B01-D362-CB21-4753BD6698F5}"/>
              </a:ext>
            </a:extLst>
          </p:cNvPr>
          <p:cNvSpPr/>
          <p:nvPr/>
        </p:nvSpPr>
        <p:spPr>
          <a:xfrm>
            <a:off x="1111505" y="2824188"/>
            <a:ext cx="45719" cy="617108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FB8F9D5A-CE5B-ED0F-1987-DB9F4595EDBD}"/>
              </a:ext>
            </a:extLst>
          </p:cNvPr>
          <p:cNvSpPr/>
          <p:nvPr/>
        </p:nvSpPr>
        <p:spPr>
          <a:xfrm>
            <a:off x="1248665" y="2888197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(=) Base de cálculo da CBS</a:t>
            </a:r>
            <a:endParaRPr lang="en-US" sz="2000" dirty="0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24BBF2B8-61F0-B33B-8F4E-35589AD43926}"/>
              </a:ext>
            </a:extLst>
          </p:cNvPr>
          <p:cNvSpPr/>
          <p:nvPr/>
        </p:nvSpPr>
        <p:spPr>
          <a:xfrm>
            <a:off x="7146545" y="2888197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A4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R$ 9.635,00</a:t>
            </a:r>
            <a:endParaRPr lang="en-US" sz="2000" dirty="0"/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BDEF05DD-44FA-1346-CC28-A429FB7D693F}"/>
              </a:ext>
            </a:extLst>
          </p:cNvPr>
          <p:cNvSpPr/>
          <p:nvPr/>
        </p:nvSpPr>
        <p:spPr>
          <a:xfrm>
            <a:off x="1111505" y="3486132"/>
            <a:ext cx="9925696" cy="636985"/>
          </a:xfrm>
          <a:prstGeom prst="rect">
            <a:avLst/>
          </a:prstGeom>
          <a:solidFill>
            <a:srgbClr val="F5F7FA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19">
            <a:extLst>
              <a:ext uri="{FF2B5EF4-FFF2-40B4-BE49-F238E27FC236}">
                <a16:creationId xmlns:a16="http://schemas.microsoft.com/office/drawing/2014/main" id="{01113D6D-FD99-0FA2-5439-4967853D16EF}"/>
              </a:ext>
            </a:extLst>
          </p:cNvPr>
          <p:cNvSpPr/>
          <p:nvPr/>
        </p:nvSpPr>
        <p:spPr>
          <a:xfrm>
            <a:off x="1111505" y="3486133"/>
            <a:ext cx="45719" cy="61710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Text 20">
            <a:extLst>
              <a:ext uri="{FF2B5EF4-FFF2-40B4-BE49-F238E27FC236}">
                <a16:creationId xmlns:a16="http://schemas.microsoft.com/office/drawing/2014/main" id="{F4944841-D1B9-467E-2E84-DD2490666C43}"/>
              </a:ext>
            </a:extLst>
          </p:cNvPr>
          <p:cNvSpPr/>
          <p:nvPr/>
        </p:nvSpPr>
        <p:spPr>
          <a:xfrm>
            <a:off x="1248665" y="3550141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CBS (9% × redução 70%)</a:t>
            </a:r>
            <a:endParaRPr lang="en-US" sz="2000" dirty="0"/>
          </a:p>
        </p:txBody>
      </p:sp>
      <p:sp>
        <p:nvSpPr>
          <p:cNvPr id="43" name="Text 21">
            <a:extLst>
              <a:ext uri="{FF2B5EF4-FFF2-40B4-BE49-F238E27FC236}">
                <a16:creationId xmlns:a16="http://schemas.microsoft.com/office/drawing/2014/main" id="{7F66C5AE-D871-0076-E14F-ABB054CC2595}"/>
              </a:ext>
            </a:extLst>
          </p:cNvPr>
          <p:cNvSpPr/>
          <p:nvPr/>
        </p:nvSpPr>
        <p:spPr>
          <a:xfrm>
            <a:off x="7146545" y="3550141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2,70%</a:t>
            </a:r>
            <a:endParaRPr lang="en-US" sz="2000" dirty="0"/>
          </a:p>
        </p:txBody>
      </p:sp>
      <p:sp>
        <p:nvSpPr>
          <p:cNvPr id="44" name="Shape 22">
            <a:extLst>
              <a:ext uri="{FF2B5EF4-FFF2-40B4-BE49-F238E27FC236}">
                <a16:creationId xmlns:a16="http://schemas.microsoft.com/office/drawing/2014/main" id="{84642E9E-A26B-4BC8-5289-95D75D5399C7}"/>
              </a:ext>
            </a:extLst>
          </p:cNvPr>
          <p:cNvSpPr/>
          <p:nvPr/>
        </p:nvSpPr>
        <p:spPr>
          <a:xfrm>
            <a:off x="1111505" y="4167953"/>
            <a:ext cx="9925696" cy="636985"/>
          </a:xfrm>
          <a:prstGeom prst="rect">
            <a:avLst/>
          </a:prstGeom>
          <a:solidFill>
            <a:srgbClr val="CADCFC"/>
          </a:solidFill>
          <a:ln w="12700">
            <a:solidFill>
              <a:srgbClr val="E8EDF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23">
            <a:extLst>
              <a:ext uri="{FF2B5EF4-FFF2-40B4-BE49-F238E27FC236}">
                <a16:creationId xmlns:a16="http://schemas.microsoft.com/office/drawing/2014/main" id="{ED45D458-A48A-2A56-61B2-C232B329059A}"/>
              </a:ext>
            </a:extLst>
          </p:cNvPr>
          <p:cNvSpPr/>
          <p:nvPr/>
        </p:nvSpPr>
        <p:spPr>
          <a:xfrm>
            <a:off x="1111505" y="4167954"/>
            <a:ext cx="45719" cy="6171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Text 24">
            <a:extLst>
              <a:ext uri="{FF2B5EF4-FFF2-40B4-BE49-F238E27FC236}">
                <a16:creationId xmlns:a16="http://schemas.microsoft.com/office/drawing/2014/main" id="{B50852BC-2315-964B-7932-39E5847609BD}"/>
              </a:ext>
            </a:extLst>
          </p:cNvPr>
          <p:cNvSpPr/>
          <p:nvPr/>
        </p:nvSpPr>
        <p:spPr>
          <a:xfrm>
            <a:off x="1248665" y="4231963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(=) Débito de CBS</a:t>
            </a:r>
            <a:endParaRPr lang="en-US" sz="2000" dirty="0"/>
          </a:p>
        </p:txBody>
      </p:sp>
      <p:sp>
        <p:nvSpPr>
          <p:cNvPr id="47" name="Text 25">
            <a:extLst>
              <a:ext uri="{FF2B5EF4-FFF2-40B4-BE49-F238E27FC236}">
                <a16:creationId xmlns:a16="http://schemas.microsoft.com/office/drawing/2014/main" id="{DF05C414-DBA3-51C4-DA27-9311DF4A4C62}"/>
              </a:ext>
            </a:extLst>
          </p:cNvPr>
          <p:cNvSpPr/>
          <p:nvPr/>
        </p:nvSpPr>
        <p:spPr>
          <a:xfrm>
            <a:off x="7146545" y="4231963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R$ 260,15</a:t>
            </a:r>
            <a:endParaRPr lang="en-US" sz="2000" dirty="0"/>
          </a:p>
        </p:txBody>
      </p:sp>
      <p:sp>
        <p:nvSpPr>
          <p:cNvPr id="48" name="Shape 26">
            <a:extLst>
              <a:ext uri="{FF2B5EF4-FFF2-40B4-BE49-F238E27FC236}">
                <a16:creationId xmlns:a16="http://schemas.microsoft.com/office/drawing/2014/main" id="{6D19666F-5DEB-DD1B-6690-945918381CD6}"/>
              </a:ext>
            </a:extLst>
          </p:cNvPr>
          <p:cNvSpPr/>
          <p:nvPr/>
        </p:nvSpPr>
        <p:spPr>
          <a:xfrm>
            <a:off x="493294" y="5182719"/>
            <a:ext cx="11274635" cy="594360"/>
          </a:xfrm>
          <a:prstGeom prst="rect">
            <a:avLst/>
          </a:prstGeom>
          <a:solidFill>
            <a:srgbClr val="1C2E4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49" name="Text 27">
            <a:extLst>
              <a:ext uri="{FF2B5EF4-FFF2-40B4-BE49-F238E27FC236}">
                <a16:creationId xmlns:a16="http://schemas.microsoft.com/office/drawing/2014/main" id="{3DEA9A5A-A09F-A06A-C741-D9E59E1EEF4C}"/>
              </a:ext>
            </a:extLst>
          </p:cNvPr>
          <p:cNvSpPr/>
          <p:nvPr/>
        </p:nvSpPr>
        <p:spPr>
          <a:xfrm>
            <a:off x="630455" y="5182719"/>
            <a:ext cx="10906984" cy="594360"/>
          </a:xfrm>
          <a:prstGeom prst="rect">
            <a:avLst/>
          </a:prstGeom>
          <a:solidFill>
            <a:srgbClr val="1C2E41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i="1" dirty="0">
                <a:solidFill>
                  <a:srgbClr val="FFFFFF"/>
                </a:solidFill>
                <a:latin typeface="Calibri" pitchFamily="34" charset="0"/>
              </a:rPr>
              <a:t>Em PJ × PJ não se aplica o Redutor Social do art. 260 (restrito à locação residencial PF). A alíquota efetiva de 2,7% incide sobre o valor líquido integral de R$ 9.635,00, resultando em débito de CBS de R$ 260,15.</a:t>
            </a:r>
          </a:p>
        </p:txBody>
      </p:sp>
      <p:sp>
        <p:nvSpPr>
          <p:cNvPr id="51" name="Shape 3">
            <a:extLst>
              <a:ext uri="{FF2B5EF4-FFF2-40B4-BE49-F238E27FC236}">
                <a16:creationId xmlns:a16="http://schemas.microsoft.com/office/drawing/2014/main" id="{4149065B-C1BA-15A9-72E6-3328D56CCCD6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96521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8E7DE-2AE1-4A14-F06F-22E72A430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27D802F1-79B1-9D42-837E-DAAACF923E1C}"/>
              </a:ext>
            </a:extLst>
          </p:cNvPr>
          <p:cNvSpPr/>
          <p:nvPr/>
        </p:nvSpPr>
        <p:spPr>
          <a:xfrm>
            <a:off x="605482" y="313692"/>
            <a:ext cx="11871961" cy="9448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Métrica do Cálculo da CBS (2027) </a:t>
            </a:r>
            <a:r>
              <a:rPr lang="en-US" sz="30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— </a:t>
            </a:r>
          </a:p>
          <a:p>
            <a:pPr marL="0" indent="0">
              <a:buNone/>
            </a:pPr>
            <a:r>
              <a:rPr lang="en-US" sz="30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PJ x PJ: Aluguel de R$ 10.000,00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BDA8737-33CB-5094-3108-55C850932568}"/>
              </a:ext>
            </a:extLst>
          </p:cNvPr>
          <p:cNvSpPr/>
          <p:nvPr/>
        </p:nvSpPr>
        <p:spPr>
          <a:xfrm>
            <a:off x="606980" y="1688462"/>
            <a:ext cx="5061005" cy="324350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ClrTx/>
              <a:buFontTx/>
              <a:buNone/>
            </a:pPr>
            <a:endParaRPr lang="pt-BR" sz="18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8B8676F5-0D32-3ECF-68DF-7BA70A805C33}"/>
              </a:ext>
            </a:extLst>
          </p:cNvPr>
          <p:cNvSpPr/>
          <p:nvPr/>
        </p:nvSpPr>
        <p:spPr>
          <a:xfrm>
            <a:off x="843531" y="1819659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ClrTx/>
              <a:buFontTx/>
              <a:buNone/>
            </a:pPr>
            <a:r>
              <a:rPr lang="en-US" sz="2000" b="1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CENÁRIO 2026 (Regime Atual)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C255D96-1AF4-7FE6-56E2-D4472060A2CF}"/>
              </a:ext>
            </a:extLst>
          </p:cNvPr>
          <p:cNvSpPr/>
          <p:nvPr/>
        </p:nvSpPr>
        <p:spPr>
          <a:xfrm>
            <a:off x="1162572" y="2249510"/>
            <a:ext cx="4585915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NF emitida em DEZ/2026</a:t>
            </a:r>
          </a:p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Valor NF:  R$ 10.000,00</a:t>
            </a:r>
          </a:p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PIS (0,65%):  R$ 65,00</a:t>
            </a:r>
          </a:p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COFINS (3,00%):  R$ 300,00</a:t>
            </a:r>
          </a:p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IBS/CBS 1% (teste):  sem efeito econômico</a:t>
            </a:r>
          </a:p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────────────────────────</a:t>
            </a:r>
          </a:p>
          <a:p>
            <a:pPr>
              <a:buClrTx/>
              <a:buFontTx/>
              <a:buNone/>
            </a:pPr>
            <a:r>
              <a:rPr lang="pt-BR" sz="1800" kern="1200" dirty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Líquido recebido:  R$ 9.635,00</a:t>
            </a:r>
          </a:p>
          <a:p>
            <a:pPr>
              <a:spcBef>
                <a:spcPts val="400"/>
              </a:spcBef>
              <a:buClrTx/>
              <a:buFontTx/>
              <a:buNone/>
            </a:pPr>
            <a:endParaRPr lang="pt-BR" sz="9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>
              <a:buClrTx/>
              <a:buFontTx/>
              <a:buNone/>
            </a:pPr>
            <a:r>
              <a:rPr lang="pt-BR" sz="2000" b="1" kern="1200" dirty="0">
                <a:solidFill>
                  <a:srgbClr val="C9A84C"/>
                </a:solidFill>
                <a:latin typeface="Calibri" pitchFamily="34" charset="0"/>
                <a:ea typeface="+mn-ea"/>
                <a:cs typeface="+mn-cs"/>
              </a:rPr>
              <a:t>TOTAL da NF:  R$ 10.000,00</a:t>
            </a: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6F500C6-24B0-DDE1-A2B9-CC30D8570B1A}"/>
              </a:ext>
            </a:extLst>
          </p:cNvPr>
          <p:cNvSpPr/>
          <p:nvPr/>
        </p:nvSpPr>
        <p:spPr>
          <a:xfrm>
            <a:off x="6251397" y="1688460"/>
            <a:ext cx="5061005" cy="324350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3F7286F-BDA1-3C43-E25A-A39842AE9BBA}"/>
              </a:ext>
            </a:extLst>
          </p:cNvPr>
          <p:cNvSpPr/>
          <p:nvPr/>
        </p:nvSpPr>
        <p:spPr>
          <a:xfrm>
            <a:off x="6473059" y="1819659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CENÁRIO 2027 (IBS/CBS em Vigor)</a:t>
            </a:r>
            <a:endParaRPr lang="en-US" sz="18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DC058392-884A-1359-CC2D-293C80E5809B}"/>
              </a:ext>
            </a:extLst>
          </p:cNvPr>
          <p:cNvSpPr/>
          <p:nvPr/>
        </p:nvSpPr>
        <p:spPr>
          <a:xfrm>
            <a:off x="6830863" y="2249510"/>
            <a:ext cx="4462670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NF emitida em JAN/2027</a:t>
            </a:r>
          </a:p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Expurga PIS/COFINS (3,65%)</a:t>
            </a:r>
          </a:p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Valor líquido:  R$ 9.635,00</a:t>
            </a:r>
          </a:p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Base CBS:  R$ 9.635,00</a:t>
            </a:r>
          </a:p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CBS 2,7%:  R$ 260,15 (por fora)</a:t>
            </a:r>
          </a:p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────────────────────────</a:t>
            </a:r>
          </a:p>
          <a:p>
            <a:pPr marL="0" indent="0">
              <a:buNone/>
            </a:pPr>
            <a:r>
              <a:rPr lang="pt-BR" sz="1800" dirty="0">
                <a:solidFill>
                  <a:srgbClr val="FFFFFF"/>
                </a:solidFill>
                <a:latin typeface="Calibri" pitchFamily="34" charset="0"/>
              </a:rPr>
              <a:t>Líquido recebido:  R$ 9.635,00</a:t>
            </a:r>
          </a:p>
          <a:p>
            <a:pPr marL="0" indent="0">
              <a:spcBef>
                <a:spcPts val="400"/>
              </a:spcBef>
              <a:buNone/>
            </a:pPr>
            <a:endParaRPr lang="pt-BR" sz="900" dirty="0"/>
          </a:p>
          <a:p>
            <a:pPr marL="0" indent="0">
              <a:buNone/>
            </a:pPr>
            <a:r>
              <a:rPr lang="pt-BR" sz="2000" b="1" dirty="0">
                <a:solidFill>
                  <a:srgbClr val="C9A84C"/>
                </a:solidFill>
                <a:latin typeface="Calibri" pitchFamily="34" charset="0"/>
              </a:rPr>
              <a:t>TOTAL da NF:  R$ 9.895,15</a:t>
            </a: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C93AE73-4C34-414A-7990-7D60ED6A40D3}"/>
              </a:ext>
            </a:extLst>
          </p:cNvPr>
          <p:cNvSpPr/>
          <p:nvPr/>
        </p:nvSpPr>
        <p:spPr>
          <a:xfrm>
            <a:off x="644051" y="5316477"/>
            <a:ext cx="10705421" cy="5943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A7C3BC0E-C74E-A9A2-D619-8158B21825CD}"/>
              </a:ext>
            </a:extLst>
          </p:cNvPr>
          <p:cNvSpPr/>
          <p:nvPr/>
        </p:nvSpPr>
        <p:spPr>
          <a:xfrm>
            <a:off x="880602" y="5316477"/>
            <a:ext cx="1046887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141B45"/>
                </a:solidFill>
                <a:latin typeface="Calibri" pitchFamily="34" charset="0"/>
              </a:rPr>
              <a:t>CONCLUSÃO: O TOTAL da NF cai de R$ 10.000,00 para R$ 9.895,15 — redução de R$ 104,85, equivalente a 1,05% sobre os R$ 10.000.</a:t>
            </a: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370F3D97-BACE-5905-2844-94A30AAEC277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4777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4ABE7E25-9051-548F-4A5A-09DFDEB08DBE}"/>
              </a:ext>
            </a:extLst>
          </p:cNvPr>
          <p:cNvSpPr/>
          <p:nvPr/>
        </p:nvSpPr>
        <p:spPr>
          <a:xfrm>
            <a:off x="601028" y="497528"/>
            <a:ext cx="9602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Comparação da Carga Tributária — PIS/COFINS × CBS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5BCEF53-73FE-5567-6201-881D950D4967}"/>
              </a:ext>
            </a:extLst>
          </p:cNvPr>
          <p:cNvSpPr/>
          <p:nvPr/>
        </p:nvSpPr>
        <p:spPr>
          <a:xfrm>
            <a:off x="605482" y="1000448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Base: aluguel de R$ 10.000,00</a:t>
            </a:r>
            <a:endParaRPr lang="en-US" sz="1000" dirty="0">
              <a:solidFill>
                <a:srgbClr val="1C2F42"/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4506CDC-4FB0-B097-DEB5-62F328C09293}"/>
              </a:ext>
            </a:extLst>
          </p:cNvPr>
          <p:cNvSpPr/>
          <p:nvPr/>
        </p:nvSpPr>
        <p:spPr>
          <a:xfrm>
            <a:off x="1084753" y="1864992"/>
            <a:ext cx="3152582" cy="184725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pt-BR" sz="20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8F4AE6B-3363-E55F-9360-1E4CC3D3E737}"/>
              </a:ext>
            </a:extLst>
          </p:cNvPr>
          <p:cNvSpPr/>
          <p:nvPr/>
        </p:nvSpPr>
        <p:spPr>
          <a:xfrm>
            <a:off x="1176193" y="2089614"/>
            <a:ext cx="2927398" cy="402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PIS/COFINS (2026)</a:t>
            </a:r>
            <a:endParaRPr lang="en-US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836AFE7-CD31-DEE3-817E-938854FCCCC2}"/>
              </a:ext>
            </a:extLst>
          </p:cNvPr>
          <p:cNvSpPr/>
          <p:nvPr/>
        </p:nvSpPr>
        <p:spPr>
          <a:xfrm>
            <a:off x="1130473" y="2427942"/>
            <a:ext cx="3039990" cy="861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R$ 365,00</a:t>
            </a:r>
            <a:endParaRPr lang="en-US" sz="40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4C8E923-2F99-5127-03E1-4E513CBE6E24}"/>
              </a:ext>
            </a:extLst>
          </p:cNvPr>
          <p:cNvSpPr/>
          <p:nvPr/>
        </p:nvSpPr>
        <p:spPr>
          <a:xfrm>
            <a:off x="1130473" y="3193254"/>
            <a:ext cx="3039990" cy="781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3,65% por dentro</a:t>
            </a:r>
            <a:endParaRPr lang="en-US" sz="12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D96C726E-2CEF-BAE5-D3F8-2A8C17EA83CE}"/>
              </a:ext>
            </a:extLst>
          </p:cNvPr>
          <p:cNvSpPr/>
          <p:nvPr/>
        </p:nvSpPr>
        <p:spPr>
          <a:xfrm>
            <a:off x="4555489" y="1864992"/>
            <a:ext cx="3152582" cy="184725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pt-BR" sz="20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7E89292-577D-C997-5203-615D4590A7FC}"/>
              </a:ext>
            </a:extLst>
          </p:cNvPr>
          <p:cNvSpPr/>
          <p:nvPr/>
        </p:nvSpPr>
        <p:spPr>
          <a:xfrm>
            <a:off x="4646929" y="2089614"/>
            <a:ext cx="2927398" cy="402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CBS (2027)</a:t>
            </a:r>
            <a:endParaRPr lang="en-US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B20A0DF-87E0-56A5-1B03-71AD764690A1}"/>
              </a:ext>
            </a:extLst>
          </p:cNvPr>
          <p:cNvSpPr/>
          <p:nvPr/>
        </p:nvSpPr>
        <p:spPr>
          <a:xfrm>
            <a:off x="4601209" y="2427942"/>
            <a:ext cx="3039990" cy="861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R$ 260,15</a:t>
            </a:r>
            <a:endParaRPr lang="en-US" sz="40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8F6D9B3-E24C-9AB5-49B4-1EBD6388C592}"/>
              </a:ext>
            </a:extLst>
          </p:cNvPr>
          <p:cNvSpPr/>
          <p:nvPr/>
        </p:nvSpPr>
        <p:spPr>
          <a:xfrm>
            <a:off x="4601209" y="3173376"/>
            <a:ext cx="3039990" cy="781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2,70% por fora</a:t>
            </a:r>
            <a:endParaRPr lang="en-US" sz="11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80DC8224-5A80-6083-4A6D-594131F69C8A}"/>
              </a:ext>
            </a:extLst>
          </p:cNvPr>
          <p:cNvSpPr/>
          <p:nvPr/>
        </p:nvSpPr>
        <p:spPr>
          <a:xfrm>
            <a:off x="7946713" y="1864991"/>
            <a:ext cx="3152582" cy="18472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pt-BR" sz="20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76E433D-D523-2437-8208-6D5F517F94A3}"/>
              </a:ext>
            </a:extLst>
          </p:cNvPr>
          <p:cNvSpPr/>
          <p:nvPr/>
        </p:nvSpPr>
        <p:spPr>
          <a:xfrm>
            <a:off x="8038153" y="2089614"/>
            <a:ext cx="2927398" cy="402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 Nominal</a:t>
            </a:r>
            <a:endParaRPr lang="en-US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9360A22-444B-94B1-3205-D0FCF55110E4}"/>
              </a:ext>
            </a:extLst>
          </p:cNvPr>
          <p:cNvSpPr/>
          <p:nvPr/>
        </p:nvSpPr>
        <p:spPr>
          <a:xfrm>
            <a:off x="7992433" y="2427942"/>
            <a:ext cx="3039990" cy="861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R$ 104,85</a:t>
            </a:r>
            <a:endParaRPr lang="en-US" sz="4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29FF25F7-D565-85B4-BDF2-61B53EAFBB8A}"/>
              </a:ext>
            </a:extLst>
          </p:cNvPr>
          <p:cNvSpPr/>
          <p:nvPr/>
        </p:nvSpPr>
        <p:spPr>
          <a:xfrm>
            <a:off x="7992433" y="3193254"/>
            <a:ext cx="3039990" cy="781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 crédito PJ = benefício real</a:t>
            </a:r>
            <a:endParaRPr lang="en-US" sz="12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FDB8FA29-C71F-A768-0B22-079465890CCC}"/>
              </a:ext>
            </a:extLst>
          </p:cNvPr>
          <p:cNvSpPr/>
          <p:nvPr/>
        </p:nvSpPr>
        <p:spPr>
          <a:xfrm>
            <a:off x="1394848" y="4154611"/>
            <a:ext cx="9450794" cy="50292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 sz="18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FADA83F-D478-3D7A-7C74-F79B2D696E86}"/>
              </a:ext>
            </a:extLst>
          </p:cNvPr>
          <p:cNvSpPr/>
          <p:nvPr/>
        </p:nvSpPr>
        <p:spPr>
          <a:xfrm>
            <a:off x="1532008" y="4154611"/>
            <a:ext cx="91426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neutralidade faz com que o preço seja reduzido por uma questão social, mas o que MUDA é o CRÉDITO!</a:t>
            </a:r>
            <a:endParaRPr lang="en-US" sz="1600" dirty="0">
              <a:solidFill>
                <a:srgbClr val="1C2F42"/>
              </a:solidFill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0E4AD051-40C8-3ADA-2509-2192DDF5B0EA}"/>
              </a:ext>
            </a:extLst>
          </p:cNvPr>
          <p:cNvSpPr/>
          <p:nvPr/>
        </p:nvSpPr>
        <p:spPr>
          <a:xfrm>
            <a:off x="2241664" y="4946002"/>
            <a:ext cx="1371600" cy="82296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A91C06E-1D74-84FF-CA16-D3EE3FCE287B}"/>
              </a:ext>
            </a:extLst>
          </p:cNvPr>
          <p:cNvSpPr/>
          <p:nvPr/>
        </p:nvSpPr>
        <p:spPr>
          <a:xfrm>
            <a:off x="2241664" y="4673600"/>
            <a:ext cx="1371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R$ 365</a:t>
            </a:r>
            <a:endParaRPr lang="en-US" sz="1200" b="1" dirty="0">
              <a:solidFill>
                <a:srgbClr val="1C2F42"/>
              </a:solidFill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A6427794-6B16-4E58-69AC-73088B731CAD}"/>
              </a:ext>
            </a:extLst>
          </p:cNvPr>
          <p:cNvSpPr/>
          <p:nvPr/>
        </p:nvSpPr>
        <p:spPr>
          <a:xfrm>
            <a:off x="2241664" y="584688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B9A7C950-495F-6406-9F52-6433A9E71EF6}"/>
              </a:ext>
            </a:extLst>
          </p:cNvPr>
          <p:cNvSpPr/>
          <p:nvPr/>
        </p:nvSpPr>
        <p:spPr>
          <a:xfrm>
            <a:off x="4070464" y="5184140"/>
            <a:ext cx="1371600" cy="58801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10305A31-5D25-0DE0-614A-6E2435AA56C4}"/>
              </a:ext>
            </a:extLst>
          </p:cNvPr>
          <p:cNvSpPr/>
          <p:nvPr/>
        </p:nvSpPr>
        <p:spPr>
          <a:xfrm>
            <a:off x="4070464" y="4914900"/>
            <a:ext cx="1371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R$ 260</a:t>
            </a:r>
            <a:endParaRPr lang="en-US" sz="1200" b="1" dirty="0">
              <a:solidFill>
                <a:srgbClr val="1C2F42"/>
              </a:solidFill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F2679E30-E725-DE41-4360-7E23CC9E99AC}"/>
              </a:ext>
            </a:extLst>
          </p:cNvPr>
          <p:cNvSpPr/>
          <p:nvPr/>
        </p:nvSpPr>
        <p:spPr>
          <a:xfrm>
            <a:off x="4070464" y="584688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800" dirty="0">
              <a:solidFill>
                <a:srgbClr val="1C2F42"/>
              </a:solidFill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10084A8-0458-193E-30EE-2AEDF415F03A}"/>
              </a:ext>
            </a:extLst>
          </p:cNvPr>
          <p:cNvSpPr txBox="1"/>
          <p:nvPr/>
        </p:nvSpPr>
        <p:spPr>
          <a:xfrm>
            <a:off x="7574327" y="4972779"/>
            <a:ext cx="3704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C00000"/>
                </a:solidFill>
              </a:rPr>
              <a:t>Mas tem mais... </a:t>
            </a:r>
          </a:p>
          <a:p>
            <a:pPr algn="ctr"/>
            <a:r>
              <a:rPr lang="pt-BR" sz="2400" b="1" dirty="0">
                <a:solidFill>
                  <a:srgbClr val="C00000"/>
                </a:solidFill>
              </a:rPr>
              <a:t>Agora a cereja do bolo</a:t>
            </a:r>
          </a:p>
        </p:txBody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A625108F-F60D-4F9D-7587-53BF3AE77B0C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067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8A7D159E-699D-6079-E8A4-BDD555984478}"/>
              </a:ext>
            </a:extLst>
          </p:cNvPr>
          <p:cNvSpPr/>
          <p:nvPr/>
        </p:nvSpPr>
        <p:spPr>
          <a:xfrm>
            <a:off x="605482" y="650081"/>
            <a:ext cx="100768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É o Crédito! — Impacto Real para Locatário PJ</a:t>
            </a:r>
            <a:endParaRPr lang="en-US" sz="3200" dirty="0">
              <a:solidFill>
                <a:srgbClr val="1C2F42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568996A-7F35-58B2-A79F-B9DE96EA6EA4}"/>
              </a:ext>
            </a:extLst>
          </p:cNvPr>
          <p:cNvSpPr/>
          <p:nvPr/>
        </p:nvSpPr>
        <p:spPr>
          <a:xfrm>
            <a:off x="576467" y="1710108"/>
            <a:ext cx="5200292" cy="1635351"/>
          </a:xfrm>
          <a:prstGeom prst="rect">
            <a:avLst/>
          </a:prstGeom>
          <a:solidFill>
            <a:srgbClr val="F4F4F6"/>
          </a:solidFill>
          <a:ln w="9525" cap="flat" cmpd="sng" algn="ctr">
            <a:solidFill>
              <a:srgbClr val="D5D5D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5852222-5CA8-1C80-F6C3-AFE2653B37CE}"/>
              </a:ext>
            </a:extLst>
          </p:cNvPr>
          <p:cNvSpPr txBox="1"/>
          <p:nvPr/>
        </p:nvSpPr>
        <p:spPr>
          <a:xfrm>
            <a:off x="754268" y="1837110"/>
            <a:ext cx="37084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 b="1" dirty="0">
                <a:solidFill>
                  <a:srgbClr val="1E2761"/>
                </a:solidFill>
              </a:rPr>
              <a:t>Débito do Tributo Devido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2D2EB25-1312-74B7-9279-2DBF5AD007B8}"/>
              </a:ext>
            </a:extLst>
          </p:cNvPr>
          <p:cNvSpPr txBox="1"/>
          <p:nvPr/>
        </p:nvSpPr>
        <p:spPr>
          <a:xfrm>
            <a:off x="754268" y="2440081"/>
            <a:ext cx="37084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2800" b="1" dirty="0" err="1">
                <a:solidFill>
                  <a:srgbClr val="C0392B"/>
                </a:solidFill>
              </a:rPr>
              <a:t>R</a:t>
            </a:r>
            <a:r>
              <a:rPr lang="pt-BR" sz="2800" b="1" dirty="0">
                <a:solidFill>
                  <a:srgbClr val="C0392B"/>
                </a:solidFill>
              </a:rPr>
              <a:t>$ 260,15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487BFD2-F802-2D58-0EEF-BA9D97D22B45}"/>
              </a:ext>
            </a:extLst>
          </p:cNvPr>
          <p:cNvSpPr txBox="1"/>
          <p:nvPr/>
        </p:nvSpPr>
        <p:spPr>
          <a:xfrm>
            <a:off x="754268" y="2951393"/>
            <a:ext cx="37084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i="1">
                <a:solidFill>
                  <a:srgbClr val="5A5A6A"/>
                </a:solidFill>
              </a:rPr>
              <a:t>destacado na NF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1410B82-45DB-579E-54A7-D133611E7A71}"/>
              </a:ext>
            </a:extLst>
          </p:cNvPr>
          <p:cNvSpPr/>
          <p:nvPr/>
        </p:nvSpPr>
        <p:spPr>
          <a:xfrm>
            <a:off x="6385335" y="1729987"/>
            <a:ext cx="5224672" cy="1615473"/>
          </a:xfrm>
          <a:prstGeom prst="rect">
            <a:avLst/>
          </a:prstGeom>
          <a:solidFill>
            <a:srgbClr val="F4F4F6"/>
          </a:solidFill>
          <a:ln w="9525" cap="flat" cmpd="sng" algn="ctr">
            <a:solidFill>
              <a:srgbClr val="D5D5D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FBE204A-44A9-AA97-FEC8-A411E9482F70}"/>
              </a:ext>
            </a:extLst>
          </p:cNvPr>
          <p:cNvSpPr txBox="1"/>
          <p:nvPr/>
        </p:nvSpPr>
        <p:spPr>
          <a:xfrm>
            <a:off x="6563135" y="1856988"/>
            <a:ext cx="5224673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 b="1" dirty="0">
                <a:solidFill>
                  <a:srgbClr val="1E2761"/>
                </a:solidFill>
              </a:rPr>
              <a:t>Crédito dos Tributos sobre os insumos (estimado)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D1E14D3-0CCA-B851-08B1-31A920D05DE4}"/>
              </a:ext>
            </a:extLst>
          </p:cNvPr>
          <p:cNvSpPr txBox="1"/>
          <p:nvPr/>
        </p:nvSpPr>
        <p:spPr>
          <a:xfrm>
            <a:off x="6563136" y="2459959"/>
            <a:ext cx="37084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2800" b="1">
                <a:solidFill>
                  <a:srgbClr val="1A7A4A"/>
                </a:solidFill>
              </a:rPr>
              <a:t>R$ 78,05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5EE5D63-1EC0-72F1-89D3-E8E819F2C51C}"/>
              </a:ext>
            </a:extLst>
          </p:cNvPr>
          <p:cNvSpPr txBox="1"/>
          <p:nvPr/>
        </p:nvSpPr>
        <p:spPr>
          <a:xfrm>
            <a:off x="6563136" y="2971271"/>
            <a:ext cx="37084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i="1" dirty="0">
                <a:solidFill>
                  <a:srgbClr val="5A5A6A"/>
                </a:solidFill>
              </a:rPr>
              <a:t>30% × </a:t>
            </a:r>
            <a:r>
              <a:rPr lang="pt-BR" i="1" dirty="0" err="1">
                <a:solidFill>
                  <a:srgbClr val="5A5A6A"/>
                </a:solidFill>
              </a:rPr>
              <a:t>R</a:t>
            </a:r>
            <a:r>
              <a:rPr lang="pt-BR" i="1" dirty="0">
                <a:solidFill>
                  <a:srgbClr val="5A5A6A"/>
                </a:solidFill>
              </a:rPr>
              <a:t>$ 260,15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361ABB7-ACA8-97DC-70A7-B87F2FD99670}"/>
              </a:ext>
            </a:extLst>
          </p:cNvPr>
          <p:cNvSpPr/>
          <p:nvPr/>
        </p:nvSpPr>
        <p:spPr>
          <a:xfrm>
            <a:off x="2855840" y="3784779"/>
            <a:ext cx="6096000" cy="2044882"/>
          </a:xfrm>
          <a:prstGeom prst="rect">
            <a:avLst/>
          </a:prstGeom>
          <a:solidFill>
            <a:srgbClr val="1C2F4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 sz="1800">
              <a:solidFill>
                <a:srgbClr val="1C2F42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69511BD-2EB4-44A5-1B3A-C784BF6CD238}"/>
              </a:ext>
            </a:extLst>
          </p:cNvPr>
          <p:cNvSpPr txBox="1"/>
          <p:nvPr/>
        </p:nvSpPr>
        <p:spPr>
          <a:xfrm>
            <a:off x="3470956" y="3937180"/>
            <a:ext cx="5740400" cy="3693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 dirty="0">
                <a:solidFill>
                  <a:srgbClr val="C9A84C"/>
                </a:solidFill>
              </a:rPr>
              <a:t>VALOR A PAGAR (Débito − Crédito)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006CEBD-71B2-E36D-1C97-AB090F33AFFF}"/>
              </a:ext>
            </a:extLst>
          </p:cNvPr>
          <p:cNvSpPr txBox="1"/>
          <p:nvPr/>
        </p:nvSpPr>
        <p:spPr>
          <a:xfrm>
            <a:off x="3470956" y="4281736"/>
            <a:ext cx="5740400" cy="3693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dirty="0" err="1">
                <a:solidFill>
                  <a:srgbClr val="CADCFC"/>
                </a:solidFill>
              </a:rPr>
              <a:t>R</a:t>
            </a:r>
            <a:r>
              <a:rPr lang="pt-BR" sz="1800" dirty="0">
                <a:solidFill>
                  <a:srgbClr val="CADCFC"/>
                </a:solidFill>
              </a:rPr>
              <a:t>$ 260,15 − </a:t>
            </a:r>
            <a:r>
              <a:rPr lang="pt-BR" sz="1800" dirty="0" err="1">
                <a:solidFill>
                  <a:srgbClr val="CADCFC"/>
                </a:solidFill>
              </a:rPr>
              <a:t>R</a:t>
            </a:r>
            <a:r>
              <a:rPr lang="pt-BR" sz="1800" dirty="0">
                <a:solidFill>
                  <a:srgbClr val="CADCFC"/>
                </a:solidFill>
              </a:rPr>
              <a:t>$ 78,05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53AE3D1-B115-80AA-9E1C-457171F8D266}"/>
              </a:ext>
            </a:extLst>
          </p:cNvPr>
          <p:cNvSpPr txBox="1"/>
          <p:nvPr/>
        </p:nvSpPr>
        <p:spPr>
          <a:xfrm>
            <a:off x="3470956" y="4640648"/>
            <a:ext cx="5740400" cy="70788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4000" b="1" dirty="0" err="1">
                <a:solidFill>
                  <a:srgbClr val="FFFFFF"/>
                </a:solidFill>
              </a:rPr>
              <a:t>R</a:t>
            </a:r>
            <a:r>
              <a:rPr lang="pt-BR" sz="4000" b="1" dirty="0">
                <a:solidFill>
                  <a:srgbClr val="FFFFFF"/>
                </a:solidFill>
              </a:rPr>
              <a:t>$ 182,10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4D974B3-FF9B-24E7-D98B-4923F56A68F9}"/>
              </a:ext>
            </a:extLst>
          </p:cNvPr>
          <p:cNvSpPr txBox="1"/>
          <p:nvPr/>
        </p:nvSpPr>
        <p:spPr>
          <a:xfrm>
            <a:off x="3470956" y="5278960"/>
            <a:ext cx="5740400" cy="3693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i="1">
                <a:solidFill>
                  <a:srgbClr val="C9A84C"/>
                </a:solidFill>
              </a:rPr>
              <a:t>Custo real tributário: 1,82% sobre o aluguel</a:t>
            </a: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421012E4-FF5B-E3E5-7279-5E3EDF18D5A3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00983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7AF0996-E690-CA81-662D-A943866DF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549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1050E-26B2-081F-0BBB-E288E226F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3CC4631-49EA-3741-907D-E23A2E76EFC5}"/>
              </a:ext>
            </a:extLst>
          </p:cNvPr>
          <p:cNvSpPr/>
          <p:nvPr/>
        </p:nvSpPr>
        <p:spPr>
          <a:xfrm>
            <a:off x="605482" y="70370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pt-BR" sz="3200" b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 JURÍDICA alugando para pessoa física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5251743C-1B1E-73E4-9DCD-F2110DB28B08}"/>
              </a:ext>
            </a:extLst>
          </p:cNvPr>
          <p:cNvSpPr/>
          <p:nvPr/>
        </p:nvSpPr>
        <p:spPr>
          <a:xfrm>
            <a:off x="805067" y="1634770"/>
            <a:ext cx="6569768" cy="31822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7CBEC273-C94E-04B8-FDB9-172B14D5AE76}"/>
              </a:ext>
            </a:extLst>
          </p:cNvPr>
          <p:cNvSpPr/>
          <p:nvPr/>
        </p:nvSpPr>
        <p:spPr>
          <a:xfrm>
            <a:off x="805067" y="1634769"/>
            <a:ext cx="45719" cy="3182219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1959D5E4-637B-AC4C-D04B-E22A86937B51}"/>
              </a:ext>
            </a:extLst>
          </p:cNvPr>
          <p:cNvSpPr/>
          <p:nvPr/>
        </p:nvSpPr>
        <p:spPr>
          <a:xfrm>
            <a:off x="1083320" y="1751824"/>
            <a:ext cx="538685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dirty="0">
                <a:solidFill>
                  <a:srgbClr val="1E2761"/>
                </a:solidFill>
                <a:latin typeface="Calibri" pitchFamily="34" charset="0"/>
              </a:rPr>
              <a:t>EXEMPLO PRÁTICO — APURAÇÃO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0F73E2F8-C14E-1C89-AAF3-815E77B8E798}"/>
              </a:ext>
            </a:extLst>
          </p:cNvPr>
          <p:cNvSpPr/>
          <p:nvPr/>
        </p:nvSpPr>
        <p:spPr>
          <a:xfrm>
            <a:off x="1083320" y="2124910"/>
            <a:ext cx="6213283" cy="2357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Aluguel mensal: </a:t>
            </a:r>
            <a:r>
              <a:rPr lang="pt-BR" sz="1800" b="1" dirty="0">
                <a:solidFill>
                  <a:srgbClr val="1A1F3D"/>
                </a:solidFill>
                <a:latin typeface="Calibri" pitchFamily="34" charset="0"/>
              </a:rPr>
              <a:t>R$ 2.000,00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(–) Redutor social: R$ 645,01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(=) Base de cálculo: </a:t>
            </a:r>
            <a:r>
              <a:rPr lang="pt-BR" sz="1800" b="1" dirty="0">
                <a:solidFill>
                  <a:srgbClr val="1A1F3D"/>
                </a:solidFill>
                <a:latin typeface="Calibri" pitchFamily="34" charset="0"/>
              </a:rPr>
              <a:t>R$ 1.354,99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Alíquota nominal: 9,00%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(–) Redução de 70% (locação residencial): art. 261, LC 214/2025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(=) Alíquota efetiva: </a:t>
            </a: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2,70%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dirty="0">
                <a:solidFill>
                  <a:srgbClr val="1A1F3D"/>
                </a:solidFill>
                <a:latin typeface="Calibri" pitchFamily="34" charset="0"/>
              </a:rPr>
              <a:t>Tributação (cálculo por fora): </a:t>
            </a: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R$ 1.354,99 × 2,70% = R$ 36,58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t-BR" sz="1800" b="1" dirty="0">
                <a:solidFill>
                  <a:srgbClr val="1A1F3D"/>
                </a:solidFill>
                <a:latin typeface="Calibri" pitchFamily="34" charset="0"/>
              </a:rPr>
              <a:t>Total da NF: </a:t>
            </a:r>
            <a:r>
              <a:rPr lang="pt-BR" sz="1800" b="1" dirty="0">
                <a:solidFill>
                  <a:srgbClr val="1E2761"/>
                </a:solidFill>
                <a:latin typeface="Calibri" pitchFamily="34" charset="0"/>
              </a:rPr>
              <a:t>R$ 2.000,00 + R$ 36,58 = R$ 2.036,58</a:t>
            </a:r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49A9158B-9E07-C636-90AB-6C1EEB4779C7}"/>
              </a:ext>
            </a:extLst>
          </p:cNvPr>
          <p:cNvSpPr/>
          <p:nvPr/>
        </p:nvSpPr>
        <p:spPr>
          <a:xfrm>
            <a:off x="1083320" y="5108630"/>
            <a:ext cx="9567456" cy="822960"/>
          </a:xfrm>
          <a:prstGeom prst="rect">
            <a:avLst/>
          </a:prstGeom>
          <a:solidFill>
            <a:srgbClr val="E8C96A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A84233B7-ECAC-C97E-B7FA-9896C8D5687D}"/>
              </a:ext>
            </a:extLst>
          </p:cNvPr>
          <p:cNvSpPr/>
          <p:nvPr/>
        </p:nvSpPr>
        <p:spPr>
          <a:xfrm>
            <a:off x="1444134" y="5108630"/>
            <a:ext cx="88458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rgbClr val="1E2761"/>
                </a:solidFill>
                <a:latin typeface="Calibri" pitchFamily="34" charset="0"/>
              </a:rPr>
              <a:t>Síntese: repete-se o caso da locação de PF para PF; o que muda é o crédito da PJ locadora, que reduz o custo da operação em cerca de 30% do valor do débito.</a:t>
            </a:r>
            <a:endParaRPr lang="pt-BR" sz="1100" b="1" i="1" dirty="0">
              <a:solidFill>
                <a:srgbClr val="1A1F3D"/>
              </a:solidFill>
              <a:latin typeface="Calibri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83B85D3-4D41-2D14-45EC-6D892AEBD4BA}"/>
              </a:ext>
            </a:extLst>
          </p:cNvPr>
          <p:cNvSpPr txBox="1"/>
          <p:nvPr/>
        </p:nvSpPr>
        <p:spPr>
          <a:xfrm>
            <a:off x="7834574" y="2027583"/>
            <a:ext cx="41449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rgbClr val="C00000"/>
                </a:solidFill>
              </a:rPr>
              <a:t>Aumento Efetivo de preço da locação: R$ 36,58 ÷ R$ 2.000,00 = </a:t>
            </a:r>
            <a:r>
              <a:rPr lang="pt-BR" sz="1800" b="1" dirty="0">
                <a:solidFill>
                  <a:srgbClr val="C00000"/>
                </a:solidFill>
              </a:rPr>
              <a:t>1,83%</a:t>
            </a:r>
          </a:p>
          <a:p>
            <a:endParaRPr lang="pt-BR" sz="1800" b="1" dirty="0">
              <a:solidFill>
                <a:srgbClr val="C00000"/>
              </a:solidFill>
            </a:endParaRPr>
          </a:p>
          <a:p>
            <a:r>
              <a:rPr lang="pt-BR" sz="1800" b="1" dirty="0">
                <a:solidFill>
                  <a:srgbClr val="C00000"/>
                </a:solidFill>
              </a:rPr>
              <a:t>Quem assumirá o ônus?</a:t>
            </a:r>
          </a:p>
          <a:p>
            <a:endParaRPr lang="pt-BR" sz="1800" b="1" dirty="0">
              <a:solidFill>
                <a:srgbClr val="C00000"/>
              </a:solidFill>
            </a:endParaRPr>
          </a:p>
          <a:p>
            <a:r>
              <a:rPr lang="pt-BR" sz="1800" b="1" dirty="0">
                <a:solidFill>
                  <a:srgbClr val="C00000"/>
                </a:solidFill>
              </a:rPr>
              <a:t>A lei não disciplina</a:t>
            </a:r>
          </a:p>
          <a:p>
            <a:endParaRPr lang="pt-BR" sz="1800" b="1" dirty="0">
              <a:solidFill>
                <a:srgbClr val="C00000"/>
              </a:solidFill>
            </a:endParaRPr>
          </a:p>
          <a:p>
            <a:r>
              <a:rPr lang="pt-BR" sz="1800" b="1" dirty="0">
                <a:solidFill>
                  <a:srgbClr val="C00000"/>
                </a:solidFill>
              </a:rPr>
              <a:t>A diferença é o crédito</a:t>
            </a:r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369B8CD9-7A7D-24B0-8EA9-73F2C579C8EC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4033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B949A547-80D5-D05D-7E3B-8452C9EB2321}"/>
              </a:ext>
            </a:extLst>
          </p:cNvPr>
          <p:cNvSpPr/>
          <p:nvPr/>
        </p:nvSpPr>
        <p:spPr>
          <a:xfrm>
            <a:off x="544661" y="511359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200" b="1" dirty="0">
                <a:solidFill>
                  <a:srgbClr val="1C2F42"/>
                </a:solidFill>
                <a:latin typeface="Open Sans"/>
                <a:ea typeface="Open Sans"/>
                <a:cs typeface="Open Sans"/>
              </a:rPr>
              <a:t>Locador PJ × Locatário Pessoa Física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58201D4-FB2A-BD11-C839-8D4FA14A5DFB}"/>
              </a:ext>
            </a:extLst>
          </p:cNvPr>
          <p:cNvSpPr/>
          <p:nvPr/>
        </p:nvSpPr>
        <p:spPr>
          <a:xfrm>
            <a:off x="605482" y="975761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C2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 para contratos residenciais</a:t>
            </a:r>
            <a:endParaRPr lang="en-US" sz="1300" dirty="0">
              <a:solidFill>
                <a:srgbClr val="1C2F42"/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6249ED4-F8E4-6648-07A7-39215C406090}"/>
              </a:ext>
            </a:extLst>
          </p:cNvPr>
          <p:cNvSpPr/>
          <p:nvPr/>
        </p:nvSpPr>
        <p:spPr>
          <a:xfrm>
            <a:off x="683808" y="1840059"/>
            <a:ext cx="10223390" cy="75895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76B44D0-923F-8580-851B-3E51E4E02D4D}"/>
              </a:ext>
            </a:extLst>
          </p:cNvPr>
          <p:cNvSpPr/>
          <p:nvPr/>
        </p:nvSpPr>
        <p:spPr>
          <a:xfrm>
            <a:off x="683808" y="1827703"/>
            <a:ext cx="45719" cy="75895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B0DA6B7-7B61-8171-B538-BE398EEEC3E1}"/>
              </a:ext>
            </a:extLst>
          </p:cNvPr>
          <p:cNvSpPr/>
          <p:nvPr/>
        </p:nvSpPr>
        <p:spPr>
          <a:xfrm>
            <a:off x="793536" y="1792354"/>
            <a:ext cx="9283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CRÉDITO PARA PF</a:t>
            </a:r>
            <a:endParaRPr lang="en-US" sz="1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E02D9F3-704F-6BCB-9769-129DF15197F8}"/>
              </a:ext>
            </a:extLst>
          </p:cNvPr>
          <p:cNvSpPr/>
          <p:nvPr/>
        </p:nvSpPr>
        <p:spPr>
          <a:xfrm>
            <a:off x="793536" y="2205819"/>
            <a:ext cx="9780502" cy="546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PF não terá como apropriar o crédito do IBS/CBS — diferente do locatário PJ.</a:t>
            </a:r>
            <a:endParaRPr lang="en-US" sz="18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A7A1E5E-E160-0AAE-572C-789912B9FEAE}"/>
              </a:ext>
            </a:extLst>
          </p:cNvPr>
          <p:cNvSpPr/>
          <p:nvPr/>
        </p:nvSpPr>
        <p:spPr>
          <a:xfrm>
            <a:off x="729528" y="2864132"/>
            <a:ext cx="10223390" cy="75895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25CABDF-2D08-BF75-A227-7ED1AD47CDF0}"/>
              </a:ext>
            </a:extLst>
          </p:cNvPr>
          <p:cNvSpPr/>
          <p:nvPr/>
        </p:nvSpPr>
        <p:spPr>
          <a:xfrm>
            <a:off x="729528" y="2851776"/>
            <a:ext cx="45719" cy="758952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09BE162-C30D-227E-23F0-3232CD584C6D}"/>
              </a:ext>
            </a:extLst>
          </p:cNvPr>
          <p:cNvSpPr/>
          <p:nvPr/>
        </p:nvSpPr>
        <p:spPr>
          <a:xfrm>
            <a:off x="839256" y="2816427"/>
            <a:ext cx="9283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ALUGUEL BARATEADO</a:t>
            </a:r>
            <a:endParaRPr lang="en-US" sz="16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C68D2FF-84B4-AE7A-9989-0437F1913E00}"/>
              </a:ext>
            </a:extLst>
          </p:cNvPr>
          <p:cNvSpPr/>
          <p:nvPr/>
        </p:nvSpPr>
        <p:spPr>
          <a:xfrm>
            <a:off x="839256" y="3229892"/>
            <a:ext cx="9780502" cy="546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Ainda assim o aluguel será mais barato: PIS/COFINS 3,65% × CBS 2,70% → redução de encargos.</a:t>
            </a:r>
            <a:endParaRPr lang="en-US" sz="18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8AE52BB9-3576-033B-C4BA-5500ED1EB58C}"/>
              </a:ext>
            </a:extLst>
          </p:cNvPr>
          <p:cNvSpPr/>
          <p:nvPr/>
        </p:nvSpPr>
        <p:spPr>
          <a:xfrm>
            <a:off x="729528" y="3834629"/>
            <a:ext cx="10223390" cy="758953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987BFA38-36B5-2282-8918-D0AC2F7B6999}"/>
              </a:ext>
            </a:extLst>
          </p:cNvPr>
          <p:cNvSpPr/>
          <p:nvPr/>
        </p:nvSpPr>
        <p:spPr>
          <a:xfrm>
            <a:off x="729528" y="3834630"/>
            <a:ext cx="45719" cy="75895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EB88311-CEB0-5EA3-9BAD-CDFA66A816D2}"/>
              </a:ext>
            </a:extLst>
          </p:cNvPr>
          <p:cNvSpPr/>
          <p:nvPr/>
        </p:nvSpPr>
        <p:spPr>
          <a:xfrm>
            <a:off x="839256" y="3786924"/>
            <a:ext cx="9283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67E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MECÂNICA</a:t>
            </a:r>
            <a:endParaRPr lang="en-US" sz="16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A12AC95-7712-412E-03E1-65587B2BB355}"/>
              </a:ext>
            </a:extLst>
          </p:cNvPr>
          <p:cNvSpPr/>
          <p:nvPr/>
        </p:nvSpPr>
        <p:spPr>
          <a:xfrm>
            <a:off x="839256" y="4200389"/>
            <a:ext cx="9780502" cy="546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locatário PF paga o aluguel, que inclui a CBS por fora, mas o valor total é menor que no regime atual.</a:t>
            </a:r>
            <a:endParaRPr lang="en-US" sz="18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545E99D-1455-AB13-D1FB-072E269AF16F}"/>
              </a:ext>
            </a:extLst>
          </p:cNvPr>
          <p:cNvSpPr/>
          <p:nvPr/>
        </p:nvSpPr>
        <p:spPr>
          <a:xfrm>
            <a:off x="544661" y="4855760"/>
            <a:ext cx="2588175" cy="1124376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924965C-E88E-7981-90D5-A45300B8AD6B}"/>
              </a:ext>
            </a:extLst>
          </p:cNvPr>
          <p:cNvSpPr/>
          <p:nvPr/>
        </p:nvSpPr>
        <p:spPr>
          <a:xfrm>
            <a:off x="729528" y="494282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CARGA</a:t>
            </a:r>
            <a:endParaRPr lang="en-US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4B2973D-61E3-62C4-634D-BF25ED535F51}"/>
              </a:ext>
            </a:extLst>
          </p:cNvPr>
          <p:cNvSpPr/>
          <p:nvPr/>
        </p:nvSpPr>
        <p:spPr>
          <a:xfrm>
            <a:off x="590382" y="5296658"/>
            <a:ext cx="240325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~3,65% para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~2,70% sobre o valor líquido</a:t>
            </a:r>
            <a:endParaRPr lang="en-US" sz="16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C52897E-E92F-C2CB-4ED4-CBCE7C5416B2}"/>
              </a:ext>
            </a:extLst>
          </p:cNvPr>
          <p:cNvSpPr/>
          <p:nvPr/>
        </p:nvSpPr>
        <p:spPr>
          <a:xfrm>
            <a:off x="3204365" y="4855760"/>
            <a:ext cx="2588175" cy="1124376"/>
          </a:xfrm>
          <a:prstGeom prst="rect">
            <a:avLst/>
          </a:prstGeom>
          <a:solidFill>
            <a:srgbClr val="2A4898"/>
          </a:solidFill>
          <a:ln w="12700">
            <a:solidFill>
              <a:srgbClr val="2A489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8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A9E8064B-C7D8-4C22-97A2-52FE7D6596D1}"/>
              </a:ext>
            </a:extLst>
          </p:cNvPr>
          <p:cNvSpPr/>
          <p:nvPr/>
        </p:nvSpPr>
        <p:spPr>
          <a:xfrm>
            <a:off x="3528378" y="494282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SEGURANÇA JURÍDICA</a:t>
            </a:r>
            <a:endParaRPr lang="en-US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0E7CC18E-F2FA-E4D4-5557-B97A1527BC11}"/>
              </a:ext>
            </a:extLst>
          </p:cNvPr>
          <p:cNvSpPr/>
          <p:nvPr/>
        </p:nvSpPr>
        <p:spPr>
          <a:xfrm>
            <a:off x="3508500" y="529665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definido em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complementar</a:t>
            </a:r>
            <a:endParaRPr lang="en-US" sz="1600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FE48A1A5-5215-1FC7-EF56-1E60C9DCEEC1}"/>
              </a:ext>
            </a:extLst>
          </p:cNvPr>
          <p:cNvSpPr/>
          <p:nvPr/>
        </p:nvSpPr>
        <p:spPr>
          <a:xfrm>
            <a:off x="5903825" y="4855760"/>
            <a:ext cx="2588175" cy="1124376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D6BC2289-2628-1C12-9FEF-716AD449681E}"/>
              </a:ext>
            </a:extLst>
          </p:cNvPr>
          <p:cNvSpPr/>
          <p:nvPr/>
        </p:nvSpPr>
        <p:spPr>
          <a:xfrm>
            <a:off x="6148326" y="494282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TRANSPARÊNCIA</a:t>
            </a:r>
            <a:endParaRPr lang="en-US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7AEA262A-FDC2-992A-9741-8740FA204206}"/>
              </a:ext>
            </a:extLst>
          </p:cNvPr>
          <p:cNvSpPr/>
          <p:nvPr/>
        </p:nvSpPr>
        <p:spPr>
          <a:xfrm>
            <a:off x="6148326" y="529665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cálculo mais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clara e visível</a:t>
            </a:r>
            <a:endParaRPr lang="en-US" sz="1600" dirty="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3FC2C8D0-AA28-5643-FE1E-32AF2B3AC4F5}"/>
              </a:ext>
            </a:extLst>
          </p:cNvPr>
          <p:cNvSpPr/>
          <p:nvPr/>
        </p:nvSpPr>
        <p:spPr>
          <a:xfrm>
            <a:off x="8583407" y="4855760"/>
            <a:ext cx="2588175" cy="11243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FA3F7973-3443-A99F-8AA3-B86C7250F032}"/>
              </a:ext>
            </a:extLst>
          </p:cNvPr>
          <p:cNvSpPr/>
          <p:nvPr/>
        </p:nvSpPr>
        <p:spPr>
          <a:xfrm>
            <a:off x="8768274" y="494282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NEGOCIAÇÃO</a:t>
            </a:r>
            <a:endParaRPr lang="en-US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2DC4C481-C186-DCB9-BE16-8B8E1BAE5E5E}"/>
              </a:ext>
            </a:extLst>
          </p:cNvPr>
          <p:cNvSpPr/>
          <p:nvPr/>
        </p:nvSpPr>
        <p:spPr>
          <a:xfrm>
            <a:off x="8827908" y="529665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Aluguel líquido menor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 negociação</a:t>
            </a:r>
            <a:endParaRPr lang="en-US" sz="1600" dirty="0"/>
          </a:p>
        </p:txBody>
      </p:sp>
      <p:sp>
        <p:nvSpPr>
          <p:cNvPr id="30" name="Shape 3">
            <a:extLst>
              <a:ext uri="{FF2B5EF4-FFF2-40B4-BE49-F238E27FC236}">
                <a16:creationId xmlns:a16="http://schemas.microsoft.com/office/drawing/2014/main" id="{AE49F8D6-D349-6519-4905-5288AA8B233E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07740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D5C9C23-2BCE-44A1-6CE4-143A467D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4" y="0"/>
            <a:ext cx="12198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936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DF239C-7108-E083-043E-F423329F0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7024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072F0-8B06-19F6-1221-713B7B887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6F15C107-1B53-66FB-287C-D2BD36332D8F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Operações Imobiliárias Alcançadas pelo Novo Regime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3B9B492D-3AD7-C575-3045-27CBDA3F7FC9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DC0B65-6982-294E-AEB5-5B585D9DFEBE}"/>
              </a:ext>
            </a:extLst>
          </p:cNvPr>
          <p:cNvSpPr/>
          <p:nvPr/>
        </p:nvSpPr>
        <p:spPr>
          <a:xfrm>
            <a:off x="438373" y="1807283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05F4B1AE-0519-A743-9C94-DD4B5D913ED7}"/>
              </a:ext>
            </a:extLst>
          </p:cNvPr>
          <p:cNvSpPr txBox="1"/>
          <p:nvPr/>
        </p:nvSpPr>
        <p:spPr>
          <a:xfrm>
            <a:off x="469835" y="1899044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3200" b="0" i="0" dirty="0">
                <a:solidFill>
                  <a:srgbClr val="FFFFFF"/>
                </a:solidFill>
                <a:latin typeface="Calibri"/>
              </a:rPr>
              <a:t>🏗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D246F627-9F3E-EEA6-B19A-6085AE2D3E34}"/>
              </a:ext>
            </a:extLst>
          </p:cNvPr>
          <p:cNvSpPr txBox="1"/>
          <p:nvPr/>
        </p:nvSpPr>
        <p:spPr>
          <a:xfrm>
            <a:off x="1186246" y="1807283"/>
            <a:ext cx="237420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 dirty="0" err="1">
                <a:solidFill>
                  <a:srgbClr val="0E1E4C"/>
                </a:solidFill>
                <a:latin typeface="Calibri"/>
              </a:rPr>
              <a:t>Incorporação</a:t>
            </a:r>
            <a:endParaRPr sz="1800" b="1" i="0" dirty="0">
              <a:solidFill>
                <a:srgbClr val="0E1E4C"/>
              </a:solidFill>
              <a:latin typeface="Calibri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FABE4FB-CC76-9345-024E-B1DE596791B6}"/>
              </a:ext>
            </a:extLst>
          </p:cNvPr>
          <p:cNvSpPr txBox="1"/>
          <p:nvPr/>
        </p:nvSpPr>
        <p:spPr>
          <a:xfrm>
            <a:off x="1186246" y="2144902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Alienação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bens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imóveis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inclusive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por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incorporação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parcelamento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do solo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79465E3C-98CF-A209-BAE5-3BC67F674C0E}"/>
              </a:ext>
            </a:extLst>
          </p:cNvPr>
          <p:cNvSpPr/>
          <p:nvPr/>
        </p:nvSpPr>
        <p:spPr>
          <a:xfrm>
            <a:off x="438373" y="2557548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39976E5-3D5F-3AF4-35E4-18B7B26625B0}"/>
              </a:ext>
            </a:extLst>
          </p:cNvPr>
          <p:cNvSpPr/>
          <p:nvPr/>
        </p:nvSpPr>
        <p:spPr>
          <a:xfrm>
            <a:off x="438373" y="2732609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8A1A0D0F-2D36-5B62-8799-58738EB822AF}"/>
              </a:ext>
            </a:extLst>
          </p:cNvPr>
          <p:cNvSpPr txBox="1"/>
          <p:nvPr/>
        </p:nvSpPr>
        <p:spPr>
          <a:xfrm>
            <a:off x="438373" y="2833682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3200" b="0" i="0" dirty="0">
                <a:solidFill>
                  <a:srgbClr val="FFFFFF"/>
                </a:solidFill>
                <a:latin typeface="Calibri"/>
              </a:rPr>
              <a:t>📋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50A8239D-501D-1750-A12B-311A1905603F}"/>
              </a:ext>
            </a:extLst>
          </p:cNvPr>
          <p:cNvSpPr txBox="1"/>
          <p:nvPr/>
        </p:nvSpPr>
        <p:spPr>
          <a:xfrm>
            <a:off x="1186246" y="2732609"/>
            <a:ext cx="237420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Cessão de Direitos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4ADF7525-0E1C-4770-4F35-7560D07DF465}"/>
              </a:ext>
            </a:extLst>
          </p:cNvPr>
          <p:cNvSpPr txBox="1"/>
          <p:nvPr/>
        </p:nvSpPr>
        <p:spPr>
          <a:xfrm>
            <a:off x="1186246" y="3070229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Cessão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direitos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relativos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a bens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imóveis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—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expressamente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tributada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07958034-7F8E-6090-6842-B2885774D1AA}"/>
              </a:ext>
            </a:extLst>
          </p:cNvPr>
          <p:cNvSpPr/>
          <p:nvPr/>
        </p:nvSpPr>
        <p:spPr>
          <a:xfrm>
            <a:off x="438373" y="3482874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8D261D-BCFD-FA3F-1F3F-8DC27EC4E8BC}"/>
              </a:ext>
            </a:extLst>
          </p:cNvPr>
          <p:cNvSpPr/>
          <p:nvPr/>
        </p:nvSpPr>
        <p:spPr>
          <a:xfrm>
            <a:off x="438373" y="3657936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A519E4BD-59E2-8F77-9BB0-2282194A0C5D}"/>
              </a:ext>
            </a:extLst>
          </p:cNvPr>
          <p:cNvSpPr txBox="1"/>
          <p:nvPr/>
        </p:nvSpPr>
        <p:spPr>
          <a:xfrm>
            <a:off x="438373" y="3759009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3200" b="0" i="0" dirty="0">
                <a:solidFill>
                  <a:srgbClr val="FFFFFF"/>
                </a:solidFill>
                <a:latin typeface="Calibri"/>
              </a:rPr>
              <a:t>🏠</a:t>
            </a:r>
            <a:endParaRPr sz="180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A03CEC93-CD02-A8AA-3E5F-1F80996C41DB}"/>
              </a:ext>
            </a:extLst>
          </p:cNvPr>
          <p:cNvSpPr txBox="1"/>
          <p:nvPr/>
        </p:nvSpPr>
        <p:spPr>
          <a:xfrm>
            <a:off x="1186246" y="3657936"/>
            <a:ext cx="3224389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 dirty="0" err="1">
                <a:solidFill>
                  <a:srgbClr val="0E1E4C"/>
                </a:solidFill>
                <a:latin typeface="Calibri"/>
              </a:rPr>
              <a:t>Locação</a:t>
            </a:r>
            <a:r>
              <a:rPr sz="1800" b="1" i="0" dirty="0">
                <a:solidFill>
                  <a:srgbClr val="0E1E4C"/>
                </a:solidFill>
                <a:latin typeface="Calibri"/>
              </a:rPr>
              <a:t> e </a:t>
            </a:r>
            <a:r>
              <a:rPr sz="1800" b="1" i="0" dirty="0" err="1">
                <a:solidFill>
                  <a:srgbClr val="0E1E4C"/>
                </a:solidFill>
                <a:latin typeface="Calibri"/>
              </a:rPr>
              <a:t>Arrendamento</a:t>
            </a:r>
            <a:endParaRPr sz="1800" b="1" i="0" dirty="0">
              <a:solidFill>
                <a:srgbClr val="0E1E4C"/>
              </a:solidFill>
              <a:latin typeface="Calibri"/>
            </a:endParaRP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EDF042DD-C44B-A5CF-4DB2-89F5BF23D665}"/>
              </a:ext>
            </a:extLst>
          </p:cNvPr>
          <p:cNvSpPr txBox="1"/>
          <p:nvPr/>
        </p:nvSpPr>
        <p:spPr>
          <a:xfrm>
            <a:off x="1186246" y="3995555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Locação, arrendamento e demais operações reguladas no mesmo capítulo</a:t>
            </a: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EE07F536-8CBF-EE0E-CA8B-11A6AEFF84C9}"/>
              </a:ext>
            </a:extLst>
          </p:cNvPr>
          <p:cNvSpPr/>
          <p:nvPr/>
        </p:nvSpPr>
        <p:spPr>
          <a:xfrm>
            <a:off x="438373" y="4408201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672865C-1F26-453E-9DF1-281B8D52BF7D}"/>
              </a:ext>
            </a:extLst>
          </p:cNvPr>
          <p:cNvSpPr/>
          <p:nvPr/>
        </p:nvSpPr>
        <p:spPr>
          <a:xfrm>
            <a:off x="438373" y="4583262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D784BDED-6ADA-D293-4FCD-E015F9274E1A}"/>
              </a:ext>
            </a:extLst>
          </p:cNvPr>
          <p:cNvSpPr txBox="1"/>
          <p:nvPr/>
        </p:nvSpPr>
        <p:spPr>
          <a:xfrm>
            <a:off x="287360" y="4702958"/>
            <a:ext cx="895575" cy="48628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800" b="0" i="0" dirty="0">
                <a:solidFill>
                  <a:srgbClr val="FFFFFF"/>
                </a:solidFill>
                <a:latin typeface="Calibri"/>
              </a:rPr>
              <a:t>📈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3856CE19-5476-4513-A788-C2435C4157C3}"/>
              </a:ext>
            </a:extLst>
          </p:cNvPr>
          <p:cNvSpPr txBox="1"/>
          <p:nvPr/>
        </p:nvSpPr>
        <p:spPr>
          <a:xfrm>
            <a:off x="1186246" y="4583262"/>
            <a:ext cx="237420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Mudança Estrutural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BC8A85ED-DE4A-1468-0285-29E3063796E9}"/>
              </a:ext>
            </a:extLst>
          </p:cNvPr>
          <p:cNvSpPr txBox="1"/>
          <p:nvPr/>
        </p:nvSpPr>
        <p:spPr>
          <a:xfrm>
            <a:off x="1186246" y="4920882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A venda da unidade incorporada entra na incidência do IBS/CBS — antes não havia ISS na venda</a:t>
            </a: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954F6A3B-71AB-4562-9C26-0B0B44AA86EC}"/>
              </a:ext>
            </a:extLst>
          </p:cNvPr>
          <p:cNvSpPr/>
          <p:nvPr/>
        </p:nvSpPr>
        <p:spPr>
          <a:xfrm>
            <a:off x="438373" y="5333527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2B5C3E0F-2165-F495-8E91-04239CACDBE1}"/>
              </a:ext>
            </a:extLst>
          </p:cNvPr>
          <p:cNvSpPr/>
          <p:nvPr/>
        </p:nvSpPr>
        <p:spPr>
          <a:xfrm>
            <a:off x="438373" y="5583615"/>
            <a:ext cx="11040035" cy="333846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D6351C98-6FBE-72DF-BDCA-7C325DBF1FB4}"/>
              </a:ext>
            </a:extLst>
          </p:cNvPr>
          <p:cNvSpPr/>
          <p:nvPr/>
        </p:nvSpPr>
        <p:spPr>
          <a:xfrm>
            <a:off x="438373" y="5583615"/>
            <a:ext cx="45719" cy="333846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0592DB48-5C36-32DA-BB3F-8400461C8086}"/>
              </a:ext>
            </a:extLst>
          </p:cNvPr>
          <p:cNvSpPr txBox="1"/>
          <p:nvPr/>
        </p:nvSpPr>
        <p:spPr>
          <a:xfrm>
            <a:off x="544661" y="5659744"/>
            <a:ext cx="7272257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 err="1">
                <a:solidFill>
                  <a:srgbClr val="0E1E4C"/>
                </a:solidFill>
                <a:latin typeface="Calibri"/>
              </a:rPr>
              <a:t>Verificar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enquadramento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exato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por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tipologia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—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cada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operação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tem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base 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alíquota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próprias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174680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Regime Específico de Bens Imóveis (art. 251 e ss.)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1" i="0" dirty="0" err="1">
                <a:solidFill>
                  <a:srgbClr val="0E1E4C"/>
                </a:solidFill>
                <a:latin typeface="Calibri"/>
              </a:rPr>
              <a:t>Regras</a:t>
            </a:r>
            <a:r>
              <a:rPr sz="1800"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0E1E4C"/>
                </a:solidFill>
                <a:latin typeface="Calibri"/>
              </a:rPr>
              <a:t>Próprias</a:t>
            </a:r>
            <a:endParaRPr sz="1800" b="1" i="0" dirty="0">
              <a:solidFill>
                <a:srgbClr val="0E1E4C"/>
              </a:solidFill>
              <a:latin typeface="Calibri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Incidência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base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cálculo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alíquotas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redutores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créditos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específicos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Prevalência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O regime específico prevalece sobre o regime geral do IBS/CBS em todas as situações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Enquadramento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Primeiro passo: enquadrar corretamente a operação da incorporadora antes de calcular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Hierarquia Normativa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LC 214/2025 define o tratamento especial — regulamento complementará detalhes operacionais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Art. 251 ss. da LC 214/2025: o regime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específico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afasta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as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regras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gerais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do IBS/CBS</a:t>
            </a:r>
          </a:p>
        </p:txBody>
      </p:sp>
    </p:spTree>
    <p:extLst>
      <p:ext uri="{BB962C8B-B14F-4D97-AF65-F5344CB8AC3E}">
        <p14:creationId xmlns:p14="http://schemas.microsoft.com/office/powerpoint/2010/main" val="31140310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7F49B-93B0-4A1B-52ED-F252CDAB9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790D84D7-9F0C-D165-24F6-6973DC6DF276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Antes e Depois da Reforma: Mudança Estrutural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557684A6-9E39-A47A-E214-FDDA5499C2D0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336A2F44-6213-E623-BA7F-1FE5306E3F6A}"/>
              </a:ext>
            </a:extLst>
          </p:cNvPr>
          <p:cNvSpPr/>
          <p:nvPr/>
        </p:nvSpPr>
        <p:spPr>
          <a:xfrm>
            <a:off x="699695" y="1554478"/>
            <a:ext cx="4990131" cy="3294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8E11A940-BE3E-684D-0874-A28302ECA774}"/>
              </a:ext>
            </a:extLst>
          </p:cNvPr>
          <p:cNvSpPr txBox="1"/>
          <p:nvPr/>
        </p:nvSpPr>
        <p:spPr>
          <a:xfrm>
            <a:off x="815745" y="1646086"/>
            <a:ext cx="4758031" cy="363176"/>
          </a:xfrm>
          <a:prstGeom prst="rect">
            <a:avLst/>
          </a:prstGeom>
          <a:noFill/>
        </p:spPr>
        <p:txBody>
          <a:bodyPr wrap="square" tIns="27432" rIns="45720" bIns="27432">
            <a:spAutoFit/>
          </a:bodyPr>
          <a:lstStyle/>
          <a:p>
            <a:pPr algn="l"/>
            <a:r>
              <a:rPr sz="2000" b="1" i="0" dirty="0">
                <a:solidFill>
                  <a:srgbClr val="B8963E"/>
                </a:solidFill>
                <a:latin typeface="Calibri"/>
              </a:rPr>
              <a:t>HOJE — Regime </a:t>
            </a:r>
            <a:r>
              <a:rPr sz="2000" b="1" i="0" dirty="0" err="1">
                <a:solidFill>
                  <a:srgbClr val="B8963E"/>
                </a:solidFill>
                <a:latin typeface="Calibri"/>
              </a:rPr>
              <a:t>Atual</a:t>
            </a:r>
            <a:endParaRPr sz="2000" b="1" i="0" dirty="0">
              <a:solidFill>
                <a:srgbClr val="B8963E"/>
              </a:solidFill>
              <a:latin typeface="Calibri"/>
            </a:endParaRPr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B388AEF3-7965-FF90-111F-BCD1D3C0ADCB}"/>
              </a:ext>
            </a:extLst>
          </p:cNvPr>
          <p:cNvSpPr/>
          <p:nvPr/>
        </p:nvSpPr>
        <p:spPr>
          <a:xfrm>
            <a:off x="815745" y="2169557"/>
            <a:ext cx="4758031" cy="26174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A4FFC3A6-5373-1C22-ED96-C56BA195F176}"/>
              </a:ext>
            </a:extLst>
          </p:cNvPr>
          <p:cNvSpPr/>
          <p:nvPr/>
        </p:nvSpPr>
        <p:spPr>
          <a:xfrm>
            <a:off x="931794" y="2470554"/>
            <a:ext cx="81235" cy="9160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DA310013-25EA-562A-B7F6-F9288066B460}"/>
              </a:ext>
            </a:extLst>
          </p:cNvPr>
          <p:cNvSpPr txBox="1"/>
          <p:nvPr/>
        </p:nvSpPr>
        <p:spPr>
          <a:xfrm>
            <a:off x="1082659" y="2300425"/>
            <a:ext cx="4467908" cy="30162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 dirty="0">
                <a:solidFill>
                  <a:srgbClr val="FFFFFF"/>
                </a:solidFill>
                <a:latin typeface="Calibri"/>
              </a:rPr>
              <a:t>PIS/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Cofins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sobre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a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receita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(regime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comum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ou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RET)</a:t>
            </a:r>
          </a:p>
        </p:txBody>
      </p:sp>
      <p:sp>
        <p:nvSpPr>
          <p:cNvPr id="33" name="Rectangle 12">
            <a:extLst>
              <a:ext uri="{FF2B5EF4-FFF2-40B4-BE49-F238E27FC236}">
                <a16:creationId xmlns:a16="http://schemas.microsoft.com/office/drawing/2014/main" id="{20F35FF0-5D8F-B8F3-5490-7B98A420D0C8}"/>
              </a:ext>
            </a:extLst>
          </p:cNvPr>
          <p:cNvSpPr/>
          <p:nvPr/>
        </p:nvSpPr>
        <p:spPr>
          <a:xfrm>
            <a:off x="931794" y="3243228"/>
            <a:ext cx="81235" cy="9160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CD0C0357-9A6D-E8FE-A5FD-F6C1421B5136}"/>
              </a:ext>
            </a:extLst>
          </p:cNvPr>
          <p:cNvSpPr txBox="1"/>
          <p:nvPr/>
        </p:nvSpPr>
        <p:spPr>
          <a:xfrm>
            <a:off x="1082659" y="3073100"/>
            <a:ext cx="4467908" cy="30162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 dirty="0">
                <a:solidFill>
                  <a:srgbClr val="FFFFFF"/>
                </a:solidFill>
                <a:latin typeface="Calibri"/>
              </a:rPr>
              <a:t>ISS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sobre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serviços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de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construção</a:t>
            </a:r>
            <a:endParaRPr sz="160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52AE23CE-17D8-90D5-E024-E37C4EA58160}"/>
              </a:ext>
            </a:extLst>
          </p:cNvPr>
          <p:cNvSpPr/>
          <p:nvPr/>
        </p:nvSpPr>
        <p:spPr>
          <a:xfrm>
            <a:off x="942552" y="4037422"/>
            <a:ext cx="81235" cy="9160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F73F9F16-8F1D-1BA4-B820-739DABE1A6D8}"/>
              </a:ext>
            </a:extLst>
          </p:cNvPr>
          <p:cNvSpPr txBox="1"/>
          <p:nvPr/>
        </p:nvSpPr>
        <p:spPr>
          <a:xfrm>
            <a:off x="1093417" y="3867294"/>
            <a:ext cx="4467908" cy="547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Venda da unidade não gera tributo típico de consumo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DF320389-D08E-4BFB-BF35-BF14BFEFAF47}"/>
              </a:ext>
            </a:extLst>
          </p:cNvPr>
          <p:cNvSpPr txBox="1"/>
          <p:nvPr/>
        </p:nvSpPr>
        <p:spPr>
          <a:xfrm>
            <a:off x="5771061" y="2994025"/>
            <a:ext cx="638273" cy="71977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600" b="1" i="0">
                <a:solidFill>
                  <a:srgbClr val="B8963E"/>
                </a:solidFill>
                <a:latin typeface="Calibri"/>
              </a:rPr>
              <a:t>→</a:t>
            </a:r>
          </a:p>
        </p:txBody>
      </p:sp>
      <p:sp>
        <p:nvSpPr>
          <p:cNvPr id="38" name="Rectangle 17">
            <a:extLst>
              <a:ext uri="{FF2B5EF4-FFF2-40B4-BE49-F238E27FC236}">
                <a16:creationId xmlns:a16="http://schemas.microsoft.com/office/drawing/2014/main" id="{23BEDE66-4707-ABCE-6E8D-A921D50AD257}"/>
              </a:ext>
            </a:extLst>
          </p:cNvPr>
          <p:cNvSpPr/>
          <p:nvPr/>
        </p:nvSpPr>
        <p:spPr>
          <a:xfrm>
            <a:off x="6502173" y="1554475"/>
            <a:ext cx="4990131" cy="3294002"/>
          </a:xfrm>
          <a:prstGeom prst="rect">
            <a:avLst/>
          </a:prstGeom>
          <a:solidFill>
            <a:srgbClr val="172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2CF30199-208C-0E67-7398-7F27C954F6D6}"/>
              </a:ext>
            </a:extLst>
          </p:cNvPr>
          <p:cNvSpPr txBox="1"/>
          <p:nvPr/>
        </p:nvSpPr>
        <p:spPr>
          <a:xfrm>
            <a:off x="6618223" y="1646086"/>
            <a:ext cx="4758031" cy="363176"/>
          </a:xfrm>
          <a:prstGeom prst="rect">
            <a:avLst/>
          </a:prstGeom>
          <a:noFill/>
        </p:spPr>
        <p:txBody>
          <a:bodyPr wrap="square" tIns="27432" rIns="45720" bIns="27432">
            <a:spAutoFit/>
          </a:bodyPr>
          <a:lstStyle/>
          <a:p>
            <a:pPr algn="l"/>
            <a:r>
              <a:rPr sz="2000" b="1" i="0">
                <a:solidFill>
                  <a:srgbClr val="B8963E"/>
                </a:solidFill>
                <a:latin typeface="Calibri"/>
              </a:rPr>
              <a:t>AMANHÃ — Novo Regime</a:t>
            </a: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8616B821-2B79-6DA5-F12A-D1DB532F53AC}"/>
              </a:ext>
            </a:extLst>
          </p:cNvPr>
          <p:cNvSpPr/>
          <p:nvPr/>
        </p:nvSpPr>
        <p:spPr>
          <a:xfrm>
            <a:off x="6618223" y="2169557"/>
            <a:ext cx="4758031" cy="26174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20">
            <a:extLst>
              <a:ext uri="{FF2B5EF4-FFF2-40B4-BE49-F238E27FC236}">
                <a16:creationId xmlns:a16="http://schemas.microsoft.com/office/drawing/2014/main" id="{80723F87-AD19-D989-3F25-CD1E5C2285D8}"/>
              </a:ext>
            </a:extLst>
          </p:cNvPr>
          <p:cNvSpPr/>
          <p:nvPr/>
        </p:nvSpPr>
        <p:spPr>
          <a:xfrm>
            <a:off x="6618223" y="2470554"/>
            <a:ext cx="81235" cy="9160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670700DE-5A9E-6E51-1DA2-B760C54490FB}"/>
              </a:ext>
            </a:extLst>
          </p:cNvPr>
          <p:cNvSpPr txBox="1"/>
          <p:nvPr/>
        </p:nvSpPr>
        <p:spPr>
          <a:xfrm>
            <a:off x="6769087" y="2300425"/>
            <a:ext cx="4583958" cy="547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IBS/CBS devidos na alienação, apurados em cada pagamento</a:t>
            </a:r>
          </a:p>
        </p:txBody>
      </p:sp>
      <p:sp>
        <p:nvSpPr>
          <p:cNvPr id="43" name="Rectangle 22">
            <a:extLst>
              <a:ext uri="{FF2B5EF4-FFF2-40B4-BE49-F238E27FC236}">
                <a16:creationId xmlns:a16="http://schemas.microsoft.com/office/drawing/2014/main" id="{18852039-D5E1-D3FD-D74B-28B29F9E1833}"/>
              </a:ext>
            </a:extLst>
          </p:cNvPr>
          <p:cNvSpPr/>
          <p:nvPr/>
        </p:nvSpPr>
        <p:spPr>
          <a:xfrm>
            <a:off x="6618223" y="3243228"/>
            <a:ext cx="81235" cy="9160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23">
            <a:extLst>
              <a:ext uri="{FF2B5EF4-FFF2-40B4-BE49-F238E27FC236}">
                <a16:creationId xmlns:a16="http://schemas.microsoft.com/office/drawing/2014/main" id="{E003E932-AEA2-AEE8-254F-4BA760BF3713}"/>
              </a:ext>
            </a:extLst>
          </p:cNvPr>
          <p:cNvSpPr txBox="1"/>
          <p:nvPr/>
        </p:nvSpPr>
        <p:spPr>
          <a:xfrm>
            <a:off x="6769087" y="3073100"/>
            <a:ext cx="4583958" cy="547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Tributação do consumo torna-se explícita na incorporação</a:t>
            </a:r>
          </a:p>
        </p:txBody>
      </p:sp>
      <p:sp>
        <p:nvSpPr>
          <p:cNvPr id="45" name="Rectangle 24">
            <a:extLst>
              <a:ext uri="{FF2B5EF4-FFF2-40B4-BE49-F238E27FC236}">
                <a16:creationId xmlns:a16="http://schemas.microsoft.com/office/drawing/2014/main" id="{710BEC6A-B194-D9ED-2F19-1AD945ECDF8F}"/>
              </a:ext>
            </a:extLst>
          </p:cNvPr>
          <p:cNvSpPr/>
          <p:nvPr/>
        </p:nvSpPr>
        <p:spPr>
          <a:xfrm>
            <a:off x="6628981" y="4037422"/>
            <a:ext cx="81235" cy="9160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25">
            <a:extLst>
              <a:ext uri="{FF2B5EF4-FFF2-40B4-BE49-F238E27FC236}">
                <a16:creationId xmlns:a16="http://schemas.microsoft.com/office/drawing/2014/main" id="{13DA98EF-FE6A-4C21-DDB3-DEDC9656C1EF}"/>
              </a:ext>
            </a:extLst>
          </p:cNvPr>
          <p:cNvSpPr txBox="1"/>
          <p:nvPr/>
        </p:nvSpPr>
        <p:spPr>
          <a:xfrm>
            <a:off x="6779845" y="3867294"/>
            <a:ext cx="4583958" cy="547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Receita do imóvel vendido compõe a base de incidência do IVA</a:t>
            </a:r>
          </a:p>
        </p:txBody>
      </p:sp>
      <p:sp>
        <p:nvSpPr>
          <p:cNvPr id="47" name="Rectangle 26">
            <a:extLst>
              <a:ext uri="{FF2B5EF4-FFF2-40B4-BE49-F238E27FC236}">
                <a16:creationId xmlns:a16="http://schemas.microsoft.com/office/drawing/2014/main" id="{2B6A2237-B311-F451-146E-37DA122D6B99}"/>
              </a:ext>
            </a:extLst>
          </p:cNvPr>
          <p:cNvSpPr/>
          <p:nvPr/>
        </p:nvSpPr>
        <p:spPr>
          <a:xfrm>
            <a:off x="699695" y="5427614"/>
            <a:ext cx="10792609" cy="300995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27">
            <a:extLst>
              <a:ext uri="{FF2B5EF4-FFF2-40B4-BE49-F238E27FC236}">
                <a16:creationId xmlns:a16="http://schemas.microsoft.com/office/drawing/2014/main" id="{0016DCB5-1EFE-EC66-4FCF-D549E5D2C4FD}"/>
              </a:ext>
            </a:extLst>
          </p:cNvPr>
          <p:cNvSpPr/>
          <p:nvPr/>
        </p:nvSpPr>
        <p:spPr>
          <a:xfrm>
            <a:off x="699695" y="5427614"/>
            <a:ext cx="45719" cy="30099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28">
            <a:extLst>
              <a:ext uri="{FF2B5EF4-FFF2-40B4-BE49-F238E27FC236}">
                <a16:creationId xmlns:a16="http://schemas.microsoft.com/office/drawing/2014/main" id="{0208F0F3-A5B7-9CA0-5094-8A81A9F0EAC8}"/>
              </a:ext>
            </a:extLst>
          </p:cNvPr>
          <p:cNvSpPr txBox="1"/>
          <p:nvPr/>
        </p:nvSpPr>
        <p:spPr>
          <a:xfrm>
            <a:off x="815745" y="5486505"/>
            <a:ext cx="7820951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venda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unidade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incorporada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será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tributada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por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IBS/CBS —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mudança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estrutural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no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modelo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46626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D1956-E301-BBCF-A073-C97801369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0D6CB7-9763-D06D-3839-87FCD04676EA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Contribuintes do Regime (art. 251)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56373503-27C7-1352-673B-40A1BFA8D03E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D7889D0-9869-1AA5-3935-6BB8FF96A6DF}"/>
              </a:ext>
            </a:extLst>
          </p:cNvPr>
          <p:cNvSpPr/>
          <p:nvPr/>
        </p:nvSpPr>
        <p:spPr>
          <a:xfrm>
            <a:off x="320039" y="1645919"/>
            <a:ext cx="585355" cy="59331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27A7B398-FB78-75F0-ED22-300D42AA533F}"/>
              </a:ext>
            </a:extLst>
          </p:cNvPr>
          <p:cNvSpPr txBox="1"/>
          <p:nvPr/>
        </p:nvSpPr>
        <p:spPr>
          <a:xfrm>
            <a:off x="320039" y="1645919"/>
            <a:ext cx="585355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 dirty="0">
                <a:solidFill>
                  <a:srgbClr val="B8963E"/>
                </a:solidFill>
                <a:latin typeface="Georgia"/>
              </a:rPr>
              <a:t>1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06986F9-2AE5-9DE2-E728-E8D30A2333E4}"/>
              </a:ext>
            </a:extLst>
          </p:cNvPr>
          <p:cNvSpPr txBox="1"/>
          <p:nvPr/>
        </p:nvSpPr>
        <p:spPr>
          <a:xfrm>
            <a:off x="1051732" y="1735188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 dirty="0">
                <a:solidFill>
                  <a:srgbClr val="0E1E4C"/>
                </a:solidFill>
                <a:latin typeface="Calibri"/>
              </a:rPr>
              <a:t>PJ Habitual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3EC329A7-B386-38F8-CA01-4D8BB9B50BB2}"/>
              </a:ext>
            </a:extLst>
          </p:cNvPr>
          <p:cNvSpPr txBox="1"/>
          <p:nvPr/>
        </p:nvSpPr>
        <p:spPr>
          <a:xfrm>
            <a:off x="3688740" y="1724429"/>
            <a:ext cx="7743756" cy="60939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>
                <a:solidFill>
                  <a:srgbClr val="1E293B"/>
                </a:solidFill>
                <a:latin typeface="Calibri"/>
              </a:rPr>
              <a:t>Pessoa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jurídica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que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realiza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operações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com bens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imóveis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forma habitual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ou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profissional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F0C756CE-F5AF-CE2B-A543-253A0FFD6F56}"/>
              </a:ext>
            </a:extLst>
          </p:cNvPr>
          <p:cNvSpPr/>
          <p:nvPr/>
        </p:nvSpPr>
        <p:spPr>
          <a:xfrm>
            <a:off x="320039" y="2362836"/>
            <a:ext cx="11341249" cy="988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26EDE9FC-FC50-65F1-B636-8BE2F5907C92}"/>
              </a:ext>
            </a:extLst>
          </p:cNvPr>
          <p:cNvSpPr/>
          <p:nvPr/>
        </p:nvSpPr>
        <p:spPr>
          <a:xfrm>
            <a:off x="320039" y="2535885"/>
            <a:ext cx="585355" cy="59331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5D3776F7-BA36-83C3-F384-22687C5FB056}"/>
              </a:ext>
            </a:extLst>
          </p:cNvPr>
          <p:cNvSpPr txBox="1"/>
          <p:nvPr/>
        </p:nvSpPr>
        <p:spPr>
          <a:xfrm>
            <a:off x="320039" y="2535885"/>
            <a:ext cx="585355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>
                <a:solidFill>
                  <a:srgbClr val="B8963E"/>
                </a:solidFill>
                <a:latin typeface="Georgia"/>
              </a:rPr>
              <a:t>2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D43BBCE8-FB48-D106-B6FC-2DE6FE00A60F}"/>
              </a:ext>
            </a:extLst>
          </p:cNvPr>
          <p:cNvSpPr txBox="1"/>
          <p:nvPr/>
        </p:nvSpPr>
        <p:spPr>
          <a:xfrm>
            <a:off x="1051732" y="2625154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PF Equiparada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9ACCD0FF-7ACA-306B-D978-732072223DAE}"/>
              </a:ext>
            </a:extLst>
          </p:cNvPr>
          <p:cNvSpPr txBox="1"/>
          <p:nvPr/>
        </p:nvSpPr>
        <p:spPr>
          <a:xfrm>
            <a:off x="3688740" y="2614395"/>
            <a:ext cx="7743756" cy="60939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>
                <a:solidFill>
                  <a:srgbClr val="1E293B"/>
                </a:solidFill>
                <a:latin typeface="Calibri"/>
              </a:rPr>
              <a:t>Pessoa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física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equiparada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a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contribuinte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quando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presentes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critérios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habitualidade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E73B17A8-9139-41CF-4588-620F21551E68}"/>
              </a:ext>
            </a:extLst>
          </p:cNvPr>
          <p:cNvSpPr/>
          <p:nvPr/>
        </p:nvSpPr>
        <p:spPr>
          <a:xfrm>
            <a:off x="320039" y="3252802"/>
            <a:ext cx="11341249" cy="988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5483755F-448D-6CF7-D1B1-4CF65E20F6BB}"/>
              </a:ext>
            </a:extLst>
          </p:cNvPr>
          <p:cNvSpPr/>
          <p:nvPr/>
        </p:nvSpPr>
        <p:spPr>
          <a:xfrm>
            <a:off x="320039" y="3425851"/>
            <a:ext cx="585355" cy="59331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DAEDBF47-546F-D8FE-3F9A-85D50174B3FC}"/>
              </a:ext>
            </a:extLst>
          </p:cNvPr>
          <p:cNvSpPr txBox="1"/>
          <p:nvPr/>
        </p:nvSpPr>
        <p:spPr>
          <a:xfrm>
            <a:off x="320039" y="3425851"/>
            <a:ext cx="585355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>
                <a:solidFill>
                  <a:srgbClr val="B8963E"/>
                </a:solidFill>
                <a:latin typeface="Georgia"/>
              </a:rPr>
              <a:t>3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4204D6BE-9AD2-C863-4AE7-0C1A92F49E2C}"/>
              </a:ext>
            </a:extLst>
          </p:cNvPr>
          <p:cNvSpPr txBox="1"/>
          <p:nvPr/>
        </p:nvSpPr>
        <p:spPr>
          <a:xfrm>
            <a:off x="1051732" y="351512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Holdings / SPEs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B6424F70-316C-22D7-F52E-BF352F0B57C9}"/>
              </a:ext>
            </a:extLst>
          </p:cNvPr>
          <p:cNvSpPr txBox="1"/>
          <p:nvPr/>
        </p:nvSpPr>
        <p:spPr>
          <a:xfrm>
            <a:off x="3688740" y="3504361"/>
            <a:ext cx="7743756" cy="60939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>
                <a:solidFill>
                  <a:srgbClr val="1E293B"/>
                </a:solidFill>
                <a:latin typeface="Calibri"/>
              </a:rPr>
              <a:t>Holdings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patrimoniais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SPEs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pessoas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físicas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loteadoras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—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verificar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enquadramento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FD7E3F97-69D2-5F2E-9BC7-E893714D6FC1}"/>
              </a:ext>
            </a:extLst>
          </p:cNvPr>
          <p:cNvSpPr/>
          <p:nvPr/>
        </p:nvSpPr>
        <p:spPr>
          <a:xfrm>
            <a:off x="320039" y="4142768"/>
            <a:ext cx="11341249" cy="988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86BDB73D-E9E3-D4CA-EDEF-977B3D7334EB}"/>
              </a:ext>
            </a:extLst>
          </p:cNvPr>
          <p:cNvSpPr/>
          <p:nvPr/>
        </p:nvSpPr>
        <p:spPr>
          <a:xfrm>
            <a:off x="320039" y="4315817"/>
            <a:ext cx="585355" cy="59331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49E4A32A-B14A-142D-F0B0-02CA910B2367}"/>
              </a:ext>
            </a:extLst>
          </p:cNvPr>
          <p:cNvSpPr txBox="1"/>
          <p:nvPr/>
        </p:nvSpPr>
        <p:spPr>
          <a:xfrm>
            <a:off x="320039" y="4315817"/>
            <a:ext cx="585355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>
                <a:solidFill>
                  <a:srgbClr val="B8963E"/>
                </a:solidFill>
                <a:latin typeface="Georgia"/>
              </a:rPr>
              <a:t>4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79202903-741F-F44A-2C93-795573109CBF}"/>
              </a:ext>
            </a:extLst>
          </p:cNvPr>
          <p:cNvSpPr txBox="1"/>
          <p:nvPr/>
        </p:nvSpPr>
        <p:spPr>
          <a:xfrm>
            <a:off x="1051732" y="4405086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Monitoramento Anual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2B8D8F30-78F6-8767-3D29-43217A6DC5A3}"/>
              </a:ext>
            </a:extLst>
          </p:cNvPr>
          <p:cNvSpPr txBox="1"/>
          <p:nvPr/>
        </p:nvSpPr>
        <p:spPr>
          <a:xfrm>
            <a:off x="3688740" y="4437359"/>
            <a:ext cx="7743756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O enquadramento deve ser verificado anualmente — limites sujeitos a atualização</a:t>
            </a:r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65BF6841-82A3-73BE-52CC-7283F45B6913}"/>
              </a:ext>
            </a:extLst>
          </p:cNvPr>
          <p:cNvSpPr/>
          <p:nvPr/>
        </p:nvSpPr>
        <p:spPr>
          <a:xfrm>
            <a:off x="320039" y="5032734"/>
            <a:ext cx="11341249" cy="988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4D8998AD-EFF7-59BC-9B9E-F3A9D1896AC2}"/>
              </a:ext>
            </a:extLst>
          </p:cNvPr>
          <p:cNvSpPr/>
          <p:nvPr/>
        </p:nvSpPr>
        <p:spPr>
          <a:xfrm>
            <a:off x="320039" y="5378831"/>
            <a:ext cx="11341249" cy="410373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DA003D3B-0667-0DC7-8FC1-CC7BF6ADFC49}"/>
              </a:ext>
            </a:extLst>
          </p:cNvPr>
          <p:cNvSpPr/>
          <p:nvPr/>
        </p:nvSpPr>
        <p:spPr>
          <a:xfrm>
            <a:off x="320039" y="5378832"/>
            <a:ext cx="45719" cy="41037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58825C67-59A3-4690-1B57-616DC0C2C628}"/>
              </a:ext>
            </a:extLst>
          </p:cNvPr>
          <p:cNvSpPr txBox="1"/>
          <p:nvPr/>
        </p:nvSpPr>
        <p:spPr>
          <a:xfrm>
            <a:off x="463317" y="5487461"/>
            <a:ext cx="8196589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SPEs e holdings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imobiliárias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: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verificar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se 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atividade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as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enquadra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como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contribuintes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do IBS/CBS</a:t>
            </a:r>
          </a:p>
        </p:txBody>
      </p:sp>
    </p:spTree>
    <p:extLst>
      <p:ext uri="{BB962C8B-B14F-4D97-AF65-F5344CB8AC3E}">
        <p14:creationId xmlns:p14="http://schemas.microsoft.com/office/powerpoint/2010/main" val="29654273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DBDCF-FB0A-112A-502B-CA0B10639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CF89D8D-8A0C-B664-1BAF-8F20F06E6E01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Pessoa Física Obrigada ao IVA (art. 251)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5D12C592-758A-AE6F-2546-4A60DDD72863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4E6774EC-5578-5625-B9A1-07F1A120D0BA}"/>
              </a:ext>
            </a:extLst>
          </p:cNvPr>
          <p:cNvSpPr/>
          <p:nvPr/>
        </p:nvSpPr>
        <p:spPr>
          <a:xfrm>
            <a:off x="711200" y="1593581"/>
            <a:ext cx="5207000" cy="165797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3931F0E1-305A-AA2A-81E7-0A92A6FC5570}"/>
              </a:ext>
            </a:extLst>
          </p:cNvPr>
          <p:cNvSpPr/>
          <p:nvPr/>
        </p:nvSpPr>
        <p:spPr>
          <a:xfrm>
            <a:off x="711200" y="1593581"/>
            <a:ext cx="5207000" cy="92110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8A2E424-A846-4996-7CE5-2A9AC9E4E6FF}"/>
              </a:ext>
            </a:extLst>
          </p:cNvPr>
          <p:cNvSpPr txBox="1"/>
          <p:nvPr/>
        </p:nvSpPr>
        <p:spPr>
          <a:xfrm>
            <a:off x="825500" y="1747097"/>
            <a:ext cx="497840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B8963E"/>
                </a:solidFill>
                <a:latin typeface="Cambria" panose="02040503050406030204" pitchFamily="18" charset="0"/>
              </a:rPr>
              <a:t>&gt; 3 imóveis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E085F762-F5D2-62E3-AFDE-7BC1B0C808CE}"/>
              </a:ext>
            </a:extLst>
          </p:cNvPr>
          <p:cNvSpPr txBox="1"/>
          <p:nvPr/>
        </p:nvSpPr>
        <p:spPr>
          <a:xfrm>
            <a:off x="825500" y="2132340"/>
            <a:ext cx="497840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Alienação por Quantidade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4FD7BE18-25F9-28BB-9AE0-8DA8EC924656}"/>
              </a:ext>
            </a:extLst>
          </p:cNvPr>
          <p:cNvSpPr txBox="1"/>
          <p:nvPr/>
        </p:nvSpPr>
        <p:spPr>
          <a:xfrm>
            <a:off x="825500" y="2482404"/>
            <a:ext cx="4978400" cy="547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Alienação de mais de 3 imóveis distintos no ano-calendário anterior</a:t>
            </a: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0D7D98A7-B112-E6EB-A156-EA1F11A36E49}"/>
              </a:ext>
            </a:extLst>
          </p:cNvPr>
          <p:cNvSpPr/>
          <p:nvPr/>
        </p:nvSpPr>
        <p:spPr>
          <a:xfrm>
            <a:off x="6273800" y="1593581"/>
            <a:ext cx="5207000" cy="165797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0AFE2AE3-74D4-D805-44F5-46A8D28EF8B6}"/>
              </a:ext>
            </a:extLst>
          </p:cNvPr>
          <p:cNvSpPr/>
          <p:nvPr/>
        </p:nvSpPr>
        <p:spPr>
          <a:xfrm>
            <a:off x="6273800" y="1593581"/>
            <a:ext cx="5207000" cy="92110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214CD261-E78E-E5BC-0E1E-6181CE204FD0}"/>
              </a:ext>
            </a:extLst>
          </p:cNvPr>
          <p:cNvSpPr txBox="1"/>
          <p:nvPr/>
        </p:nvSpPr>
        <p:spPr>
          <a:xfrm>
            <a:off x="6388100" y="1747097"/>
            <a:ext cx="497840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B8963E"/>
                </a:solidFill>
                <a:latin typeface="Cambria" panose="02040503050406030204" pitchFamily="18" charset="0"/>
              </a:rPr>
              <a:t>&gt; 1 imóvel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7A235A24-2C80-1AA3-02C7-540ED92786DF}"/>
              </a:ext>
            </a:extLst>
          </p:cNvPr>
          <p:cNvSpPr txBox="1"/>
          <p:nvPr/>
        </p:nvSpPr>
        <p:spPr>
          <a:xfrm>
            <a:off x="6388100" y="2132340"/>
            <a:ext cx="497840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Construção Própria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9AAD13C7-2A61-25E5-D741-3934321F5654}"/>
              </a:ext>
            </a:extLst>
          </p:cNvPr>
          <p:cNvSpPr txBox="1"/>
          <p:nvPr/>
        </p:nvSpPr>
        <p:spPr>
          <a:xfrm>
            <a:off x="6388100" y="2482404"/>
            <a:ext cx="4978400" cy="794064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Alienação de mais de 1 imóvel construído pelo próprio alienante nos 5 anos anteriores</a:t>
            </a: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1ABC3FF7-3571-A390-4D6A-8E4F599161E1}"/>
              </a:ext>
            </a:extLst>
          </p:cNvPr>
          <p:cNvSpPr/>
          <p:nvPr/>
        </p:nvSpPr>
        <p:spPr>
          <a:xfrm>
            <a:off x="711200" y="3512533"/>
            <a:ext cx="5207000" cy="165797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184745C4-0BC5-4A87-2D3C-7D56444260EF}"/>
              </a:ext>
            </a:extLst>
          </p:cNvPr>
          <p:cNvSpPr/>
          <p:nvPr/>
        </p:nvSpPr>
        <p:spPr>
          <a:xfrm>
            <a:off x="711200" y="3512533"/>
            <a:ext cx="5207000" cy="92110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472E2101-C3DA-7EFD-CEEF-89B08480A784}"/>
              </a:ext>
            </a:extLst>
          </p:cNvPr>
          <p:cNvSpPr txBox="1"/>
          <p:nvPr/>
        </p:nvSpPr>
        <p:spPr>
          <a:xfrm>
            <a:off x="825500" y="3666049"/>
            <a:ext cx="497840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B8963E"/>
                </a:solidFill>
                <a:latin typeface="Cambria" panose="02040503050406030204" pitchFamily="18" charset="0"/>
              </a:rPr>
              <a:t>Anual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201C81E2-19AF-90F8-B227-EDF77DCECB8F}"/>
              </a:ext>
            </a:extLst>
          </p:cNvPr>
          <p:cNvSpPr txBox="1"/>
          <p:nvPr/>
        </p:nvSpPr>
        <p:spPr>
          <a:xfrm>
            <a:off x="825500" y="4051291"/>
            <a:ext cx="497840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Monitoramento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E458FEFC-F014-324B-0956-3950EE795239}"/>
              </a:ext>
            </a:extLst>
          </p:cNvPr>
          <p:cNvSpPr txBox="1"/>
          <p:nvPr/>
        </p:nvSpPr>
        <p:spPr>
          <a:xfrm>
            <a:off x="825500" y="4401356"/>
            <a:ext cx="4978400" cy="547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Valores sujeitos a atualização periódica — monitorar ano a ano</a:t>
            </a:r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F0D893F8-CC5F-4AEF-8FBF-00590B582DD7}"/>
              </a:ext>
            </a:extLst>
          </p:cNvPr>
          <p:cNvSpPr/>
          <p:nvPr/>
        </p:nvSpPr>
        <p:spPr>
          <a:xfrm>
            <a:off x="6273800" y="3512533"/>
            <a:ext cx="5207000" cy="165797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02E2B68C-99B4-6F65-D29B-40D3B2C2E34E}"/>
              </a:ext>
            </a:extLst>
          </p:cNvPr>
          <p:cNvSpPr/>
          <p:nvPr/>
        </p:nvSpPr>
        <p:spPr>
          <a:xfrm>
            <a:off x="6273800" y="3512533"/>
            <a:ext cx="5207000" cy="92110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9BE41A63-3B54-B535-C8F0-8CF0955A671B}"/>
              </a:ext>
            </a:extLst>
          </p:cNvPr>
          <p:cNvSpPr txBox="1"/>
          <p:nvPr/>
        </p:nvSpPr>
        <p:spPr>
          <a:xfrm>
            <a:off x="6388100" y="3666049"/>
            <a:ext cx="497840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B8963E"/>
                </a:solidFill>
                <a:latin typeface="Cambria" panose="02040503050406030204" pitchFamily="18" charset="0"/>
              </a:rPr>
              <a:t>Atenção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B08250B1-5F52-AE97-CEF4-4D555925FFC7}"/>
              </a:ext>
            </a:extLst>
          </p:cNvPr>
          <p:cNvSpPr txBox="1"/>
          <p:nvPr/>
        </p:nvSpPr>
        <p:spPr>
          <a:xfrm>
            <a:off x="6388100" y="4051291"/>
            <a:ext cx="497840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Construtor-Vendedor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C0863EB3-2F0D-E200-4875-1581A03BC65A}"/>
              </a:ext>
            </a:extLst>
          </p:cNvPr>
          <p:cNvSpPr txBox="1"/>
          <p:nvPr/>
        </p:nvSpPr>
        <p:spPr>
          <a:xfrm>
            <a:off x="6388100" y="4401356"/>
            <a:ext cx="4978400" cy="794064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Quem constrói e vende pode ser equiparado mesmo sendo pessoa física</a:t>
            </a:r>
          </a:p>
        </p:txBody>
      </p:sp>
      <p:sp>
        <p:nvSpPr>
          <p:cNvPr id="30" name="Rectangle 32">
            <a:extLst>
              <a:ext uri="{FF2B5EF4-FFF2-40B4-BE49-F238E27FC236}">
                <a16:creationId xmlns:a16="http://schemas.microsoft.com/office/drawing/2014/main" id="{AC6D93E9-4A72-4D5D-277C-A807AB0B8285}"/>
              </a:ext>
            </a:extLst>
          </p:cNvPr>
          <p:cNvSpPr/>
          <p:nvPr/>
        </p:nvSpPr>
        <p:spPr>
          <a:xfrm>
            <a:off x="544661" y="5488414"/>
            <a:ext cx="11040035" cy="342233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3">
            <a:extLst>
              <a:ext uri="{FF2B5EF4-FFF2-40B4-BE49-F238E27FC236}">
                <a16:creationId xmlns:a16="http://schemas.microsoft.com/office/drawing/2014/main" id="{C5CBD5DC-66B6-6352-55EA-5CADD51056CA}"/>
              </a:ext>
            </a:extLst>
          </p:cNvPr>
          <p:cNvSpPr/>
          <p:nvPr/>
        </p:nvSpPr>
        <p:spPr>
          <a:xfrm>
            <a:off x="544660" y="5488415"/>
            <a:ext cx="60821" cy="34223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3793CB6C-8F6A-6C4E-79AD-0E75EA7F3134}"/>
              </a:ext>
            </a:extLst>
          </p:cNvPr>
          <p:cNvSpPr txBox="1"/>
          <p:nvPr/>
        </p:nvSpPr>
        <p:spPr>
          <a:xfrm>
            <a:off x="700450" y="5583403"/>
            <a:ext cx="7722788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 err="1">
                <a:solidFill>
                  <a:srgbClr val="0E1E4C"/>
                </a:solidFill>
                <a:latin typeface="Calibri"/>
              </a:rPr>
              <a:t>Critérios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cumulativos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ou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alternativos —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verificar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redação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do art. 251 para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cada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hipótese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61364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13A21-F79A-CB14-6345-DF2D48CB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76FDEF60-A914-9E35-3A36-D53B218BBDB7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Distinções Práticas de Enquadramento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B3B058A-EA53-E37D-C0D3-4F5586890802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2D6227B6-DEC6-0B53-3A56-6C66CB05E070}"/>
              </a:ext>
            </a:extLst>
          </p:cNvPr>
          <p:cNvGrpSpPr/>
          <p:nvPr/>
        </p:nvGrpSpPr>
        <p:grpSpPr>
          <a:xfrm>
            <a:off x="468406" y="1664269"/>
            <a:ext cx="11255188" cy="3981027"/>
            <a:chOff x="320040" y="1600200"/>
            <a:chExt cx="8503920" cy="2956944"/>
          </a:xfrm>
        </p:grpSpPr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D72B22A4-B67A-750F-2896-46ACDF498C39}"/>
                </a:ext>
              </a:extLst>
            </p:cNvPr>
            <p:cNvSpPr/>
            <p:nvPr/>
          </p:nvSpPr>
          <p:spPr>
            <a:xfrm>
              <a:off x="320040" y="1600200"/>
              <a:ext cx="8503920" cy="658368"/>
            </a:xfrm>
            <a:prstGeom prst="rect">
              <a:avLst/>
            </a:prstGeom>
            <a:solidFill>
              <a:srgbClr val="E8EEF9"/>
            </a:solidFill>
            <a:ln w="6350">
              <a:solidFill>
                <a:srgbClr val="D0D8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11387C4E-7BA1-75D5-80F4-E909E1587AB6}"/>
                </a:ext>
              </a:extLst>
            </p:cNvPr>
            <p:cNvSpPr/>
            <p:nvPr/>
          </p:nvSpPr>
          <p:spPr>
            <a:xfrm>
              <a:off x="320040" y="1600200"/>
              <a:ext cx="45720" cy="658368"/>
            </a:xfrm>
            <a:prstGeom prst="rect">
              <a:avLst/>
            </a:prstGeom>
            <a:solidFill>
              <a:srgbClr val="B8963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82B3EDB4-A247-D677-8176-67E5566E80BE}"/>
                </a:ext>
              </a:extLst>
            </p:cNvPr>
            <p:cNvSpPr txBox="1"/>
            <p:nvPr/>
          </p:nvSpPr>
          <p:spPr>
            <a:xfrm>
              <a:off x="475488" y="1754452"/>
              <a:ext cx="2926080" cy="24689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algn="l"/>
              <a:r>
                <a:rPr sz="1800" b="1" i="0" dirty="0" err="1">
                  <a:solidFill>
                    <a:srgbClr val="0E1E4C"/>
                  </a:solidFill>
                  <a:latin typeface="Calibri"/>
                </a:rPr>
                <a:t>Patrimônio</a:t>
              </a:r>
              <a:r>
                <a:rPr sz="1800" b="1" i="0" dirty="0">
                  <a:solidFill>
                    <a:srgbClr val="0E1E4C"/>
                  </a:solidFill>
                  <a:latin typeface="Calibri"/>
                </a:rPr>
                <a:t> de </a:t>
              </a:r>
              <a:r>
                <a:rPr sz="1800" b="1" i="0" dirty="0" err="1">
                  <a:solidFill>
                    <a:srgbClr val="0E1E4C"/>
                  </a:solidFill>
                  <a:latin typeface="Calibri"/>
                </a:rPr>
                <a:t>Afetação</a:t>
              </a:r>
              <a:endParaRPr sz="1800" b="1" i="0" dirty="0">
                <a:solidFill>
                  <a:srgbClr val="0E1E4C"/>
                </a:solidFill>
                <a:latin typeface="Calibri"/>
              </a:endParaRPr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326B46C8-033E-4ACF-6691-59E41034CAD9}"/>
                </a:ext>
              </a:extLst>
            </p:cNvPr>
            <p:cNvSpPr/>
            <p:nvPr/>
          </p:nvSpPr>
          <p:spPr>
            <a:xfrm>
              <a:off x="3474720" y="1737360"/>
              <a:ext cx="18288" cy="384048"/>
            </a:xfrm>
            <a:prstGeom prst="rect">
              <a:avLst/>
            </a:prstGeom>
            <a:solidFill>
              <a:srgbClr val="D0D8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F3291F62-1D88-E5E1-336E-888AC51EF60D}"/>
                </a:ext>
              </a:extLst>
            </p:cNvPr>
            <p:cNvSpPr txBox="1"/>
            <p:nvPr/>
          </p:nvSpPr>
          <p:spPr>
            <a:xfrm>
              <a:off x="3566160" y="1754452"/>
              <a:ext cx="5166360" cy="246892"/>
            </a:xfrm>
            <a:prstGeom prst="rect">
              <a:avLst/>
            </a:prstGeom>
            <a:noFill/>
          </p:spPr>
          <p:txBody>
            <a:bodyPr wrap="square" lIns="0" tIns="27432" rIns="45720" bIns="27432">
              <a:spAutoFit/>
            </a:bodyPr>
            <a:lstStyle/>
            <a:p>
              <a:pPr algn="l"/>
              <a:r>
                <a:rPr sz="1800" b="0" i="0">
                  <a:solidFill>
                    <a:srgbClr val="1E293B"/>
                  </a:solidFill>
                  <a:latin typeface="Calibri"/>
                </a:rPr>
                <a:t>Incorporação com PA — regime e obrigações específicos</a:t>
              </a:r>
            </a:p>
          </p:txBody>
        </p:sp>
        <p:sp>
          <p:nvSpPr>
            <p:cNvPr id="10" name="Rectangle 12">
              <a:extLst>
                <a:ext uri="{FF2B5EF4-FFF2-40B4-BE49-F238E27FC236}">
                  <a16:creationId xmlns:a16="http://schemas.microsoft.com/office/drawing/2014/main" id="{996A254F-D3D4-0EC2-9DF7-43758D55F998}"/>
                </a:ext>
              </a:extLst>
            </p:cNvPr>
            <p:cNvSpPr/>
            <p:nvPr/>
          </p:nvSpPr>
          <p:spPr>
            <a:xfrm>
              <a:off x="320040" y="2313432"/>
              <a:ext cx="850392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0D8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3">
              <a:extLst>
                <a:ext uri="{FF2B5EF4-FFF2-40B4-BE49-F238E27FC236}">
                  <a16:creationId xmlns:a16="http://schemas.microsoft.com/office/drawing/2014/main" id="{D1D760F4-1DE5-6037-DC93-70FD746227DC}"/>
                </a:ext>
              </a:extLst>
            </p:cNvPr>
            <p:cNvSpPr/>
            <p:nvPr/>
          </p:nvSpPr>
          <p:spPr>
            <a:xfrm>
              <a:off x="320040" y="2313432"/>
              <a:ext cx="45720" cy="658368"/>
            </a:xfrm>
            <a:prstGeom prst="rect">
              <a:avLst/>
            </a:prstGeom>
            <a:solidFill>
              <a:srgbClr val="B8963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190A170A-61E4-7546-F694-9AF62252EC30}"/>
                </a:ext>
              </a:extLst>
            </p:cNvPr>
            <p:cNvSpPr txBox="1"/>
            <p:nvPr/>
          </p:nvSpPr>
          <p:spPr>
            <a:xfrm>
              <a:off x="475488" y="2467684"/>
              <a:ext cx="2926080" cy="24689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algn="l"/>
              <a:r>
                <a:rPr sz="1800" b="1" i="0">
                  <a:solidFill>
                    <a:srgbClr val="0E1E4C"/>
                  </a:solidFill>
                  <a:latin typeface="Calibri"/>
                </a:rPr>
                <a:t>Loteamento / Parcelamento</a:t>
              </a:r>
            </a:p>
          </p:txBody>
        </p:sp>
        <p:sp>
          <p:nvSpPr>
            <p:cNvPr id="13" name="Rectangle 15">
              <a:extLst>
                <a:ext uri="{FF2B5EF4-FFF2-40B4-BE49-F238E27FC236}">
                  <a16:creationId xmlns:a16="http://schemas.microsoft.com/office/drawing/2014/main" id="{E8E3E323-DEC6-DDEF-B82A-B32D8BD7D6DB}"/>
                </a:ext>
              </a:extLst>
            </p:cNvPr>
            <p:cNvSpPr/>
            <p:nvPr/>
          </p:nvSpPr>
          <p:spPr>
            <a:xfrm>
              <a:off x="3474720" y="2450592"/>
              <a:ext cx="18288" cy="384048"/>
            </a:xfrm>
            <a:prstGeom prst="rect">
              <a:avLst/>
            </a:prstGeom>
            <a:solidFill>
              <a:srgbClr val="D0D8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A6620C5A-6A1B-B29C-42C6-9E2770F93059}"/>
                </a:ext>
              </a:extLst>
            </p:cNvPr>
            <p:cNvSpPr txBox="1"/>
            <p:nvPr/>
          </p:nvSpPr>
          <p:spPr>
            <a:xfrm>
              <a:off x="3566160" y="2467684"/>
              <a:ext cx="5166360" cy="246892"/>
            </a:xfrm>
            <a:prstGeom prst="rect">
              <a:avLst/>
            </a:prstGeom>
            <a:noFill/>
          </p:spPr>
          <p:txBody>
            <a:bodyPr wrap="square" lIns="0" tIns="27432" rIns="45720" bIns="27432">
              <a:spAutoFit/>
            </a:bodyPr>
            <a:lstStyle/>
            <a:p>
              <a:pPr algn="l"/>
              <a:r>
                <a:rPr sz="1800" b="0" i="0">
                  <a:solidFill>
                    <a:srgbClr val="1E293B"/>
                  </a:solidFill>
                  <a:latin typeface="Calibri"/>
                </a:rPr>
                <a:t>Regras de incidência diferenciadas das demais operações imobiliárias</a:t>
              </a:r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B3013CFC-D862-AA2F-096D-C9B408C4D69C}"/>
                </a:ext>
              </a:extLst>
            </p:cNvPr>
            <p:cNvSpPr/>
            <p:nvPr/>
          </p:nvSpPr>
          <p:spPr>
            <a:xfrm>
              <a:off x="320040" y="3026664"/>
              <a:ext cx="8503920" cy="658368"/>
            </a:xfrm>
            <a:prstGeom prst="rect">
              <a:avLst/>
            </a:prstGeom>
            <a:solidFill>
              <a:srgbClr val="E8EEF9"/>
            </a:solidFill>
            <a:ln w="6350">
              <a:solidFill>
                <a:srgbClr val="D0D8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29EC9F73-D242-DD78-01AB-7208B6E4212C}"/>
                </a:ext>
              </a:extLst>
            </p:cNvPr>
            <p:cNvSpPr/>
            <p:nvPr/>
          </p:nvSpPr>
          <p:spPr>
            <a:xfrm>
              <a:off x="320040" y="3026664"/>
              <a:ext cx="45720" cy="658368"/>
            </a:xfrm>
            <a:prstGeom prst="rect">
              <a:avLst/>
            </a:prstGeom>
            <a:solidFill>
              <a:srgbClr val="B8963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9">
              <a:extLst>
                <a:ext uri="{FF2B5EF4-FFF2-40B4-BE49-F238E27FC236}">
                  <a16:creationId xmlns:a16="http://schemas.microsoft.com/office/drawing/2014/main" id="{2B68284F-DF90-90E9-36B9-C47497051989}"/>
                </a:ext>
              </a:extLst>
            </p:cNvPr>
            <p:cNvSpPr txBox="1"/>
            <p:nvPr/>
          </p:nvSpPr>
          <p:spPr>
            <a:xfrm>
              <a:off x="475488" y="3180917"/>
              <a:ext cx="2926080" cy="24689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algn="l"/>
              <a:r>
                <a:rPr sz="1800" b="1" i="0">
                  <a:solidFill>
                    <a:srgbClr val="0E1E4C"/>
                  </a:solidFill>
                  <a:latin typeface="Calibri"/>
                </a:rPr>
                <a:t>Construção por Empreitada</a:t>
              </a:r>
            </a:p>
          </p:txBody>
        </p:sp>
        <p:sp>
          <p:nvSpPr>
            <p:cNvPr id="18" name="Rectangle 20">
              <a:extLst>
                <a:ext uri="{FF2B5EF4-FFF2-40B4-BE49-F238E27FC236}">
                  <a16:creationId xmlns:a16="http://schemas.microsoft.com/office/drawing/2014/main" id="{975DB2BE-A639-EA8D-7758-EB0DC3229658}"/>
                </a:ext>
              </a:extLst>
            </p:cNvPr>
            <p:cNvSpPr/>
            <p:nvPr/>
          </p:nvSpPr>
          <p:spPr>
            <a:xfrm>
              <a:off x="3474720" y="3163824"/>
              <a:ext cx="18288" cy="384048"/>
            </a:xfrm>
            <a:prstGeom prst="rect">
              <a:avLst/>
            </a:prstGeom>
            <a:solidFill>
              <a:srgbClr val="D0D8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07FBF2E5-1BF2-C2D2-E025-123EF26BCE14}"/>
                </a:ext>
              </a:extLst>
            </p:cNvPr>
            <p:cNvSpPr txBox="1"/>
            <p:nvPr/>
          </p:nvSpPr>
          <p:spPr>
            <a:xfrm>
              <a:off x="3566160" y="3180917"/>
              <a:ext cx="5166360" cy="246892"/>
            </a:xfrm>
            <a:prstGeom prst="rect">
              <a:avLst/>
            </a:prstGeom>
            <a:noFill/>
          </p:spPr>
          <p:txBody>
            <a:bodyPr wrap="square" lIns="0" tIns="27432" rIns="45720" bIns="27432">
              <a:spAutoFit/>
            </a:bodyPr>
            <a:lstStyle/>
            <a:p>
              <a:pPr algn="l"/>
              <a:r>
                <a:rPr sz="1800" b="0" i="0">
                  <a:solidFill>
                    <a:srgbClr val="1E293B"/>
                  </a:solidFill>
                  <a:latin typeface="Calibri"/>
                </a:rPr>
                <a:t>Obra para terceiros — não é alienação de imóvel próprio</a:t>
              </a:r>
            </a:p>
          </p:txBody>
        </p:sp>
        <p:sp>
          <p:nvSpPr>
            <p:cNvPr id="20" name="Rectangle 22">
              <a:extLst>
                <a:ext uri="{FF2B5EF4-FFF2-40B4-BE49-F238E27FC236}">
                  <a16:creationId xmlns:a16="http://schemas.microsoft.com/office/drawing/2014/main" id="{70CF72D7-003C-0BA9-A719-7A312A7A0F76}"/>
                </a:ext>
              </a:extLst>
            </p:cNvPr>
            <p:cNvSpPr/>
            <p:nvPr/>
          </p:nvSpPr>
          <p:spPr>
            <a:xfrm>
              <a:off x="320040" y="3739896"/>
              <a:ext cx="850392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0D8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23">
              <a:extLst>
                <a:ext uri="{FF2B5EF4-FFF2-40B4-BE49-F238E27FC236}">
                  <a16:creationId xmlns:a16="http://schemas.microsoft.com/office/drawing/2014/main" id="{4E7661BA-D6DE-93F2-0AB2-31E029072B60}"/>
                </a:ext>
              </a:extLst>
            </p:cNvPr>
            <p:cNvSpPr/>
            <p:nvPr/>
          </p:nvSpPr>
          <p:spPr>
            <a:xfrm>
              <a:off x="320040" y="3739896"/>
              <a:ext cx="45720" cy="658368"/>
            </a:xfrm>
            <a:prstGeom prst="rect">
              <a:avLst/>
            </a:prstGeom>
            <a:solidFill>
              <a:srgbClr val="B8963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AB8F5D13-AF97-B25E-3892-F940028F32B5}"/>
                </a:ext>
              </a:extLst>
            </p:cNvPr>
            <p:cNvSpPr txBox="1"/>
            <p:nvPr/>
          </p:nvSpPr>
          <p:spPr>
            <a:xfrm>
              <a:off x="475488" y="3871290"/>
              <a:ext cx="2926080" cy="24689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algn="l"/>
              <a:r>
                <a:rPr sz="1800" b="1" i="0">
                  <a:solidFill>
                    <a:srgbClr val="0E1E4C"/>
                  </a:solidFill>
                  <a:latin typeface="Calibri"/>
                </a:rPr>
                <a:t>Intermediação Imobiliária</a:t>
              </a:r>
            </a:p>
          </p:txBody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B8BEADD5-CE51-7E3D-16AD-042D70338322}"/>
                </a:ext>
              </a:extLst>
            </p:cNvPr>
            <p:cNvSpPr/>
            <p:nvPr/>
          </p:nvSpPr>
          <p:spPr>
            <a:xfrm>
              <a:off x="3474720" y="3877056"/>
              <a:ext cx="18288" cy="384048"/>
            </a:xfrm>
            <a:prstGeom prst="rect">
              <a:avLst/>
            </a:prstGeom>
            <a:solidFill>
              <a:srgbClr val="D0D8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6">
              <a:extLst>
                <a:ext uri="{FF2B5EF4-FFF2-40B4-BE49-F238E27FC236}">
                  <a16:creationId xmlns:a16="http://schemas.microsoft.com/office/drawing/2014/main" id="{3B4E73D9-E8BC-23BE-5412-E3C2B7C923D4}"/>
                </a:ext>
              </a:extLst>
            </p:cNvPr>
            <p:cNvSpPr txBox="1"/>
            <p:nvPr/>
          </p:nvSpPr>
          <p:spPr>
            <a:xfrm>
              <a:off x="3566160" y="3894148"/>
              <a:ext cx="5166360" cy="246892"/>
            </a:xfrm>
            <a:prstGeom prst="rect">
              <a:avLst/>
            </a:prstGeom>
            <a:noFill/>
          </p:spPr>
          <p:txBody>
            <a:bodyPr wrap="square" lIns="0" tIns="27432" rIns="45720" bIns="27432">
              <a:spAutoFit/>
            </a:bodyPr>
            <a:lstStyle/>
            <a:p>
              <a:pPr algn="l"/>
              <a:r>
                <a:rPr sz="1800" b="0" i="0">
                  <a:solidFill>
                    <a:srgbClr val="1E293B"/>
                  </a:solidFill>
                  <a:latin typeface="Calibri"/>
                </a:rPr>
                <a:t>IVA incide sobre a comissão, não sobre o valor do imóvel</a:t>
              </a:r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45F4283D-562D-5849-D3AA-97E951D9925B}"/>
                </a:ext>
              </a:extLst>
            </p:cNvPr>
            <p:cNvSpPr/>
            <p:nvPr/>
          </p:nvSpPr>
          <p:spPr>
            <a:xfrm>
              <a:off x="320040" y="4407408"/>
              <a:ext cx="8503920" cy="146304"/>
            </a:xfrm>
            <a:prstGeom prst="rect">
              <a:avLst/>
            </a:prstGeom>
            <a:solidFill>
              <a:srgbClr val="FFF3C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09DFE6C9-05ED-1BE2-F637-AE9A601A7147}"/>
                </a:ext>
              </a:extLst>
            </p:cNvPr>
            <p:cNvSpPr/>
            <p:nvPr/>
          </p:nvSpPr>
          <p:spPr>
            <a:xfrm>
              <a:off x="320040" y="4407408"/>
              <a:ext cx="36576" cy="146304"/>
            </a:xfrm>
            <a:prstGeom prst="rect">
              <a:avLst/>
            </a:prstGeom>
            <a:solidFill>
              <a:srgbClr val="B8963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DF115C8A-0E49-CD24-8114-C6D4F4B655DD}"/>
                </a:ext>
              </a:extLst>
            </p:cNvPr>
            <p:cNvSpPr txBox="1"/>
            <p:nvPr/>
          </p:nvSpPr>
          <p:spPr>
            <a:xfrm>
              <a:off x="393192" y="4416552"/>
              <a:ext cx="8412480" cy="140592"/>
            </a:xfrm>
            <a:prstGeom prst="rect">
              <a:avLst/>
            </a:prstGeom>
            <a:noFill/>
          </p:spPr>
          <p:txBody>
            <a:bodyPr wrap="square" lIns="0" tIns="0" rIns="45720" bIns="27432">
              <a:spAutoFit/>
            </a:bodyPr>
            <a:lstStyle/>
            <a:p>
              <a:pPr algn="l"/>
              <a:r>
                <a:rPr sz="1050" b="1" i="0">
                  <a:solidFill>
                    <a:srgbClr val="7B5A00"/>
                  </a:solidFill>
                  <a:latin typeface="Calibri"/>
                </a:rPr>
                <a:t>Erro de enquadramento contamina alíquota, redutores e créditos — revisar com cautela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78114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78AE5-96CA-10E9-A5ED-3BF528338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6A2AD699-9119-E766-53B5-6668AA1BB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5244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221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389FF-2CE6-4011-570E-F818422D7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CCC441AB-5304-16C2-EF89-F97E30E0AD53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Incidência na Alienação das Unidades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32629453-360D-908C-58B3-5A76AFE7FFD5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8D0E3C9-DB1D-1C36-0E4D-24ED42DB67BA}"/>
              </a:ext>
            </a:extLst>
          </p:cNvPr>
          <p:cNvSpPr/>
          <p:nvPr/>
        </p:nvSpPr>
        <p:spPr>
          <a:xfrm>
            <a:off x="438378" y="1600199"/>
            <a:ext cx="2667607" cy="550788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227BB0C0-39E2-BBA9-453C-183156C12514}"/>
              </a:ext>
            </a:extLst>
          </p:cNvPr>
          <p:cNvSpPr txBox="1"/>
          <p:nvPr/>
        </p:nvSpPr>
        <p:spPr>
          <a:xfrm>
            <a:off x="474754" y="1705111"/>
            <a:ext cx="259485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800" b="1" i="0" dirty="0">
                <a:solidFill>
                  <a:srgbClr val="B8963E"/>
                </a:solidFill>
                <a:latin typeface="Calibri"/>
              </a:rPr>
              <a:t>Fato </a:t>
            </a:r>
            <a:r>
              <a:rPr sz="1800" b="1" i="0" dirty="0" err="1">
                <a:solidFill>
                  <a:srgbClr val="B8963E"/>
                </a:solidFill>
                <a:latin typeface="Calibri"/>
              </a:rPr>
              <a:t>Gerador</a:t>
            </a:r>
            <a:endParaRPr sz="1800" b="1" i="0" dirty="0">
              <a:solidFill>
                <a:srgbClr val="B8963E"/>
              </a:solidFill>
              <a:latin typeface="Calibri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EA3CAFE-5E0E-A454-D083-78358376D07D}"/>
              </a:ext>
            </a:extLst>
          </p:cNvPr>
          <p:cNvSpPr txBox="1"/>
          <p:nvPr/>
        </p:nvSpPr>
        <p:spPr>
          <a:xfrm>
            <a:off x="3227240" y="1678883"/>
            <a:ext cx="8487842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Operação onerosa com a unidade imobiliária — tributação incide no ato oneroso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FA8DB5A-9861-CF8A-9128-C265E897BD66}"/>
              </a:ext>
            </a:extLst>
          </p:cNvPr>
          <p:cNvSpPr/>
          <p:nvPr/>
        </p:nvSpPr>
        <p:spPr>
          <a:xfrm>
            <a:off x="438378" y="2229671"/>
            <a:ext cx="11276704" cy="786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5DEA865E-A20E-EBB3-439C-FE0E8DC54252}"/>
              </a:ext>
            </a:extLst>
          </p:cNvPr>
          <p:cNvSpPr/>
          <p:nvPr/>
        </p:nvSpPr>
        <p:spPr>
          <a:xfrm>
            <a:off x="438378" y="2413268"/>
            <a:ext cx="2667607" cy="550788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AB0CE310-7540-E684-1F2B-B1E16640FADF}"/>
              </a:ext>
            </a:extLst>
          </p:cNvPr>
          <p:cNvSpPr txBox="1"/>
          <p:nvPr/>
        </p:nvSpPr>
        <p:spPr>
          <a:xfrm>
            <a:off x="474754" y="2518180"/>
            <a:ext cx="259485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800" b="1" i="0">
                <a:solidFill>
                  <a:srgbClr val="B8963E"/>
                </a:solidFill>
                <a:latin typeface="Calibri"/>
              </a:rPr>
              <a:t>Cronograma Financeiro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9C4A7EE0-228F-5F97-3BF9-4EDC329E5DEF}"/>
              </a:ext>
            </a:extLst>
          </p:cNvPr>
          <p:cNvSpPr txBox="1"/>
          <p:nvPr/>
        </p:nvSpPr>
        <p:spPr>
          <a:xfrm>
            <a:off x="3227240" y="2491952"/>
            <a:ext cx="8487842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IBS e CBS devidos em cada pagamento recebido pelo incorporador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4420009B-C53B-C7BE-9DF0-C1D31FA2A816}"/>
              </a:ext>
            </a:extLst>
          </p:cNvPr>
          <p:cNvSpPr/>
          <p:nvPr/>
        </p:nvSpPr>
        <p:spPr>
          <a:xfrm>
            <a:off x="438378" y="3042740"/>
            <a:ext cx="11276704" cy="786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4FF33A88-C63C-712D-3F26-95ACF18F82AE}"/>
              </a:ext>
            </a:extLst>
          </p:cNvPr>
          <p:cNvSpPr/>
          <p:nvPr/>
        </p:nvSpPr>
        <p:spPr>
          <a:xfrm>
            <a:off x="438378" y="3226336"/>
            <a:ext cx="2667607" cy="550788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59937D79-2A7E-4188-129C-A57B09C43B94}"/>
              </a:ext>
            </a:extLst>
          </p:cNvPr>
          <p:cNvSpPr txBox="1"/>
          <p:nvPr/>
        </p:nvSpPr>
        <p:spPr>
          <a:xfrm>
            <a:off x="474754" y="3331248"/>
            <a:ext cx="259485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800" b="1" i="0">
                <a:solidFill>
                  <a:srgbClr val="B8963E"/>
                </a:solidFill>
                <a:latin typeface="Calibri"/>
              </a:rPr>
              <a:t>Débito Proporcional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A2A930E4-E5AA-9354-D107-9EDB0CBD38EB}"/>
              </a:ext>
            </a:extLst>
          </p:cNvPr>
          <p:cNvSpPr txBox="1"/>
          <p:nvPr/>
        </p:nvSpPr>
        <p:spPr>
          <a:xfrm>
            <a:off x="3227240" y="3305020"/>
            <a:ext cx="8487842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Cada parcela recebida gera débito fiscal proporcional ao valor total</a:t>
            </a:r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8AF76F82-B88C-A911-D3E2-A85EE7B7557D}"/>
              </a:ext>
            </a:extLst>
          </p:cNvPr>
          <p:cNvSpPr/>
          <p:nvPr/>
        </p:nvSpPr>
        <p:spPr>
          <a:xfrm>
            <a:off x="438378" y="3855809"/>
            <a:ext cx="11276704" cy="786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2941B76E-3893-C675-F45A-0C9F72BF6E6F}"/>
              </a:ext>
            </a:extLst>
          </p:cNvPr>
          <p:cNvSpPr/>
          <p:nvPr/>
        </p:nvSpPr>
        <p:spPr>
          <a:xfrm>
            <a:off x="438378" y="4039405"/>
            <a:ext cx="2667607" cy="550788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ED9EDF81-64D6-BE07-A6FB-16BC0828CCB5}"/>
              </a:ext>
            </a:extLst>
          </p:cNvPr>
          <p:cNvSpPr txBox="1"/>
          <p:nvPr/>
        </p:nvSpPr>
        <p:spPr>
          <a:xfrm>
            <a:off x="474754" y="4144317"/>
            <a:ext cx="259485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800" b="1" i="0">
                <a:solidFill>
                  <a:srgbClr val="B8963E"/>
                </a:solidFill>
                <a:latin typeface="Calibri"/>
              </a:rPr>
              <a:t>Lógica IVA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2C28CDE1-D466-9CF5-54DF-6E8C8554A25E}"/>
              </a:ext>
            </a:extLst>
          </p:cNvPr>
          <p:cNvSpPr txBox="1"/>
          <p:nvPr/>
        </p:nvSpPr>
        <p:spPr>
          <a:xfrm>
            <a:off x="3227240" y="4118089"/>
            <a:ext cx="8487842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Modelo alinhado ao IVA: tributação no momento da contraprestação financeira</a:t>
            </a: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652A7ADB-C83C-F174-3EC1-413489098D09}"/>
              </a:ext>
            </a:extLst>
          </p:cNvPr>
          <p:cNvSpPr/>
          <p:nvPr/>
        </p:nvSpPr>
        <p:spPr>
          <a:xfrm>
            <a:off x="438378" y="4668877"/>
            <a:ext cx="11276704" cy="786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53630FC6-67D4-656E-788D-BA097DED0D0C}"/>
              </a:ext>
            </a:extLst>
          </p:cNvPr>
          <p:cNvSpPr/>
          <p:nvPr/>
        </p:nvSpPr>
        <p:spPr>
          <a:xfrm>
            <a:off x="438378" y="4852473"/>
            <a:ext cx="2667607" cy="550788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48D91F85-EA31-73D6-74FB-E5B0AA3A46AB}"/>
              </a:ext>
            </a:extLst>
          </p:cNvPr>
          <p:cNvSpPr txBox="1"/>
          <p:nvPr/>
        </p:nvSpPr>
        <p:spPr>
          <a:xfrm>
            <a:off x="474754" y="4957385"/>
            <a:ext cx="259485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800" b="1" i="0">
                <a:solidFill>
                  <a:srgbClr val="B8963E"/>
                </a:solidFill>
                <a:latin typeface="Calibri"/>
              </a:rPr>
              <a:t>Regulamentação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BBF52991-E1B3-7C97-875D-DD834ECE8736}"/>
              </a:ext>
            </a:extLst>
          </p:cNvPr>
          <p:cNvSpPr txBox="1"/>
          <p:nvPr/>
        </p:nvSpPr>
        <p:spPr>
          <a:xfrm>
            <a:off x="3227240" y="4931157"/>
            <a:ext cx="8487842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Verificar normas sobre o momento exato de cada recebimento</a:t>
            </a:r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B64F5FBF-A0FD-9AF3-340A-449C9F9AC876}"/>
              </a:ext>
            </a:extLst>
          </p:cNvPr>
          <p:cNvSpPr/>
          <p:nvPr/>
        </p:nvSpPr>
        <p:spPr>
          <a:xfrm>
            <a:off x="438378" y="5481946"/>
            <a:ext cx="11276704" cy="7868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C556CEC3-EFE8-0887-DA33-AD0B029B75D1}"/>
              </a:ext>
            </a:extLst>
          </p:cNvPr>
          <p:cNvSpPr/>
          <p:nvPr/>
        </p:nvSpPr>
        <p:spPr>
          <a:xfrm>
            <a:off x="438378" y="5626200"/>
            <a:ext cx="11276704" cy="243298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8">
            <a:extLst>
              <a:ext uri="{FF2B5EF4-FFF2-40B4-BE49-F238E27FC236}">
                <a16:creationId xmlns:a16="http://schemas.microsoft.com/office/drawing/2014/main" id="{4D4BA8E0-7E6A-EAE4-7DC4-2E69B8CB1EEA}"/>
              </a:ext>
            </a:extLst>
          </p:cNvPr>
          <p:cNvSpPr/>
          <p:nvPr/>
        </p:nvSpPr>
        <p:spPr>
          <a:xfrm>
            <a:off x="438378" y="5626200"/>
            <a:ext cx="45719" cy="24329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5D961BB9-B723-4DB2-4FF1-1B7CA298DAAC}"/>
              </a:ext>
            </a:extLst>
          </p:cNvPr>
          <p:cNvSpPr txBox="1"/>
          <p:nvPr/>
        </p:nvSpPr>
        <p:spPr>
          <a:xfrm>
            <a:off x="605482" y="5662385"/>
            <a:ext cx="8845286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 err="1">
                <a:solidFill>
                  <a:srgbClr val="0E1E4C"/>
                </a:solidFill>
                <a:latin typeface="Calibri"/>
              </a:rPr>
              <a:t>Verificar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regulamentação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sobre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o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momento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exato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cada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recebimento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568044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950F-2C20-DD5E-6A2B-F1EA81CA7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D7BF63AC-A9D7-3A00-4D73-B613FC0CDE52}"/>
              </a:ext>
            </a:extLst>
          </p:cNvPr>
          <p:cNvSpPr/>
          <p:nvPr/>
        </p:nvSpPr>
        <p:spPr>
          <a:xfrm>
            <a:off x="544660" y="672729"/>
            <a:ext cx="116473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Momento da Incidência: Cada Recebimento Gera Evento Fiscal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F48CD11B-E246-08CE-BE4F-2896B2A066D1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B2ACAA-80E0-35F5-E981-428A2721E3EB}"/>
              </a:ext>
            </a:extLst>
          </p:cNvPr>
          <p:cNvSpPr/>
          <p:nvPr/>
        </p:nvSpPr>
        <p:spPr>
          <a:xfrm>
            <a:off x="320039" y="1508759"/>
            <a:ext cx="3487824" cy="2986745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EEF62A-D7EE-CB1B-2239-25F7E4508564}"/>
              </a:ext>
            </a:extLst>
          </p:cNvPr>
          <p:cNvSpPr/>
          <p:nvPr/>
        </p:nvSpPr>
        <p:spPr>
          <a:xfrm>
            <a:off x="320039" y="1508759"/>
            <a:ext cx="3487824" cy="10860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1949FC2C-EB5E-D8AB-C0A2-E58A7FDB7041}"/>
              </a:ext>
            </a:extLst>
          </p:cNvPr>
          <p:cNvSpPr txBox="1"/>
          <p:nvPr/>
        </p:nvSpPr>
        <p:spPr>
          <a:xfrm>
            <a:off x="503609" y="1771827"/>
            <a:ext cx="3120684" cy="332400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 dirty="0">
                <a:solidFill>
                  <a:srgbClr val="D4AF5A"/>
                </a:solidFill>
                <a:latin typeface="Georgia"/>
              </a:rPr>
              <a:t>ENTRADA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5603792-DCEF-AAE4-2643-687018C94CAD}"/>
              </a:ext>
            </a:extLst>
          </p:cNvPr>
          <p:cNvSpPr txBox="1"/>
          <p:nvPr/>
        </p:nvSpPr>
        <p:spPr>
          <a:xfrm>
            <a:off x="503609" y="2423481"/>
            <a:ext cx="3120684" cy="75584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 dirty="0">
                <a:solidFill>
                  <a:srgbClr val="FFFFFF"/>
                </a:solidFill>
                <a:latin typeface="Calibri"/>
              </a:rPr>
              <a:t>Gera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débito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na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data do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recebimento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calculado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sobre</a:t>
            </a:r>
            <a:r>
              <a:rPr sz="1600" b="0" i="0" dirty="0">
                <a:solidFill>
                  <a:srgbClr val="FFFFFF"/>
                </a:solidFill>
                <a:latin typeface="Calibri"/>
              </a:rPr>
              <a:t> o valor 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recebido</a:t>
            </a:r>
            <a:endParaRPr sz="160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FC00573-5366-C25A-7B1F-0166C3679593}"/>
              </a:ext>
            </a:extLst>
          </p:cNvPr>
          <p:cNvSpPr/>
          <p:nvPr/>
        </p:nvSpPr>
        <p:spPr>
          <a:xfrm>
            <a:off x="4272906" y="1508759"/>
            <a:ext cx="3487824" cy="2986745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C57DC5DD-8205-52AD-3DC0-81BB03336583}"/>
              </a:ext>
            </a:extLst>
          </p:cNvPr>
          <p:cNvSpPr/>
          <p:nvPr/>
        </p:nvSpPr>
        <p:spPr>
          <a:xfrm>
            <a:off x="4272906" y="1508759"/>
            <a:ext cx="3487824" cy="10860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A77173CB-33B2-45C4-ADA4-D505224D4BB8}"/>
              </a:ext>
            </a:extLst>
          </p:cNvPr>
          <p:cNvSpPr txBox="1"/>
          <p:nvPr/>
        </p:nvSpPr>
        <p:spPr>
          <a:xfrm>
            <a:off x="4456475" y="1771827"/>
            <a:ext cx="3120684" cy="332400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D4AF5A"/>
                </a:solidFill>
                <a:latin typeface="Georgia"/>
              </a:rPr>
              <a:t>PARCELAS DE OBRA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8A323879-6703-0A95-77CD-E1FB2F57D0C9}"/>
              </a:ext>
            </a:extLst>
          </p:cNvPr>
          <p:cNvSpPr txBox="1"/>
          <p:nvPr/>
        </p:nvSpPr>
        <p:spPr>
          <a:xfrm>
            <a:off x="4456475" y="2423481"/>
            <a:ext cx="3120684" cy="1125180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>
                <a:solidFill>
                  <a:srgbClr val="FFFFFF"/>
                </a:solidFill>
                <a:latin typeface="Calibri"/>
              </a:rPr>
              <a:t>Cada pagamento gera débito proporcional — impacto no fluxo mensal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B2F273C7-5ED2-F404-F9D9-EB1D77B04CD9}"/>
              </a:ext>
            </a:extLst>
          </p:cNvPr>
          <p:cNvSpPr/>
          <p:nvPr/>
        </p:nvSpPr>
        <p:spPr>
          <a:xfrm>
            <a:off x="8238010" y="1508759"/>
            <a:ext cx="3487824" cy="2986745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5DD7EF03-50BC-C203-6FE3-BD0EB17A95B7}"/>
              </a:ext>
            </a:extLst>
          </p:cNvPr>
          <p:cNvSpPr/>
          <p:nvPr/>
        </p:nvSpPr>
        <p:spPr>
          <a:xfrm>
            <a:off x="8238010" y="1508759"/>
            <a:ext cx="3487824" cy="10860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C9F4519C-7C25-15DE-FA2F-8E72774E0025}"/>
              </a:ext>
            </a:extLst>
          </p:cNvPr>
          <p:cNvSpPr txBox="1"/>
          <p:nvPr/>
        </p:nvSpPr>
        <p:spPr>
          <a:xfrm>
            <a:off x="8421580" y="1771827"/>
            <a:ext cx="3120684" cy="332400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D4AF5A"/>
                </a:solidFill>
                <a:latin typeface="Georgia"/>
              </a:rPr>
              <a:t>REPASSE / CHAVES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2B7D2E72-697F-5853-89B4-B6690382E03E}"/>
              </a:ext>
            </a:extLst>
          </p:cNvPr>
          <p:cNvSpPr txBox="1"/>
          <p:nvPr/>
        </p:nvSpPr>
        <p:spPr>
          <a:xfrm>
            <a:off x="8421580" y="2423481"/>
            <a:ext cx="3120684" cy="1125180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>
                <a:solidFill>
                  <a:srgbClr val="FFFFFF"/>
                </a:solidFill>
                <a:latin typeface="Calibri"/>
              </a:rPr>
              <a:t>O repasse do banco também gera débito fiscal — evento crítico de caixa</a:t>
            </a: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02E64A88-9A2B-AF81-1451-DB85F5604AFF}"/>
              </a:ext>
            </a:extLst>
          </p:cNvPr>
          <p:cNvSpPr/>
          <p:nvPr/>
        </p:nvSpPr>
        <p:spPr>
          <a:xfrm>
            <a:off x="320039" y="4699146"/>
            <a:ext cx="11381319" cy="923176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E718183E-445D-6256-9B4B-36629EA331F3}"/>
              </a:ext>
            </a:extLst>
          </p:cNvPr>
          <p:cNvSpPr/>
          <p:nvPr/>
        </p:nvSpPr>
        <p:spPr>
          <a:xfrm>
            <a:off x="320039" y="4699146"/>
            <a:ext cx="61190" cy="923176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6528AB72-8224-EFC6-6629-16FCC7A56B8E}"/>
              </a:ext>
            </a:extLst>
          </p:cNvPr>
          <p:cNvSpPr txBox="1"/>
          <p:nvPr/>
        </p:nvSpPr>
        <p:spPr>
          <a:xfrm>
            <a:off x="503609" y="4799301"/>
            <a:ext cx="11014180" cy="30162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Impacto direto na tabela de vendas e no fluxo de caixa do empreendimento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615F42A6-28F5-47A3-4517-8E9348063D40}"/>
              </a:ext>
            </a:extLst>
          </p:cNvPr>
          <p:cNvSpPr txBox="1"/>
          <p:nvPr/>
        </p:nvSpPr>
        <p:spPr>
          <a:xfrm>
            <a:off x="503609" y="5206583"/>
            <a:ext cx="11014180" cy="270842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b="0" i="0" dirty="0" err="1">
                <a:solidFill>
                  <a:srgbClr val="1E293B"/>
                </a:solidFill>
                <a:latin typeface="Calibri"/>
              </a:rPr>
              <a:t>Necessidade</a:t>
            </a:r>
            <a:r>
              <a:rPr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b="0" i="0" dirty="0" err="1">
                <a:solidFill>
                  <a:srgbClr val="1E293B"/>
                </a:solidFill>
                <a:latin typeface="Calibri"/>
              </a:rPr>
              <a:t>controle</a:t>
            </a:r>
            <a:r>
              <a:rPr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b="0" i="0" dirty="0" err="1">
                <a:solidFill>
                  <a:srgbClr val="1E293B"/>
                </a:solidFill>
                <a:latin typeface="Calibri"/>
              </a:rPr>
              <a:t>recebíveis</a:t>
            </a:r>
            <a:r>
              <a:rPr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1E293B"/>
                </a:solidFill>
                <a:latin typeface="Calibri"/>
              </a:rPr>
              <a:t>integrado</a:t>
            </a:r>
            <a:r>
              <a:rPr b="0" i="0" dirty="0">
                <a:solidFill>
                  <a:srgbClr val="1E293B"/>
                </a:solidFill>
                <a:latin typeface="Calibri"/>
              </a:rPr>
              <a:t> à </a:t>
            </a:r>
            <a:r>
              <a:rPr b="0" i="0" dirty="0" err="1">
                <a:solidFill>
                  <a:srgbClr val="1E293B"/>
                </a:solidFill>
                <a:latin typeface="Calibri"/>
              </a:rPr>
              <a:t>apuração</a:t>
            </a:r>
            <a:r>
              <a:rPr b="0" i="0" dirty="0">
                <a:solidFill>
                  <a:srgbClr val="1E293B"/>
                </a:solidFill>
                <a:latin typeface="Calibri"/>
              </a:rPr>
              <a:t> fiscal </a:t>
            </a:r>
            <a:r>
              <a:rPr b="0" i="0" dirty="0" err="1">
                <a:solidFill>
                  <a:srgbClr val="1E293B"/>
                </a:solidFill>
                <a:latin typeface="Calibri"/>
              </a:rPr>
              <a:t>por</a:t>
            </a:r>
            <a:r>
              <a:rPr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1E293B"/>
                </a:solidFill>
                <a:latin typeface="Calibri"/>
              </a:rPr>
              <a:t>empreendimento</a:t>
            </a:r>
            <a:endParaRPr b="0" i="0" dirty="0">
              <a:solidFill>
                <a:srgbClr val="1E293B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72239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072F0-8B06-19F6-1221-713B7B887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6F15C107-1B53-66FB-287C-D2BD36332D8F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6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Os 6 Degraus da Venda de Imóveis na Reforma Tributária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3B9B492D-3AD7-C575-3045-27CBDA3F7FC9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DC0B65-6982-294E-AEB5-5B585D9DFEBE}"/>
              </a:ext>
            </a:extLst>
          </p:cNvPr>
          <p:cNvSpPr/>
          <p:nvPr/>
        </p:nvSpPr>
        <p:spPr>
          <a:xfrm>
            <a:off x="438373" y="1473200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05F4B1AE-0519-A743-9C94-DD4B5D913ED7}"/>
              </a:ext>
            </a:extLst>
          </p:cNvPr>
          <p:cNvSpPr txBox="1"/>
          <p:nvPr/>
        </p:nvSpPr>
        <p:spPr>
          <a:xfrm>
            <a:off x="469835" y="1574800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BR" sz="24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D246F627-9F3E-EEA6-B19A-6085AE2D3E34}"/>
              </a:ext>
            </a:extLst>
          </p:cNvPr>
          <p:cNvSpPr txBox="1"/>
          <p:nvPr/>
        </p:nvSpPr>
        <p:spPr>
          <a:xfrm>
            <a:off x="1186246" y="1473200"/>
            <a:ext cx="2333652" cy="332399"/>
          </a:xfrm>
          <a:prstGeom prst="rect">
            <a:avLst/>
          </a:prstGeom>
          <a:noFill/>
        </p:spPr>
        <p:txBody>
          <a:bodyPr wrap="none" lIns="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/>
              </a:rPr>
              <a:t>Base de cálculo por fora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FABE4FB-CC76-9345-024E-B1DE596791B6}"/>
              </a:ext>
            </a:extLst>
          </p:cNvPr>
          <p:cNvSpPr txBox="1"/>
          <p:nvPr/>
        </p:nvSpPr>
        <p:spPr>
          <a:xfrm>
            <a:off x="1186246" y="1803400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/>
              </a:rPr>
              <a:t>Valor da operação é a base; a CBS não integra a própria base (art. 12).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79465E3C-98CF-A209-BAE5-3BC67F674C0E}"/>
              </a:ext>
            </a:extLst>
          </p:cNvPr>
          <p:cNvSpPr/>
          <p:nvPr/>
        </p:nvSpPr>
        <p:spPr>
          <a:xfrm>
            <a:off x="438373" y="2095500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39976E5-3D5F-3AF4-35E4-18B7B26625B0}"/>
              </a:ext>
            </a:extLst>
          </p:cNvPr>
          <p:cNvSpPr/>
          <p:nvPr/>
        </p:nvSpPr>
        <p:spPr>
          <a:xfrm>
            <a:off x="438373" y="2133600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8A1A0D0F-2D36-5B62-8799-58738EB822AF}"/>
              </a:ext>
            </a:extLst>
          </p:cNvPr>
          <p:cNvSpPr txBox="1"/>
          <p:nvPr/>
        </p:nvSpPr>
        <p:spPr>
          <a:xfrm>
            <a:off x="438373" y="2235200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BR" sz="24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50A8239D-501D-1750-A12B-311A1905603F}"/>
              </a:ext>
            </a:extLst>
          </p:cNvPr>
          <p:cNvSpPr txBox="1"/>
          <p:nvPr/>
        </p:nvSpPr>
        <p:spPr>
          <a:xfrm>
            <a:off x="1186246" y="2133600"/>
            <a:ext cx="1751762" cy="332399"/>
          </a:xfrm>
          <a:prstGeom prst="rect">
            <a:avLst/>
          </a:prstGeom>
          <a:noFill/>
        </p:spPr>
        <p:txBody>
          <a:bodyPr wrap="none" lIns="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/>
              </a:rPr>
              <a:t>Redutor de ajuste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4ADF7525-0E1C-4770-4F35-7560D07DF465}"/>
              </a:ext>
            </a:extLst>
          </p:cNvPr>
          <p:cNvSpPr txBox="1"/>
          <p:nvPr/>
        </p:nvSpPr>
        <p:spPr>
          <a:xfrm>
            <a:off x="1186246" y="2463800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/>
              </a:rPr>
              <a:t>Deduz o custo de aquisição do imóvel, corrigido pelo IPCA (arts. 257-258).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07958034-7F8E-6090-6842-B2885774D1AA}"/>
              </a:ext>
            </a:extLst>
          </p:cNvPr>
          <p:cNvSpPr/>
          <p:nvPr/>
        </p:nvSpPr>
        <p:spPr>
          <a:xfrm>
            <a:off x="438373" y="2755900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8D261D-BCFD-FA3F-1F3F-8DC27EC4E8BC}"/>
              </a:ext>
            </a:extLst>
          </p:cNvPr>
          <p:cNvSpPr/>
          <p:nvPr/>
        </p:nvSpPr>
        <p:spPr>
          <a:xfrm>
            <a:off x="438373" y="2794000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A519E4BD-59E2-8F77-9BB0-2282194A0C5D}"/>
              </a:ext>
            </a:extLst>
          </p:cNvPr>
          <p:cNvSpPr txBox="1"/>
          <p:nvPr/>
        </p:nvSpPr>
        <p:spPr>
          <a:xfrm>
            <a:off x="438373" y="2895600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BR" sz="24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A03CEC93-CD02-A8AA-3E5F-1F80996C41DB}"/>
              </a:ext>
            </a:extLst>
          </p:cNvPr>
          <p:cNvSpPr txBox="1"/>
          <p:nvPr/>
        </p:nvSpPr>
        <p:spPr>
          <a:xfrm>
            <a:off x="1186246" y="2794000"/>
            <a:ext cx="1413528" cy="332399"/>
          </a:xfrm>
          <a:prstGeom prst="rect">
            <a:avLst/>
          </a:prstGeom>
          <a:noFill/>
        </p:spPr>
        <p:txBody>
          <a:bodyPr wrap="none" lIns="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/>
              </a:rPr>
              <a:t>Redutor social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EDF042DD-C44B-A5CF-4DB2-89F5BF23D665}"/>
              </a:ext>
            </a:extLst>
          </p:cNvPr>
          <p:cNvSpPr txBox="1"/>
          <p:nvPr/>
        </p:nvSpPr>
        <p:spPr>
          <a:xfrm>
            <a:off x="1186246" y="3124200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/>
              </a:rPr>
              <a:t>Dedução fixa: R$ 100.000 (imóvel novo) ou R$ 30.000 (lote) (art. 259).</a:t>
            </a: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EE07F536-8CBF-EE0E-CA8B-11A6AEFF84C9}"/>
              </a:ext>
            </a:extLst>
          </p:cNvPr>
          <p:cNvSpPr/>
          <p:nvPr/>
        </p:nvSpPr>
        <p:spPr>
          <a:xfrm>
            <a:off x="438373" y="3416300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672865C-1F26-453E-9DF1-281B8D52BF7D}"/>
              </a:ext>
            </a:extLst>
          </p:cNvPr>
          <p:cNvSpPr/>
          <p:nvPr/>
        </p:nvSpPr>
        <p:spPr>
          <a:xfrm>
            <a:off x="438373" y="3454400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D784BDED-6ADA-D293-4FCD-E015F9274E1A}"/>
              </a:ext>
            </a:extLst>
          </p:cNvPr>
          <p:cNvSpPr txBox="1"/>
          <p:nvPr/>
        </p:nvSpPr>
        <p:spPr>
          <a:xfrm>
            <a:off x="287360" y="3556000"/>
            <a:ext cx="895575" cy="48628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BR" sz="24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3856CE19-5476-4513-A788-C2435C4157C3}"/>
              </a:ext>
            </a:extLst>
          </p:cNvPr>
          <p:cNvSpPr txBox="1"/>
          <p:nvPr/>
        </p:nvSpPr>
        <p:spPr>
          <a:xfrm>
            <a:off x="1186246" y="3454400"/>
            <a:ext cx="2752035" cy="332399"/>
          </a:xfrm>
          <a:prstGeom prst="rect">
            <a:avLst/>
          </a:prstGeom>
          <a:noFill/>
        </p:spPr>
        <p:txBody>
          <a:bodyPr wrap="none" lIns="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/>
              </a:rPr>
              <a:t>Redução de 50% da alíquota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BC8A85ED-DE4A-1468-0285-29E3063796E9}"/>
              </a:ext>
            </a:extLst>
          </p:cNvPr>
          <p:cNvSpPr txBox="1"/>
          <p:nvPr/>
        </p:nvSpPr>
        <p:spPr>
          <a:xfrm>
            <a:off x="1186246" y="3784600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/>
              </a:rPr>
              <a:t>Alíquotas do IBS e da CBS reduzidas em 50% na alienação (art. 261).</a:t>
            </a: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954F6A3B-71AB-4562-9C26-0B0B44AA86EC}"/>
              </a:ext>
            </a:extLst>
          </p:cNvPr>
          <p:cNvSpPr/>
          <p:nvPr/>
        </p:nvSpPr>
        <p:spPr>
          <a:xfrm>
            <a:off x="438373" y="4076700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2B5C3E0F-2165-F495-8E91-04239CACDBE1}"/>
              </a:ext>
            </a:extLst>
          </p:cNvPr>
          <p:cNvSpPr/>
          <p:nvPr/>
        </p:nvSpPr>
        <p:spPr>
          <a:xfrm>
            <a:off x="438373" y="5689600"/>
            <a:ext cx="11040035" cy="333846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D6351C98-6FBE-72DF-BDCA-7C325DBF1FB4}"/>
              </a:ext>
            </a:extLst>
          </p:cNvPr>
          <p:cNvSpPr/>
          <p:nvPr/>
        </p:nvSpPr>
        <p:spPr>
          <a:xfrm>
            <a:off x="438373" y="5689600"/>
            <a:ext cx="45719" cy="333846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0592DB48-5C36-32DA-BB3F-8400461C8086}"/>
              </a:ext>
            </a:extLst>
          </p:cNvPr>
          <p:cNvSpPr txBox="1"/>
          <p:nvPr/>
        </p:nvSpPr>
        <p:spPr>
          <a:xfrm>
            <a:off x="544661" y="5765800"/>
            <a:ext cx="7272257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lang="pt-BR" sz="1400" b="1" dirty="0">
                <a:solidFill>
                  <a:srgbClr val="0E1E4C"/>
                </a:solidFill>
                <a:latin typeface="Calibri"/>
              </a:rPr>
              <a:t>Cada degrau reduz a carga — da base à alíquota, até o destaque na nota fiscal.</a:t>
            </a:r>
          </a:p>
        </p:txBody>
      </p:sp>
      <p:sp>
        <p:nvSpPr>
          <p:cNvPr id="104" name="Degrau5_104">
            <a:extLst>
              <a:ext uri="{FF2B5EF4-FFF2-40B4-BE49-F238E27FC236}">
                <a16:creationId xmlns:a16="http://schemas.microsoft.com/office/drawing/2014/main" id="{7EDC0B65-6982-294E-AEB5-5B585D9DFEBE}"/>
              </a:ext>
            </a:extLst>
          </p:cNvPr>
          <p:cNvSpPr/>
          <p:nvPr/>
        </p:nvSpPr>
        <p:spPr>
          <a:xfrm>
            <a:off x="438373" y="4114800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Degrau5_105">
            <a:extLst>
              <a:ext uri="{FF2B5EF4-FFF2-40B4-BE49-F238E27FC236}">
                <a16:creationId xmlns:a16="http://schemas.microsoft.com/office/drawing/2014/main" id="{05F4B1AE-0519-A743-9C94-DD4B5D913ED7}"/>
              </a:ext>
            </a:extLst>
          </p:cNvPr>
          <p:cNvSpPr txBox="1"/>
          <p:nvPr/>
        </p:nvSpPr>
        <p:spPr>
          <a:xfrm>
            <a:off x="469835" y="4216400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BR" sz="24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6" name="Degrau5_106">
            <a:extLst>
              <a:ext uri="{FF2B5EF4-FFF2-40B4-BE49-F238E27FC236}">
                <a16:creationId xmlns:a16="http://schemas.microsoft.com/office/drawing/2014/main" id="{D246F627-9F3E-EEA6-B19A-6085AE2D3E34}"/>
              </a:ext>
            </a:extLst>
          </p:cNvPr>
          <p:cNvSpPr txBox="1"/>
          <p:nvPr/>
        </p:nvSpPr>
        <p:spPr>
          <a:xfrm>
            <a:off x="1186246" y="4114800"/>
            <a:ext cx="2455480" cy="332399"/>
          </a:xfrm>
          <a:prstGeom prst="rect">
            <a:avLst/>
          </a:prstGeom>
          <a:noFill/>
        </p:spPr>
        <p:txBody>
          <a:bodyPr wrap="none" lIns="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/>
              </a:rPr>
              <a:t>Nota fiscal com destaque</a:t>
            </a:r>
          </a:p>
        </p:txBody>
      </p:sp>
      <p:sp>
        <p:nvSpPr>
          <p:cNvPr id="107" name="Degrau5_107">
            <a:extLst>
              <a:ext uri="{FF2B5EF4-FFF2-40B4-BE49-F238E27FC236}">
                <a16:creationId xmlns:a16="http://schemas.microsoft.com/office/drawing/2014/main" id="{BFABE4FB-CC76-9345-024E-B1DE596791B6}"/>
              </a:ext>
            </a:extLst>
          </p:cNvPr>
          <p:cNvSpPr txBox="1"/>
          <p:nvPr/>
        </p:nvSpPr>
        <p:spPr>
          <a:xfrm>
            <a:off x="1186246" y="4445000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/>
              </a:rPr>
              <a:t>Emissão de NF-e com destaque do tributo desde 1/8/2026.</a:t>
            </a:r>
          </a:p>
        </p:txBody>
      </p:sp>
      <p:sp>
        <p:nvSpPr>
          <p:cNvPr id="108" name="Degrau5_108">
            <a:extLst>
              <a:ext uri="{FF2B5EF4-FFF2-40B4-BE49-F238E27FC236}">
                <a16:creationId xmlns:a16="http://schemas.microsoft.com/office/drawing/2014/main" id="{79465E3C-98CF-A209-BAE5-3BC67F674C0E}"/>
              </a:ext>
            </a:extLst>
          </p:cNvPr>
          <p:cNvSpPr/>
          <p:nvPr/>
        </p:nvSpPr>
        <p:spPr>
          <a:xfrm>
            <a:off x="438373" y="4737100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Degrau6_200">
            <a:extLst>
              <a:ext uri="{FF2B5EF4-FFF2-40B4-BE49-F238E27FC236}">
                <a16:creationId xmlns:a16="http://schemas.microsoft.com/office/drawing/2014/main" id="{7EDC0B65-6982-294E-AEB5-5B585D9DFEBE}"/>
              </a:ext>
            </a:extLst>
          </p:cNvPr>
          <p:cNvSpPr/>
          <p:nvPr/>
        </p:nvSpPr>
        <p:spPr>
          <a:xfrm>
            <a:off x="438373" y="4775200"/>
            <a:ext cx="593550" cy="625221"/>
          </a:xfrm>
          <a:prstGeom prst="ellipse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1" name="Degrau6_201">
            <a:extLst>
              <a:ext uri="{FF2B5EF4-FFF2-40B4-BE49-F238E27FC236}">
                <a16:creationId xmlns:a16="http://schemas.microsoft.com/office/drawing/2014/main" id="{05F4B1AE-0519-A743-9C94-DD4B5D913ED7}"/>
              </a:ext>
            </a:extLst>
          </p:cNvPr>
          <p:cNvSpPr txBox="1"/>
          <p:nvPr/>
        </p:nvSpPr>
        <p:spPr>
          <a:xfrm>
            <a:off x="469835" y="4876800"/>
            <a:ext cx="593550" cy="5478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lang="pt-BR" sz="24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2" name="Degrau6_202">
            <a:extLst>
              <a:ext uri="{FF2B5EF4-FFF2-40B4-BE49-F238E27FC236}">
                <a16:creationId xmlns:a16="http://schemas.microsoft.com/office/drawing/2014/main" id="{D246F627-9F3E-EEA6-B19A-6085AE2D3E34}"/>
              </a:ext>
            </a:extLst>
          </p:cNvPr>
          <p:cNvSpPr txBox="1"/>
          <p:nvPr/>
        </p:nvSpPr>
        <p:spPr>
          <a:xfrm>
            <a:off x="1186246" y="4775200"/>
            <a:ext cx="2147704" cy="332399"/>
          </a:xfrm>
          <a:prstGeom prst="rect">
            <a:avLst/>
          </a:prstGeom>
          <a:noFill/>
        </p:spPr>
        <p:txBody>
          <a:bodyPr wrap="none" lIns="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/>
              </a:rPr>
              <a:t>Crédito ao adquirente</a:t>
            </a:r>
          </a:p>
        </p:txBody>
      </p:sp>
      <p:sp>
        <p:nvSpPr>
          <p:cNvPr id="203" name="Degrau6_203">
            <a:extLst>
              <a:ext uri="{FF2B5EF4-FFF2-40B4-BE49-F238E27FC236}">
                <a16:creationId xmlns:a16="http://schemas.microsoft.com/office/drawing/2014/main" id="{BFABE4FB-CC76-9345-024E-B1DE596791B6}"/>
              </a:ext>
            </a:extLst>
          </p:cNvPr>
          <p:cNvSpPr txBox="1"/>
          <p:nvPr/>
        </p:nvSpPr>
        <p:spPr>
          <a:xfrm>
            <a:off x="1186246" y="5105400"/>
            <a:ext cx="1020906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/>
              </a:rPr>
              <a:t>Comprador contribuinte aproveita crédito do IBS/CBS destacado na nota (não cumulatividade).</a:t>
            </a:r>
          </a:p>
        </p:txBody>
      </p:sp>
      <p:sp>
        <p:nvSpPr>
          <p:cNvPr id="204" name="Degrau6_204">
            <a:extLst>
              <a:ext uri="{FF2B5EF4-FFF2-40B4-BE49-F238E27FC236}">
                <a16:creationId xmlns:a16="http://schemas.microsoft.com/office/drawing/2014/main" id="{79465E3C-98CF-A209-BAE5-3BC67F674C0E}"/>
              </a:ext>
            </a:extLst>
          </p:cNvPr>
          <p:cNvSpPr/>
          <p:nvPr/>
        </p:nvSpPr>
        <p:spPr>
          <a:xfrm>
            <a:off x="438373" y="5397500"/>
            <a:ext cx="11040035" cy="1000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2261587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1 - Venda de Imóveis: Redução de 50% da Alíquota 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Redução de 50% da alíquota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As alíquotas do IBS e da CBS na alienação de imóveis ficam reduzidas em 50%.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Base legal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Art. 261, caput, da LC 214/2025 — regime específico de bens imóveis (arts. 251 a 271).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Operações alcançadas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Compra e venda, incorporação imobiliária, parcelamento do solo e demais alienações.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Alíquota efetiva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IBS + CBS (~26,5%) × 50% ≈ 13,25%; só a CBS: 9% × 50% = 4,5%, antes dos redutores de base.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i="0" dirty="0">
                <a:solidFill>
                  <a:srgbClr val="0E1E4C"/>
                </a:solidFill>
                <a:latin typeface="Calibri"/>
              </a:rPr>
              <a:t>Locação, cessão onerosa e arrendamento: redução maior, de 70% (art. 261, parágrafo único).</a:t>
            </a:r>
          </a:p>
        </p:txBody>
      </p:sp>
    </p:spTree>
    <p:extLst>
      <p:ext uri="{BB962C8B-B14F-4D97-AF65-F5344CB8AC3E}">
        <p14:creationId xmlns:p14="http://schemas.microsoft.com/office/powerpoint/2010/main" val="18917577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2 - Redutor Social (arts. 259 e 260)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Conceito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Dedução fixa abatida da base de cálculo do IBS e da CBS em operações imobiliárias residenciais.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Alienação — Art. 259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R$ 100.000 por imóvel residencial novo e R$ 30.000 por lote, após o redutor de ajuste.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Locação — Art. 260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88639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R$ 600 por mês por imóvel residencial (R$ 645,01 corrigido até ago/2026), no regime regular, até o limite da base.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Atualização e limites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Valores corrigidos mensalmente pelo IPCA; uso único por imóvel; não gera base negativa.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dirty="0">
                <a:solidFill>
                  <a:srgbClr val="0E1E4C"/>
                </a:solidFill>
                <a:latin typeface="Calibri" pitchFamily="34" charset="0"/>
              </a:rPr>
              <a:t>Aplica-se a contribuintes do regime regular e a imóveis de uso residencial.</a:t>
            </a:r>
          </a:p>
        </p:txBody>
      </p:sp>
    </p:spTree>
    <p:extLst>
      <p:ext uri="{BB962C8B-B14F-4D97-AF65-F5344CB8AC3E}">
        <p14:creationId xmlns:p14="http://schemas.microsoft.com/office/powerpoint/2010/main" val="4418435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853F6-DB70-CAFE-0130-EA4916842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54F4A9A-9D1C-0AA9-81E6-6463BCCF2286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Redutor Social (art. 259)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AD26C019-EFAA-B171-88F5-C745D1ED1C2B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897C26E-2F30-385C-EC39-63BAE7EA5C7F}"/>
              </a:ext>
            </a:extLst>
          </p:cNvPr>
          <p:cNvSpPr/>
          <p:nvPr/>
        </p:nvSpPr>
        <p:spPr>
          <a:xfrm>
            <a:off x="544661" y="1651301"/>
            <a:ext cx="5129402" cy="2490849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34459D-EF16-C180-12B9-11C039142D51}"/>
              </a:ext>
            </a:extLst>
          </p:cNvPr>
          <p:cNvSpPr/>
          <p:nvPr/>
        </p:nvSpPr>
        <p:spPr>
          <a:xfrm>
            <a:off x="544661" y="1651301"/>
            <a:ext cx="5129402" cy="7484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3C95E724-09EE-E194-C46F-5A972C1673AF}"/>
              </a:ext>
            </a:extLst>
          </p:cNvPr>
          <p:cNvSpPr txBox="1"/>
          <p:nvPr/>
        </p:nvSpPr>
        <p:spPr>
          <a:xfrm>
            <a:off x="723594" y="1865156"/>
            <a:ext cx="4771537" cy="64017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3800" b="1" i="0" dirty="0">
                <a:solidFill>
                  <a:srgbClr val="FFFFFF"/>
                </a:solidFill>
                <a:latin typeface="Cambria" panose="02040503050406030204" pitchFamily="18" charset="0"/>
              </a:rPr>
              <a:t>R$ 100.000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8D407F71-2E45-84C6-4C01-89CB26BC9206}"/>
              </a:ext>
            </a:extLst>
          </p:cNvPr>
          <p:cNvSpPr txBox="1"/>
          <p:nvPr/>
        </p:nvSpPr>
        <p:spPr>
          <a:xfrm>
            <a:off x="723594" y="2667113"/>
            <a:ext cx="4771537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400" b="0" i="0" dirty="0">
                <a:solidFill>
                  <a:srgbClr val="D4AF5A"/>
                </a:solidFill>
                <a:latin typeface="Calibri"/>
              </a:rPr>
              <a:t>Por </a:t>
            </a:r>
            <a:r>
              <a:rPr sz="2400" b="0" i="0" dirty="0" err="1">
                <a:solidFill>
                  <a:srgbClr val="D4AF5A"/>
                </a:solidFill>
                <a:latin typeface="Calibri"/>
              </a:rPr>
              <a:t>imóvel</a:t>
            </a:r>
            <a:r>
              <a:rPr sz="2400" b="0" i="0" dirty="0">
                <a:solidFill>
                  <a:srgbClr val="D4AF5A"/>
                </a:solidFill>
                <a:latin typeface="Calibri"/>
              </a:rPr>
              <a:t> </a:t>
            </a:r>
            <a:r>
              <a:rPr sz="2400" b="0" i="0" dirty="0" err="1">
                <a:solidFill>
                  <a:srgbClr val="D4AF5A"/>
                </a:solidFill>
                <a:latin typeface="Calibri"/>
              </a:rPr>
              <a:t>residencial</a:t>
            </a:r>
            <a:r>
              <a:rPr sz="2400" b="0" i="0" dirty="0">
                <a:solidFill>
                  <a:srgbClr val="D4AF5A"/>
                </a:solidFill>
                <a:latin typeface="Calibri"/>
              </a:rPr>
              <a:t> novo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B92838F-D2B8-1F20-91CE-2C47224FCB53}"/>
              </a:ext>
            </a:extLst>
          </p:cNvPr>
          <p:cNvSpPr txBox="1"/>
          <p:nvPr/>
        </p:nvSpPr>
        <p:spPr>
          <a:xfrm>
            <a:off x="723594" y="3084522"/>
            <a:ext cx="4771537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0" i="0" dirty="0" err="1">
                <a:solidFill>
                  <a:srgbClr val="8BA0C8"/>
                </a:solidFill>
                <a:latin typeface="Calibri"/>
              </a:rPr>
              <a:t>na</a:t>
            </a:r>
            <a:r>
              <a:rPr sz="2000" b="0" i="0" dirty="0">
                <a:solidFill>
                  <a:srgbClr val="8BA0C8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8BA0C8"/>
                </a:solidFill>
                <a:latin typeface="Calibri"/>
              </a:rPr>
              <a:t>primeira</a:t>
            </a:r>
            <a:r>
              <a:rPr sz="2000" b="0" i="0" dirty="0">
                <a:solidFill>
                  <a:srgbClr val="8BA0C8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8BA0C8"/>
                </a:solidFill>
                <a:latin typeface="Calibri"/>
              </a:rPr>
              <a:t>alienação</a:t>
            </a:r>
            <a:endParaRPr sz="2000" b="0" i="0" dirty="0">
              <a:solidFill>
                <a:srgbClr val="8BA0C8"/>
              </a:solidFill>
              <a:latin typeface="Calibri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6C68DC89-CF9F-EACA-AD9E-360CC8C71D82}"/>
              </a:ext>
            </a:extLst>
          </p:cNvPr>
          <p:cNvSpPr/>
          <p:nvPr/>
        </p:nvSpPr>
        <p:spPr>
          <a:xfrm>
            <a:off x="5972285" y="1651301"/>
            <a:ext cx="5666200" cy="2490849"/>
          </a:xfrm>
          <a:prstGeom prst="rect">
            <a:avLst/>
          </a:prstGeom>
          <a:solidFill>
            <a:srgbClr val="172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DFB80AEB-9114-59BF-6BE9-DB09EA70463E}"/>
              </a:ext>
            </a:extLst>
          </p:cNvPr>
          <p:cNvSpPr/>
          <p:nvPr/>
        </p:nvSpPr>
        <p:spPr>
          <a:xfrm>
            <a:off x="5972285" y="1651301"/>
            <a:ext cx="5666200" cy="7484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20FEE10C-E528-059E-B84F-C66B187CB884}"/>
              </a:ext>
            </a:extLst>
          </p:cNvPr>
          <p:cNvSpPr txBox="1"/>
          <p:nvPr/>
        </p:nvSpPr>
        <p:spPr>
          <a:xfrm>
            <a:off x="6091573" y="1865156"/>
            <a:ext cx="5427624" cy="64017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3800" b="1" i="0">
                <a:solidFill>
                  <a:srgbClr val="FFFFFF"/>
                </a:solidFill>
                <a:latin typeface="Cambria" panose="02040503050406030204" pitchFamily="18" charset="0"/>
              </a:rPr>
              <a:t>R$ 30.000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75C0E8DF-FEDA-7870-C4CD-7977658249B4}"/>
              </a:ext>
            </a:extLst>
          </p:cNvPr>
          <p:cNvSpPr txBox="1"/>
          <p:nvPr/>
        </p:nvSpPr>
        <p:spPr>
          <a:xfrm>
            <a:off x="6091573" y="2667113"/>
            <a:ext cx="5427624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400" b="0" i="0">
                <a:solidFill>
                  <a:srgbClr val="D4AF5A"/>
                </a:solidFill>
                <a:latin typeface="Calibri"/>
              </a:rPr>
              <a:t>Por lote residencial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2EE0F98B-F5B3-E7B0-D1B3-A4500AC58A98}"/>
              </a:ext>
            </a:extLst>
          </p:cNvPr>
          <p:cNvSpPr txBox="1"/>
          <p:nvPr/>
        </p:nvSpPr>
        <p:spPr>
          <a:xfrm>
            <a:off x="6091573" y="3084522"/>
            <a:ext cx="5427624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0" i="0">
                <a:solidFill>
                  <a:srgbClr val="8BA0C8"/>
                </a:solidFill>
                <a:latin typeface="Calibri"/>
              </a:rPr>
              <a:t>na primeira alienação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6921D29-F135-3B4D-69CE-97B0234D56F3}"/>
              </a:ext>
            </a:extLst>
          </p:cNvPr>
          <p:cNvSpPr/>
          <p:nvPr/>
        </p:nvSpPr>
        <p:spPr>
          <a:xfrm>
            <a:off x="640092" y="4569969"/>
            <a:ext cx="83502" cy="7484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437C1A96-2D2C-7C45-799B-1DD618E1F90E}"/>
              </a:ext>
            </a:extLst>
          </p:cNvPr>
          <p:cNvSpPr txBox="1"/>
          <p:nvPr/>
        </p:nvSpPr>
        <p:spPr>
          <a:xfrm>
            <a:off x="842882" y="4463036"/>
            <a:ext cx="10795603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Aplicado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até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o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limite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da base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cálculo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—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não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gera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saldo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negativo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0253E72F-0619-07B9-DA5B-ED96E9D505E2}"/>
              </a:ext>
            </a:extLst>
          </p:cNvPr>
          <p:cNvSpPr/>
          <p:nvPr/>
        </p:nvSpPr>
        <p:spPr>
          <a:xfrm>
            <a:off x="640092" y="4987311"/>
            <a:ext cx="83502" cy="7484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1EE5BAFC-B424-B2F8-B4FE-37DB27E77BE2}"/>
              </a:ext>
            </a:extLst>
          </p:cNvPr>
          <p:cNvSpPr txBox="1"/>
          <p:nvPr/>
        </p:nvSpPr>
        <p:spPr>
          <a:xfrm>
            <a:off x="842882" y="4880382"/>
            <a:ext cx="10795603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Efeito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relevante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em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produtos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baixo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médio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padrão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em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loteamentos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populares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5EA28079-9AB4-3F24-1E87-DF0D2B74CAF4}"/>
              </a:ext>
            </a:extLst>
          </p:cNvPr>
          <p:cNvSpPr/>
          <p:nvPr/>
        </p:nvSpPr>
        <p:spPr>
          <a:xfrm>
            <a:off x="640092" y="5393896"/>
            <a:ext cx="83502" cy="74849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C615B6F9-69E8-7F87-F785-58ADAF10C097}"/>
              </a:ext>
            </a:extLst>
          </p:cNvPr>
          <p:cNvSpPr txBox="1"/>
          <p:nvPr/>
        </p:nvSpPr>
        <p:spPr>
          <a:xfrm>
            <a:off x="842882" y="5286969"/>
            <a:ext cx="10795603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Apenas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na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PRIMEIRA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alienação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—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cessões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revendas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subsequentes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não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contam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8667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Redutor Social: Apenas na Primeira Venda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Regra geral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O redutor social só se aplica na primeira alienação do imóvel.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Uso único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O benefício é vinculado a cada imóvel e não se repete em vendas posteriores.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Em caso de retomada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Se o imóvel for retomado (ex.: distrato) e revendido, não há novo redutor.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Ainda não regulamentado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O entendimento decorre da lógica de uso único; aguarda regulamentação específica.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dirty="0">
                <a:solidFill>
                  <a:srgbClr val="0E1E4C"/>
                </a:solidFill>
                <a:latin typeface="Calibri" pitchFamily="34" charset="0"/>
              </a:rPr>
              <a:t>Posição sujeita a confirmação na regulamentação do regime imobiliário.</a:t>
            </a:r>
          </a:p>
        </p:txBody>
      </p:sp>
    </p:spTree>
    <p:extLst>
      <p:ext uri="{BB962C8B-B14F-4D97-AF65-F5344CB8AC3E}">
        <p14:creationId xmlns:p14="http://schemas.microsoft.com/office/powerpoint/2010/main" val="183680233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3 - Redutor de Ajuste (arts. 257 e 258)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Conceito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88639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Crédito vinculado a cada imóvel que reduz a base de cálculo na alienação, evitando tributar o custo de aquisição.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Imóveis até 31/12/2026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Valor de referência (mercado) do imóvel no CIB; na ausência, estimativa do alienante.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A partir de 01/01/2027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Custo de aquisição; imóveis em construção: terreno + custos aplicados, corrigidos pelo IPCA.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Efeito e limites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Incide só sobre a valorização real; aplica-se à alienação, não à locação; atualizado pelo IPCA.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dirty="0">
                <a:solidFill>
                  <a:srgbClr val="0E1E4C"/>
                </a:solidFill>
                <a:latin typeface="Calibri" pitchFamily="34" charset="0"/>
              </a:rPr>
              <a:t>Aplicado antes do redutor social; não pode gerar base de cálculo negativa.</a:t>
            </a:r>
          </a:p>
        </p:txBody>
      </p:sp>
    </p:spTree>
    <p:extLst>
      <p:ext uri="{BB962C8B-B14F-4D97-AF65-F5344CB8AC3E}">
        <p14:creationId xmlns:p14="http://schemas.microsoft.com/office/powerpoint/2010/main" val="36848448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>
            <a:extLst>
              <a:ext uri="{FF2B5EF4-FFF2-40B4-BE49-F238E27FC236}">
                <a16:creationId xmlns:a16="http://schemas.microsoft.com/office/drawing/2014/main" id="{B9DC6712-21C1-7C4F-8D3A-73D256E795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E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129ECBE-319F-444B-8140-C0D9705F29CE}"/>
              </a:ext>
            </a:extLst>
          </p:cNvPr>
          <p:cNvSpPr txBox="1"/>
          <p:nvPr/>
        </p:nvSpPr>
        <p:spPr>
          <a:xfrm>
            <a:off x="1016000" y="2514600"/>
            <a:ext cx="101600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pt-BR" sz="1600" b="1">
                <a:solidFill>
                  <a:srgbClr val="C9A84C"/>
                </a:solidFill>
                <a:latin typeface="Calibri"/>
                <a:cs typeface="Calibri"/>
              </a:rPr>
              <a:t>REGIME ESPECÍFICO DE BENS IMÓVEIS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674E2B-D923-DB4F-9A5E-5993CD349822}"/>
              </a:ext>
            </a:extLst>
          </p:cNvPr>
          <p:cNvSpPr txBox="1"/>
          <p:nvPr/>
        </p:nvSpPr>
        <p:spPr>
          <a:xfrm>
            <a:off x="1016000" y="2870200"/>
            <a:ext cx="10160000" cy="1066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pt-BR" sz="5400" b="1">
                <a:solidFill>
                  <a:srgbClr val="FFFFFF"/>
                </a:solidFill>
                <a:latin typeface="Cambria"/>
              </a:rPr>
              <a:t>Redutor de Ajuste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F639696-87C0-6E4D-B8D2-BCA170AD783D}"/>
              </a:ext>
            </a:extLst>
          </p:cNvPr>
          <p:cNvSpPr/>
          <p:nvPr/>
        </p:nvSpPr>
        <p:spPr>
          <a:xfrm>
            <a:off x="1016000" y="4089400"/>
            <a:ext cx="1524000" cy="635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D65FF87-D121-C346-9CB2-7B5BFF4BB199}"/>
              </a:ext>
            </a:extLst>
          </p:cNvPr>
          <p:cNvSpPr txBox="1"/>
          <p:nvPr/>
        </p:nvSpPr>
        <p:spPr>
          <a:xfrm>
            <a:off x="1016000" y="4318000"/>
            <a:ext cx="10160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pt-BR" sz="2000">
                <a:solidFill>
                  <a:srgbClr val="C9A84C"/>
                </a:solidFill>
                <a:latin typeface="Calibri"/>
                <a:cs typeface="Calibri"/>
              </a:rPr>
              <a:t>Arts. 257 e 258 · LC 214/2025</a:t>
            </a:r>
          </a:p>
        </p:txBody>
      </p:sp>
    </p:spTree>
    <p:extLst>
      <p:ext uri="{BB962C8B-B14F-4D97-AF65-F5344CB8AC3E}">
        <p14:creationId xmlns:p14="http://schemas.microsoft.com/office/powerpoint/2010/main" val="269736670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69DC5-0E61-B44D-8356-3E971D9B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33C6391F-FA8D-F927-2B7B-F83017E3B26F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Redutor de Ajuste (art. 257)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C0AC6A2-CA4E-573F-3343-340D93916588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914BB19-DBE9-1B0F-0CC9-5844FDBB9101}"/>
              </a:ext>
            </a:extLst>
          </p:cNvPr>
          <p:cNvSpPr/>
          <p:nvPr/>
        </p:nvSpPr>
        <p:spPr>
          <a:xfrm>
            <a:off x="544661" y="1429847"/>
            <a:ext cx="11126096" cy="856270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6C21E4A5-D2A3-D298-1AB7-DCC54D04EB0E}"/>
              </a:ext>
            </a:extLst>
          </p:cNvPr>
          <p:cNvSpPr txBox="1"/>
          <p:nvPr/>
        </p:nvSpPr>
        <p:spPr>
          <a:xfrm>
            <a:off x="1143662" y="1656211"/>
            <a:ext cx="10767190" cy="363176"/>
          </a:xfrm>
          <a:prstGeom prst="rect">
            <a:avLst/>
          </a:prstGeom>
          <a:noFill/>
        </p:spPr>
        <p:txBody>
          <a:bodyPr wrap="square" tIns="27432" rIns="45720" bIns="27432">
            <a:spAutoFit/>
          </a:bodyPr>
          <a:lstStyle/>
          <a:p>
            <a:pPr algn="l"/>
            <a:r>
              <a:rPr sz="2000" b="1" i="0" dirty="0">
                <a:solidFill>
                  <a:srgbClr val="FFFFFF"/>
                </a:solidFill>
                <a:latin typeface="Calibri"/>
              </a:rPr>
              <a:t>FINALIDADE: </a:t>
            </a:r>
            <a:r>
              <a:rPr sz="2000" b="1" i="0" dirty="0" err="1">
                <a:solidFill>
                  <a:srgbClr val="FFFFFF"/>
                </a:solidFill>
                <a:latin typeface="Calibri"/>
              </a:rPr>
              <a:t>Evitar</a:t>
            </a:r>
            <a:r>
              <a:rPr sz="2000" b="1" i="0" dirty="0">
                <a:solidFill>
                  <a:srgbClr val="FFFFFF"/>
                </a:solidFill>
                <a:latin typeface="Calibri"/>
              </a:rPr>
              <a:t> a </a:t>
            </a:r>
            <a:r>
              <a:rPr sz="2000" b="1" i="0" dirty="0" err="1">
                <a:solidFill>
                  <a:srgbClr val="FFFFFF"/>
                </a:solidFill>
                <a:latin typeface="Calibri"/>
              </a:rPr>
              <a:t>tributação</a:t>
            </a:r>
            <a:r>
              <a:rPr sz="2000" b="1" i="0" dirty="0">
                <a:solidFill>
                  <a:srgbClr val="FFFFFF"/>
                </a:solidFill>
                <a:latin typeface="Calibri"/>
              </a:rPr>
              <a:t> do valor </a:t>
            </a:r>
            <a:r>
              <a:rPr sz="2000" b="1" i="0" dirty="0" err="1">
                <a:solidFill>
                  <a:srgbClr val="FFFFFF"/>
                </a:solidFill>
                <a:latin typeface="Calibri"/>
              </a:rPr>
              <a:t>formado</a:t>
            </a:r>
            <a:r>
              <a:rPr sz="2000" b="1" i="0" dirty="0">
                <a:solidFill>
                  <a:srgbClr val="FFFFFF"/>
                </a:solidFill>
                <a:latin typeface="Calibri"/>
              </a:rPr>
              <a:t> antes da </a:t>
            </a:r>
            <a:r>
              <a:rPr sz="2000" b="1" i="0" dirty="0" err="1">
                <a:solidFill>
                  <a:srgbClr val="FFFFFF"/>
                </a:solidFill>
                <a:latin typeface="Calibri"/>
              </a:rPr>
              <a:t>vigência</a:t>
            </a:r>
            <a:r>
              <a:rPr sz="2000" b="1" i="0" dirty="0">
                <a:solidFill>
                  <a:srgbClr val="FFFFFF"/>
                </a:solidFill>
                <a:latin typeface="Calibri"/>
              </a:rPr>
              <a:t> do novo </a:t>
            </a:r>
            <a:r>
              <a:rPr sz="2000" b="1" i="0" dirty="0" err="1">
                <a:solidFill>
                  <a:srgbClr val="FFFFFF"/>
                </a:solidFill>
                <a:latin typeface="Calibri"/>
              </a:rPr>
              <a:t>sistema</a:t>
            </a:r>
            <a:endParaRPr sz="20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E3A6925-CE65-C428-F52E-F995889EA079}"/>
              </a:ext>
            </a:extLst>
          </p:cNvPr>
          <p:cNvSpPr/>
          <p:nvPr/>
        </p:nvSpPr>
        <p:spPr>
          <a:xfrm>
            <a:off x="664296" y="2701660"/>
            <a:ext cx="95708" cy="10073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D0DF51E3-AE34-95A7-F210-8D5E7368638D}"/>
              </a:ext>
            </a:extLst>
          </p:cNvPr>
          <p:cNvSpPr txBox="1"/>
          <p:nvPr/>
        </p:nvSpPr>
        <p:spPr>
          <a:xfrm>
            <a:off x="903567" y="2613266"/>
            <a:ext cx="1076719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>
                <a:solidFill>
                  <a:srgbClr val="1E293B"/>
                </a:solidFill>
                <a:latin typeface="Calibri"/>
              </a:rPr>
              <a:t>Valor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que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abate a base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cálculo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na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alienação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do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imóvel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2AB47847-F9D5-FF37-D15A-317B16A85BF0}"/>
              </a:ext>
            </a:extLst>
          </p:cNvPr>
          <p:cNvSpPr/>
          <p:nvPr/>
        </p:nvSpPr>
        <p:spPr>
          <a:xfrm>
            <a:off x="664296" y="3331271"/>
            <a:ext cx="95708" cy="10073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18D79AAC-BD68-AC95-53C5-D5A948FE5C6B}"/>
              </a:ext>
            </a:extLst>
          </p:cNvPr>
          <p:cNvSpPr txBox="1"/>
          <p:nvPr/>
        </p:nvSpPr>
        <p:spPr>
          <a:xfrm>
            <a:off x="903567" y="3242876"/>
            <a:ext cx="1076719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Controle individualizado por imóvel, com registro e rastreabilidade documental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432D5C6C-99A0-75CF-275B-1F2530DF3A6B}"/>
              </a:ext>
            </a:extLst>
          </p:cNvPr>
          <p:cNvSpPr/>
          <p:nvPr/>
        </p:nvSpPr>
        <p:spPr>
          <a:xfrm>
            <a:off x="664296" y="3960881"/>
            <a:ext cx="95708" cy="10073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5B75C487-526D-B35A-A209-893A0582341D}"/>
              </a:ext>
            </a:extLst>
          </p:cNvPr>
          <p:cNvSpPr txBox="1"/>
          <p:nvPr/>
        </p:nvSpPr>
        <p:spPr>
          <a:xfrm>
            <a:off x="903567" y="3872487"/>
            <a:ext cx="1076719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Redutor aplicado proporcionalmente em cada recebimento — não de uma só vez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69706B68-F8F0-A96C-FDBD-1BE047E7C189}"/>
              </a:ext>
            </a:extLst>
          </p:cNvPr>
          <p:cNvSpPr/>
          <p:nvPr/>
        </p:nvSpPr>
        <p:spPr>
          <a:xfrm>
            <a:off x="664296" y="4590492"/>
            <a:ext cx="95708" cy="10073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20C93017-DAB5-2189-F96C-C1356289DA44}"/>
              </a:ext>
            </a:extLst>
          </p:cNvPr>
          <p:cNvSpPr txBox="1"/>
          <p:nvPr/>
        </p:nvSpPr>
        <p:spPr>
          <a:xfrm>
            <a:off x="903567" y="4502097"/>
            <a:ext cx="10767190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Evita bitributação de valor gerado antes da reforma tributária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FF7087B8-5E1C-3463-FA7B-DA9481E2A62F}"/>
              </a:ext>
            </a:extLst>
          </p:cNvPr>
          <p:cNvSpPr/>
          <p:nvPr/>
        </p:nvSpPr>
        <p:spPr>
          <a:xfrm>
            <a:off x="544661" y="5459355"/>
            <a:ext cx="11126096" cy="37129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69D62F17-96A0-77FD-9DEB-12534E771881}"/>
              </a:ext>
            </a:extLst>
          </p:cNvPr>
          <p:cNvSpPr/>
          <p:nvPr/>
        </p:nvSpPr>
        <p:spPr>
          <a:xfrm>
            <a:off x="544660" y="5459355"/>
            <a:ext cx="60821" cy="37129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986EE196-6DCF-30EE-53F5-540EFCCC8562}"/>
              </a:ext>
            </a:extLst>
          </p:cNvPr>
          <p:cNvSpPr txBox="1"/>
          <p:nvPr/>
        </p:nvSpPr>
        <p:spPr>
          <a:xfrm>
            <a:off x="701190" y="5565286"/>
            <a:ext cx="7643019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Art. 257 LC 214/2025: o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redutor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ajuste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evita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bitributação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de valor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gerado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antes da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reforma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3290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BDBB-6A21-01DB-961E-82A27B28F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7A0963AF-3A1D-9A16-A3BD-F309253B8DD0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Redutor de Ajuste — Valor Inicial (art. 258)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3DA7CA8A-7935-D500-AF9A-24A731ACF1E8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FD15C6-04CF-2567-D410-DFFE80FBFB7A}"/>
              </a:ext>
            </a:extLst>
          </p:cNvPr>
          <p:cNvSpPr/>
          <p:nvPr/>
        </p:nvSpPr>
        <p:spPr>
          <a:xfrm>
            <a:off x="425375" y="1554480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F6014AA-6CE1-9422-A43D-355A4B1E65E4}"/>
              </a:ext>
            </a:extLst>
          </p:cNvPr>
          <p:cNvSpPr/>
          <p:nvPr/>
        </p:nvSpPr>
        <p:spPr>
          <a:xfrm>
            <a:off x="425375" y="1554480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5C578E86-9B77-3A00-20B9-9041B6248543}"/>
              </a:ext>
            </a:extLst>
          </p:cNvPr>
          <p:cNvSpPr txBox="1"/>
          <p:nvPr/>
        </p:nvSpPr>
        <p:spPr>
          <a:xfrm>
            <a:off x="583909" y="165786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 dirty="0" err="1">
                <a:solidFill>
                  <a:srgbClr val="0E1E4C"/>
                </a:solidFill>
                <a:latin typeface="Calibri"/>
              </a:rPr>
              <a:t>Aplicação</a:t>
            </a:r>
            <a:endParaRPr sz="1800" b="1" i="0" dirty="0">
              <a:solidFill>
                <a:srgbClr val="0E1E4C"/>
              </a:solidFill>
              <a:latin typeface="Calibri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36C5A40-A22F-FCFF-067B-1A7DA717E4DB}"/>
              </a:ext>
            </a:extLst>
          </p:cNvPr>
          <p:cNvSpPr/>
          <p:nvPr/>
        </p:nvSpPr>
        <p:spPr>
          <a:xfrm>
            <a:off x="3535072" y="1683705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004CE1DF-CE3F-DB63-7685-5B635FE46DA4}"/>
              </a:ext>
            </a:extLst>
          </p:cNvPr>
          <p:cNvSpPr txBox="1"/>
          <p:nvPr/>
        </p:nvSpPr>
        <p:spPr>
          <a:xfrm>
            <a:off x="3596047" y="1606170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Imóveis de propriedade do contribuinte na data de entrada no novo regime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EB93E58-DCF3-6BC7-F7A6-5EF2B37677C6}"/>
              </a:ext>
            </a:extLst>
          </p:cNvPr>
          <p:cNvSpPr/>
          <p:nvPr/>
        </p:nvSpPr>
        <p:spPr>
          <a:xfrm>
            <a:off x="425375" y="2174760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2219330F-0548-BE0E-36E6-5ABED21A5CE7}"/>
              </a:ext>
            </a:extLst>
          </p:cNvPr>
          <p:cNvSpPr/>
          <p:nvPr/>
        </p:nvSpPr>
        <p:spPr>
          <a:xfrm>
            <a:off x="425375" y="2355675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7E0CCCFC-7FE8-824C-AE26-198D0B62C05C}"/>
              </a:ext>
            </a:extLst>
          </p:cNvPr>
          <p:cNvSpPr/>
          <p:nvPr/>
        </p:nvSpPr>
        <p:spPr>
          <a:xfrm>
            <a:off x="425375" y="2355675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C4AB373C-B494-6D42-A3F1-9E478DF70D5A}"/>
              </a:ext>
            </a:extLst>
          </p:cNvPr>
          <p:cNvSpPr txBox="1"/>
          <p:nvPr/>
        </p:nvSpPr>
        <p:spPr>
          <a:xfrm>
            <a:off x="583909" y="2459055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Valor de Referência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1BD5274-8385-31FD-3933-8BB6970A021B}"/>
              </a:ext>
            </a:extLst>
          </p:cNvPr>
          <p:cNvSpPr/>
          <p:nvPr/>
        </p:nvSpPr>
        <p:spPr>
          <a:xfrm>
            <a:off x="3535072" y="2484900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9D34757C-0842-A03A-3C27-0C282E6DEB3F}"/>
              </a:ext>
            </a:extLst>
          </p:cNvPr>
          <p:cNvSpPr txBox="1"/>
          <p:nvPr/>
        </p:nvSpPr>
        <p:spPr>
          <a:xfrm>
            <a:off x="3596047" y="2407365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Vinculado ao custo de aquisição atualizado ou ao valor de referência do imóvel</a:t>
            </a: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138D5018-29B8-28F5-EF25-432C81ADA1FF}"/>
              </a:ext>
            </a:extLst>
          </p:cNvPr>
          <p:cNvSpPr/>
          <p:nvPr/>
        </p:nvSpPr>
        <p:spPr>
          <a:xfrm>
            <a:off x="425375" y="2975955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FA84928D-911F-BB86-1564-E2C3C9E076B4}"/>
              </a:ext>
            </a:extLst>
          </p:cNvPr>
          <p:cNvSpPr/>
          <p:nvPr/>
        </p:nvSpPr>
        <p:spPr>
          <a:xfrm>
            <a:off x="425375" y="3156870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FBC98FF8-DD24-4953-B353-251DC08F5D18}"/>
              </a:ext>
            </a:extLst>
          </p:cNvPr>
          <p:cNvSpPr/>
          <p:nvPr/>
        </p:nvSpPr>
        <p:spPr>
          <a:xfrm>
            <a:off x="425375" y="3156870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3ABEC506-75B3-8429-5BC1-C302144B9A50}"/>
              </a:ext>
            </a:extLst>
          </p:cNvPr>
          <p:cNvSpPr txBox="1"/>
          <p:nvPr/>
        </p:nvSpPr>
        <p:spPr>
          <a:xfrm>
            <a:off x="583909" y="326025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Documentação</a:t>
            </a:r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52D9C219-6768-E988-CC90-CA652E950313}"/>
              </a:ext>
            </a:extLst>
          </p:cNvPr>
          <p:cNvSpPr/>
          <p:nvPr/>
        </p:nvSpPr>
        <p:spPr>
          <a:xfrm>
            <a:off x="3535072" y="3286095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2EC5795E-A05A-AC76-75D3-E2801F9FD779}"/>
              </a:ext>
            </a:extLst>
          </p:cNvPr>
          <p:cNvSpPr txBox="1"/>
          <p:nvPr/>
        </p:nvSpPr>
        <p:spPr>
          <a:xfrm>
            <a:off x="3596047" y="3208560"/>
            <a:ext cx="8170577" cy="60939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Documentação comprobatória define o tamanho do benefício — preparação deve começar agora</a:t>
            </a: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54F4281E-67A7-CA20-9905-6B93F15BEA7B}"/>
              </a:ext>
            </a:extLst>
          </p:cNvPr>
          <p:cNvSpPr/>
          <p:nvPr/>
        </p:nvSpPr>
        <p:spPr>
          <a:xfrm>
            <a:off x="425375" y="3777150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33FA7F58-4BFC-2798-02E0-B049A0D15308}"/>
              </a:ext>
            </a:extLst>
          </p:cNvPr>
          <p:cNvSpPr/>
          <p:nvPr/>
        </p:nvSpPr>
        <p:spPr>
          <a:xfrm>
            <a:off x="425375" y="3958065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EEB544ED-9175-1D78-A08A-5F1B0253AD51}"/>
              </a:ext>
            </a:extLst>
          </p:cNvPr>
          <p:cNvSpPr/>
          <p:nvPr/>
        </p:nvSpPr>
        <p:spPr>
          <a:xfrm>
            <a:off x="425375" y="3958065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FB427962-94FD-1385-B0F5-2A4BDA4A2A8C}"/>
              </a:ext>
            </a:extLst>
          </p:cNvPr>
          <p:cNvSpPr txBox="1"/>
          <p:nvPr/>
        </p:nvSpPr>
        <p:spPr>
          <a:xfrm>
            <a:off x="583909" y="4061445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Risco Documental</a:t>
            </a:r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A139D848-7274-0214-B8E0-918F45348A3E}"/>
              </a:ext>
            </a:extLst>
          </p:cNvPr>
          <p:cNvSpPr/>
          <p:nvPr/>
        </p:nvSpPr>
        <p:spPr>
          <a:xfrm>
            <a:off x="3535072" y="4087290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4D81CBD1-F573-3BF0-5A67-0B4C8751A46F}"/>
              </a:ext>
            </a:extLst>
          </p:cNvPr>
          <p:cNvSpPr txBox="1"/>
          <p:nvPr/>
        </p:nvSpPr>
        <p:spPr>
          <a:xfrm>
            <a:off x="3596047" y="4009755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Imóveis sem documentação de custo: risco de redutor menor ou inexistente</a:t>
            </a:r>
          </a:p>
        </p:txBody>
      </p:sp>
      <p:sp>
        <p:nvSpPr>
          <p:cNvPr id="27" name="Rectangle 30">
            <a:extLst>
              <a:ext uri="{FF2B5EF4-FFF2-40B4-BE49-F238E27FC236}">
                <a16:creationId xmlns:a16="http://schemas.microsoft.com/office/drawing/2014/main" id="{4D01C08F-0175-B836-3723-ED622923432C}"/>
              </a:ext>
            </a:extLst>
          </p:cNvPr>
          <p:cNvSpPr/>
          <p:nvPr/>
        </p:nvSpPr>
        <p:spPr>
          <a:xfrm>
            <a:off x="425375" y="4578345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5E4BB2DC-9DAD-D396-702C-1857C296BC1C}"/>
              </a:ext>
            </a:extLst>
          </p:cNvPr>
          <p:cNvSpPr/>
          <p:nvPr/>
        </p:nvSpPr>
        <p:spPr>
          <a:xfrm>
            <a:off x="425375" y="4759260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32">
            <a:extLst>
              <a:ext uri="{FF2B5EF4-FFF2-40B4-BE49-F238E27FC236}">
                <a16:creationId xmlns:a16="http://schemas.microsoft.com/office/drawing/2014/main" id="{CF672777-29CE-1609-C4C4-05E123F0067A}"/>
              </a:ext>
            </a:extLst>
          </p:cNvPr>
          <p:cNvSpPr/>
          <p:nvPr/>
        </p:nvSpPr>
        <p:spPr>
          <a:xfrm>
            <a:off x="425375" y="4759260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7D112F73-6A34-0878-A6C3-AB6678A9B55F}"/>
              </a:ext>
            </a:extLst>
          </p:cNvPr>
          <p:cNvSpPr txBox="1"/>
          <p:nvPr/>
        </p:nvSpPr>
        <p:spPr>
          <a:xfrm>
            <a:off x="583909" y="486264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Estratégia Imediata</a:t>
            </a:r>
          </a:p>
        </p:txBody>
      </p:sp>
      <p:sp>
        <p:nvSpPr>
          <p:cNvPr id="31" name="Rectangle 34">
            <a:extLst>
              <a:ext uri="{FF2B5EF4-FFF2-40B4-BE49-F238E27FC236}">
                <a16:creationId xmlns:a16="http://schemas.microsoft.com/office/drawing/2014/main" id="{89050563-E305-4F3C-AAD8-A17855F1E8C2}"/>
              </a:ext>
            </a:extLst>
          </p:cNvPr>
          <p:cNvSpPr/>
          <p:nvPr/>
        </p:nvSpPr>
        <p:spPr>
          <a:xfrm>
            <a:off x="3535072" y="4888485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DA347193-D9F6-F96A-5769-FF11100CD527}"/>
              </a:ext>
            </a:extLst>
          </p:cNvPr>
          <p:cNvSpPr txBox="1"/>
          <p:nvPr/>
        </p:nvSpPr>
        <p:spPr>
          <a:xfrm>
            <a:off x="3596047" y="4810950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Levantar e organizar o acervo documental de todos os imóveis do portfólio</a:t>
            </a:r>
          </a:p>
        </p:txBody>
      </p:sp>
      <p:sp>
        <p:nvSpPr>
          <p:cNvPr id="33" name="Rectangle 36">
            <a:extLst>
              <a:ext uri="{FF2B5EF4-FFF2-40B4-BE49-F238E27FC236}">
                <a16:creationId xmlns:a16="http://schemas.microsoft.com/office/drawing/2014/main" id="{91FAF459-D0B6-C923-CD9D-4179FE0E442A}"/>
              </a:ext>
            </a:extLst>
          </p:cNvPr>
          <p:cNvSpPr/>
          <p:nvPr/>
        </p:nvSpPr>
        <p:spPr>
          <a:xfrm>
            <a:off x="425375" y="5379540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7">
            <a:extLst>
              <a:ext uri="{FF2B5EF4-FFF2-40B4-BE49-F238E27FC236}">
                <a16:creationId xmlns:a16="http://schemas.microsoft.com/office/drawing/2014/main" id="{2FC76285-00ED-DA6C-F465-AD8467F71011}"/>
              </a:ext>
            </a:extLst>
          </p:cNvPr>
          <p:cNvSpPr/>
          <p:nvPr/>
        </p:nvSpPr>
        <p:spPr>
          <a:xfrm>
            <a:off x="425375" y="5521687"/>
            <a:ext cx="11341249" cy="341154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8">
            <a:extLst>
              <a:ext uri="{FF2B5EF4-FFF2-40B4-BE49-F238E27FC236}">
                <a16:creationId xmlns:a16="http://schemas.microsoft.com/office/drawing/2014/main" id="{61631CD1-D39F-F72C-E8D3-27F94B0D26C9}"/>
              </a:ext>
            </a:extLst>
          </p:cNvPr>
          <p:cNvSpPr/>
          <p:nvPr/>
        </p:nvSpPr>
        <p:spPr>
          <a:xfrm>
            <a:off x="425375" y="5521686"/>
            <a:ext cx="45719" cy="341153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9">
            <a:extLst>
              <a:ext uri="{FF2B5EF4-FFF2-40B4-BE49-F238E27FC236}">
                <a16:creationId xmlns:a16="http://schemas.microsoft.com/office/drawing/2014/main" id="{5E228606-E3CD-7197-0C6D-241DB5F1E46C}"/>
              </a:ext>
            </a:extLst>
          </p:cNvPr>
          <p:cNvSpPr txBox="1"/>
          <p:nvPr/>
        </p:nvSpPr>
        <p:spPr>
          <a:xfrm>
            <a:off x="544661" y="5622323"/>
            <a:ext cx="8739400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Art. 258: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verificar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o valor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referência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a ser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utilizado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critérios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atualização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2987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BDBB-6A21-01DB-961E-82A27B28F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7A0963AF-3A1D-9A16-A3BD-F309253B8DD0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Redutor de Ajuste — Conceito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3DA7CA8A-7935-D500-AF9A-24A731ACF1E8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FD15C6-04CF-2567-D410-DFFE80FBFB7A}"/>
              </a:ext>
            </a:extLst>
          </p:cNvPr>
          <p:cNvSpPr/>
          <p:nvPr/>
        </p:nvSpPr>
        <p:spPr>
          <a:xfrm>
            <a:off x="425375" y="1554480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F6014AA-6CE1-9422-A43D-355A4B1E65E4}"/>
              </a:ext>
            </a:extLst>
          </p:cNvPr>
          <p:cNvSpPr/>
          <p:nvPr/>
        </p:nvSpPr>
        <p:spPr>
          <a:xfrm>
            <a:off x="425375" y="1554480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5C578E86-9B77-3A00-20B9-9041B6248543}"/>
              </a:ext>
            </a:extLst>
          </p:cNvPr>
          <p:cNvSpPr txBox="1"/>
          <p:nvPr/>
        </p:nvSpPr>
        <p:spPr>
          <a:xfrm>
            <a:off x="583909" y="165786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O que é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36C5A40-A22F-FCFF-067B-1A7DA717E4DB}"/>
              </a:ext>
            </a:extLst>
          </p:cNvPr>
          <p:cNvSpPr/>
          <p:nvPr/>
        </p:nvSpPr>
        <p:spPr>
          <a:xfrm>
            <a:off x="3535072" y="1683705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004CE1DF-CE3F-DB63-7685-5B635FE46DA4}"/>
              </a:ext>
            </a:extLst>
          </p:cNvPr>
          <p:cNvSpPr txBox="1"/>
          <p:nvPr/>
        </p:nvSpPr>
        <p:spPr>
          <a:xfrm>
            <a:off x="3596047" y="1606170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Mecanismo da reforma tributária que reduz a base de cálculo do IBS e da CBS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EB93E58-DCF3-6BC7-F7A6-5EF2B37677C6}"/>
              </a:ext>
            </a:extLst>
          </p:cNvPr>
          <p:cNvSpPr/>
          <p:nvPr/>
        </p:nvSpPr>
        <p:spPr>
          <a:xfrm>
            <a:off x="425375" y="2174760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2219330F-0548-BE0E-36E6-5ABED21A5CE7}"/>
              </a:ext>
            </a:extLst>
          </p:cNvPr>
          <p:cNvSpPr/>
          <p:nvPr/>
        </p:nvSpPr>
        <p:spPr>
          <a:xfrm>
            <a:off x="425375" y="2355675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7E0CCCFC-7FE8-824C-AE26-198D0B62C05C}"/>
              </a:ext>
            </a:extLst>
          </p:cNvPr>
          <p:cNvSpPr/>
          <p:nvPr/>
        </p:nvSpPr>
        <p:spPr>
          <a:xfrm>
            <a:off x="425375" y="2355675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C4AB373C-B494-6D42-A3F1-9E478DF70D5A}"/>
              </a:ext>
            </a:extLst>
          </p:cNvPr>
          <p:cNvSpPr txBox="1"/>
          <p:nvPr/>
        </p:nvSpPr>
        <p:spPr>
          <a:xfrm>
            <a:off x="583909" y="2459055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Onde se aplica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1BD5274-8385-31FD-3933-8BB6970A021B}"/>
              </a:ext>
            </a:extLst>
          </p:cNvPr>
          <p:cNvSpPr/>
          <p:nvPr/>
        </p:nvSpPr>
        <p:spPr>
          <a:xfrm>
            <a:off x="3535072" y="2484900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9D34757C-0842-A03A-3C27-0C282E6DEB3F}"/>
              </a:ext>
            </a:extLst>
          </p:cNvPr>
          <p:cNvSpPr txBox="1"/>
          <p:nvPr/>
        </p:nvSpPr>
        <p:spPr>
          <a:xfrm>
            <a:off x="3596047" y="2407365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Nas operações de venda de imóveis</a:t>
            </a: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138D5018-29B8-28F5-EF25-432C81ADA1FF}"/>
              </a:ext>
            </a:extLst>
          </p:cNvPr>
          <p:cNvSpPr/>
          <p:nvPr/>
        </p:nvSpPr>
        <p:spPr>
          <a:xfrm>
            <a:off x="425375" y="2975955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FA84928D-911F-BB86-1564-E2C3C9E076B4}"/>
              </a:ext>
            </a:extLst>
          </p:cNvPr>
          <p:cNvSpPr/>
          <p:nvPr/>
        </p:nvSpPr>
        <p:spPr>
          <a:xfrm>
            <a:off x="425375" y="3156870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FBC98FF8-DD24-4953-B353-251DC08F5D18}"/>
              </a:ext>
            </a:extLst>
          </p:cNvPr>
          <p:cNvSpPr/>
          <p:nvPr/>
        </p:nvSpPr>
        <p:spPr>
          <a:xfrm>
            <a:off x="425375" y="3156870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3ABEC506-75B3-8429-5BC1-C302144B9A50}"/>
              </a:ext>
            </a:extLst>
          </p:cNvPr>
          <p:cNvSpPr txBox="1"/>
          <p:nvPr/>
        </p:nvSpPr>
        <p:spPr>
          <a:xfrm>
            <a:off x="583909" y="326025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O que deduz</a:t>
            </a:r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52D9C219-6768-E988-CC90-CA652E950313}"/>
              </a:ext>
            </a:extLst>
          </p:cNvPr>
          <p:cNvSpPr/>
          <p:nvPr/>
        </p:nvSpPr>
        <p:spPr>
          <a:xfrm>
            <a:off x="3535072" y="3286095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2EC5795E-A05A-AC76-75D3-E2801F9FD779}"/>
              </a:ext>
            </a:extLst>
          </p:cNvPr>
          <p:cNvSpPr txBox="1"/>
          <p:nvPr/>
        </p:nvSpPr>
        <p:spPr>
          <a:xfrm>
            <a:off x="3596047" y="3208560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Valor associado ao “custo” do imóvel — ou ao seu valor de referência</a:t>
            </a: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54F4281E-67A7-CA20-9905-6B93F15BEA7B}"/>
              </a:ext>
            </a:extLst>
          </p:cNvPr>
          <p:cNvSpPr/>
          <p:nvPr/>
        </p:nvSpPr>
        <p:spPr>
          <a:xfrm>
            <a:off x="425375" y="3777150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33FA7F58-4BFC-2798-02E0-B049A0D15308}"/>
              </a:ext>
            </a:extLst>
          </p:cNvPr>
          <p:cNvSpPr/>
          <p:nvPr/>
        </p:nvSpPr>
        <p:spPr>
          <a:xfrm>
            <a:off x="425375" y="3958065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EEB544ED-9175-1D78-A08A-5F1B0253AD51}"/>
              </a:ext>
            </a:extLst>
          </p:cNvPr>
          <p:cNvSpPr/>
          <p:nvPr/>
        </p:nvSpPr>
        <p:spPr>
          <a:xfrm>
            <a:off x="425375" y="3958065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FB427962-94FD-1385-B0F5-2A4BDA4A2A8C}"/>
              </a:ext>
            </a:extLst>
          </p:cNvPr>
          <p:cNvSpPr txBox="1"/>
          <p:nvPr/>
        </p:nvSpPr>
        <p:spPr>
          <a:xfrm>
            <a:off x="583909" y="4061445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Finalidade</a:t>
            </a:r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A139D848-7274-0214-B8E0-918F45348A3E}"/>
              </a:ext>
            </a:extLst>
          </p:cNvPr>
          <p:cNvSpPr/>
          <p:nvPr/>
        </p:nvSpPr>
        <p:spPr>
          <a:xfrm>
            <a:off x="3535072" y="4087290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4D81CBD1-F573-3BF0-5A67-0B4C8751A46F}"/>
              </a:ext>
            </a:extLst>
          </p:cNvPr>
          <p:cNvSpPr txBox="1"/>
          <p:nvPr/>
        </p:nvSpPr>
        <p:spPr>
          <a:xfrm>
            <a:off x="3596047" y="4009755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Evitar tributação sobre parcela que não gerou crédito na origem</a:t>
            </a:r>
          </a:p>
        </p:txBody>
      </p:sp>
      <p:sp>
        <p:nvSpPr>
          <p:cNvPr id="27" name="Rectangle 30">
            <a:extLst>
              <a:ext uri="{FF2B5EF4-FFF2-40B4-BE49-F238E27FC236}">
                <a16:creationId xmlns:a16="http://schemas.microsoft.com/office/drawing/2014/main" id="{4D01C08F-0175-B836-3723-ED622923432C}"/>
              </a:ext>
            </a:extLst>
          </p:cNvPr>
          <p:cNvSpPr/>
          <p:nvPr/>
        </p:nvSpPr>
        <p:spPr>
          <a:xfrm>
            <a:off x="425375" y="4578345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5E4BB2DC-9DAD-D396-702C-1857C296BC1C}"/>
              </a:ext>
            </a:extLst>
          </p:cNvPr>
          <p:cNvSpPr/>
          <p:nvPr/>
        </p:nvSpPr>
        <p:spPr>
          <a:xfrm>
            <a:off x="425375" y="4759260"/>
            <a:ext cx="3048723" cy="542745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32">
            <a:extLst>
              <a:ext uri="{FF2B5EF4-FFF2-40B4-BE49-F238E27FC236}">
                <a16:creationId xmlns:a16="http://schemas.microsoft.com/office/drawing/2014/main" id="{CF672777-29CE-1609-C4C4-05E123F0067A}"/>
              </a:ext>
            </a:extLst>
          </p:cNvPr>
          <p:cNvSpPr/>
          <p:nvPr/>
        </p:nvSpPr>
        <p:spPr>
          <a:xfrm>
            <a:off x="425375" y="4759260"/>
            <a:ext cx="60974" cy="542745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7D112F73-6A34-0878-A6C3-AB6678A9B55F}"/>
              </a:ext>
            </a:extLst>
          </p:cNvPr>
          <p:cNvSpPr txBox="1"/>
          <p:nvPr/>
        </p:nvSpPr>
        <p:spPr>
          <a:xfrm>
            <a:off x="583909" y="4862640"/>
            <a:ext cx="2804825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1" i="0" dirty="0">
                <a:solidFill>
                  <a:srgbClr val="0E1E4C"/>
                </a:solidFill>
                <a:latin typeface="Calibri"/>
              </a:rPr>
              <a:t>Tributos</a:t>
            </a:r>
          </a:p>
        </p:txBody>
      </p:sp>
      <p:sp>
        <p:nvSpPr>
          <p:cNvPr id="31" name="Rectangle 34">
            <a:extLst>
              <a:ext uri="{FF2B5EF4-FFF2-40B4-BE49-F238E27FC236}">
                <a16:creationId xmlns:a16="http://schemas.microsoft.com/office/drawing/2014/main" id="{89050563-E305-4F3C-AAD8-A17855F1E8C2}"/>
              </a:ext>
            </a:extLst>
          </p:cNvPr>
          <p:cNvSpPr/>
          <p:nvPr/>
        </p:nvSpPr>
        <p:spPr>
          <a:xfrm>
            <a:off x="3535072" y="4888485"/>
            <a:ext cx="18292" cy="28429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DA347193-D9F6-F96A-5769-FF11100CD527}"/>
              </a:ext>
            </a:extLst>
          </p:cNvPr>
          <p:cNvSpPr txBox="1"/>
          <p:nvPr/>
        </p:nvSpPr>
        <p:spPr>
          <a:xfrm>
            <a:off x="3596047" y="4810950"/>
            <a:ext cx="8170577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sz="1800" b="0" i="0" dirty="0">
                <a:solidFill>
                  <a:srgbClr val="1E293B"/>
                </a:solidFill>
                <a:latin typeface="Calibri"/>
              </a:rPr>
              <a:t>IBS e CBS</a:t>
            </a:r>
          </a:p>
        </p:txBody>
      </p:sp>
      <p:sp>
        <p:nvSpPr>
          <p:cNvPr id="33" name="Rectangle 36">
            <a:extLst>
              <a:ext uri="{FF2B5EF4-FFF2-40B4-BE49-F238E27FC236}">
                <a16:creationId xmlns:a16="http://schemas.microsoft.com/office/drawing/2014/main" id="{91FAF459-D0B6-C923-CD9D-4179FE0E442A}"/>
              </a:ext>
            </a:extLst>
          </p:cNvPr>
          <p:cNvSpPr/>
          <p:nvPr/>
        </p:nvSpPr>
        <p:spPr>
          <a:xfrm>
            <a:off x="425375" y="5379540"/>
            <a:ext cx="11341249" cy="775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7">
            <a:extLst>
              <a:ext uri="{FF2B5EF4-FFF2-40B4-BE49-F238E27FC236}">
                <a16:creationId xmlns:a16="http://schemas.microsoft.com/office/drawing/2014/main" id="{2FC76285-00ED-DA6C-F465-AD8467F71011}"/>
              </a:ext>
            </a:extLst>
          </p:cNvPr>
          <p:cNvSpPr/>
          <p:nvPr/>
        </p:nvSpPr>
        <p:spPr>
          <a:xfrm>
            <a:off x="425375" y="5521687"/>
            <a:ext cx="11341249" cy="341154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8">
            <a:extLst>
              <a:ext uri="{FF2B5EF4-FFF2-40B4-BE49-F238E27FC236}">
                <a16:creationId xmlns:a16="http://schemas.microsoft.com/office/drawing/2014/main" id="{61631CD1-D39F-F72C-E8D3-27F94B0D26C9}"/>
              </a:ext>
            </a:extLst>
          </p:cNvPr>
          <p:cNvSpPr/>
          <p:nvPr/>
        </p:nvSpPr>
        <p:spPr>
          <a:xfrm>
            <a:off x="425375" y="5521686"/>
            <a:ext cx="45719" cy="341153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9">
            <a:extLst>
              <a:ext uri="{FF2B5EF4-FFF2-40B4-BE49-F238E27FC236}">
                <a16:creationId xmlns:a16="http://schemas.microsoft.com/office/drawing/2014/main" id="{5E228606-E3CD-7197-0C6D-241DB5F1E46C}"/>
              </a:ext>
            </a:extLst>
          </p:cNvPr>
          <p:cNvSpPr txBox="1"/>
          <p:nvPr/>
        </p:nvSpPr>
        <p:spPr>
          <a:xfrm>
            <a:off x="544661" y="5622323"/>
            <a:ext cx="8739400" cy="458587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lang="pt-BR" b="1" i="0" dirty="0">
                <a:solidFill>
                  <a:srgbClr val="0E1E4C"/>
                </a:solidFill>
                <a:latin typeface="Calibri"/>
              </a:rPr>
              <a:t>Em síntese: deduz da base de IBS/CBS o custo (ou valor de referência) do imóvel, evitando tributar o que não gerou crédito.</a:t>
            </a:r>
          </a:p>
        </p:txBody>
      </p:sp>
    </p:spTree>
    <p:extLst>
      <p:ext uri="{BB962C8B-B14F-4D97-AF65-F5344CB8AC3E}">
        <p14:creationId xmlns:p14="http://schemas.microsoft.com/office/powerpoint/2010/main" val="190181002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F983D35-57F4-8B49-A333-4E69E6BBB4E6}"/>
              </a:ext>
            </a:extLst>
          </p:cNvPr>
          <p:cNvSpPr txBox="1"/>
          <p:nvPr/>
        </p:nvSpPr>
        <p:spPr>
          <a:xfrm>
            <a:off x="546100" y="558800"/>
            <a:ext cx="10566400" cy="558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pt-BR" sz="2800" b="1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Conceito e Finalidade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6DB12E1-420F-7B48-AA94-CC851EF3D5AA}"/>
              </a:ext>
            </a:extLst>
          </p:cNvPr>
          <p:cNvSpPr/>
          <p:nvPr/>
        </p:nvSpPr>
        <p:spPr>
          <a:xfrm>
            <a:off x="609600" y="1168400"/>
            <a:ext cx="863600" cy="508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38FE9D01-0FB6-1642-A321-F7CD58D33707}"/>
              </a:ext>
            </a:extLst>
          </p:cNvPr>
          <p:cNvSpPr/>
          <p:nvPr/>
        </p:nvSpPr>
        <p:spPr>
          <a:xfrm>
            <a:off x="419100" y="1498600"/>
            <a:ext cx="11353800" cy="1371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1F2AF15-6ABB-1B46-AD8F-34386C8E2CD0}"/>
              </a:ext>
            </a:extLst>
          </p:cNvPr>
          <p:cNvSpPr/>
          <p:nvPr/>
        </p:nvSpPr>
        <p:spPr>
          <a:xfrm>
            <a:off x="419100" y="1498600"/>
            <a:ext cx="76200" cy="1371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AB3B60D-808B-6B40-B838-1204B617DF65}"/>
              </a:ext>
            </a:extLst>
          </p:cNvPr>
          <p:cNvSpPr txBox="1"/>
          <p:nvPr/>
        </p:nvSpPr>
        <p:spPr>
          <a:xfrm>
            <a:off x="723900" y="1651000"/>
            <a:ext cx="107442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Vínculo ao imóvel (a partir de 1º/01/2027)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3FA7D84-2AA3-3C4B-9FD8-D605291913E9}"/>
              </a:ext>
            </a:extLst>
          </p:cNvPr>
          <p:cNvSpPr txBox="1"/>
          <p:nvPr/>
        </p:nvSpPr>
        <p:spPr>
          <a:xfrm>
            <a:off x="723900" y="2057400"/>
            <a:ext cx="107442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700">
                <a:solidFill>
                  <a:srgbClr val="1E293B"/>
                </a:solidFill>
                <a:latin typeface="Calibri"/>
                <a:cs typeface="Calibri"/>
              </a:rPr>
              <a:t>O redutor de ajuste será vinculado a cada imóvel a partir de 1º/01/2027, com um valor próprio para aquele bem.</a:t>
            </a:r>
          </a:p>
        </p:txBody>
      </p: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10F15439-5361-2542-A0E9-C227D6E48CEE}"/>
              </a:ext>
            </a:extLst>
          </p:cNvPr>
          <p:cNvSpPr/>
          <p:nvPr/>
        </p:nvSpPr>
        <p:spPr>
          <a:xfrm>
            <a:off x="419100" y="2971800"/>
            <a:ext cx="11353800" cy="2006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E1D3533-DB73-E744-A29B-6137BA3345FD}"/>
              </a:ext>
            </a:extLst>
          </p:cNvPr>
          <p:cNvSpPr/>
          <p:nvPr/>
        </p:nvSpPr>
        <p:spPr>
          <a:xfrm>
            <a:off x="419100" y="2971800"/>
            <a:ext cx="76200" cy="2006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D8067B4-36D5-2D4F-A969-310F6D2EB3D9}"/>
              </a:ext>
            </a:extLst>
          </p:cNvPr>
          <p:cNvSpPr txBox="1"/>
          <p:nvPr/>
        </p:nvSpPr>
        <p:spPr>
          <a:xfrm>
            <a:off x="723900" y="3124200"/>
            <a:ext cx="107442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Crédito presumido de custo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543B0AF-46E2-E249-A166-863660A1F159}"/>
              </a:ext>
            </a:extLst>
          </p:cNvPr>
          <p:cNvSpPr txBox="1"/>
          <p:nvPr/>
        </p:nvSpPr>
        <p:spPr>
          <a:xfrm>
            <a:off x="723900" y="3530600"/>
            <a:ext cx="10744200" cy="1295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700">
                <a:solidFill>
                  <a:srgbClr val="1E293B"/>
                </a:solidFill>
                <a:latin typeface="Calibri"/>
                <a:cs typeface="Calibri"/>
              </a:rPr>
              <a:t>Funciona como um “crédito presumido de custo”: reduz a base de cálculo do IBS/CBS na alienação do imóvel, calibrando a não cumulatividade, já que o setor imobiliário muitas vezes não teve créditos cheios na etapa de aquisição/construção.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3A7B324C-E323-7B49-B19E-B11B0C878B20}"/>
              </a:ext>
            </a:extLst>
          </p:cNvPr>
          <p:cNvSpPr/>
          <p:nvPr/>
        </p:nvSpPr>
        <p:spPr>
          <a:xfrm>
            <a:off x="419100" y="5080000"/>
            <a:ext cx="11353800" cy="1371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C0DFD50-6B1C-DA47-BA29-C51F0664938B}"/>
              </a:ext>
            </a:extLst>
          </p:cNvPr>
          <p:cNvSpPr/>
          <p:nvPr/>
        </p:nvSpPr>
        <p:spPr>
          <a:xfrm>
            <a:off x="419100" y="5080000"/>
            <a:ext cx="76200" cy="1371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E3A6B04-AB01-2C45-B91E-3530EF620C57}"/>
              </a:ext>
            </a:extLst>
          </p:cNvPr>
          <p:cNvSpPr txBox="1"/>
          <p:nvPr/>
        </p:nvSpPr>
        <p:spPr>
          <a:xfrm>
            <a:off x="723900" y="5232400"/>
            <a:ext cx="107442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Lógica de IVA — valor agregado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B45C0DF-1B4C-C748-92DC-5F21368F3244}"/>
              </a:ext>
            </a:extLst>
          </p:cNvPr>
          <p:cNvSpPr txBox="1"/>
          <p:nvPr/>
        </p:nvSpPr>
        <p:spPr>
          <a:xfrm>
            <a:off x="723900" y="5638800"/>
            <a:ext cx="107442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700">
                <a:solidFill>
                  <a:srgbClr val="1E293B"/>
                </a:solidFill>
                <a:latin typeface="Calibri"/>
                <a:cs typeface="Calibri"/>
              </a:rPr>
              <a:t>Tributa-se apenas o valor agregado, aproximando-se do conceito de IVA, evitando dupla tributação do mesmo custo ao longo da cadeia.</a:t>
            </a:r>
          </a:p>
        </p:txBody>
      </p:sp>
    </p:spTree>
    <p:extLst>
      <p:ext uri="{BB962C8B-B14F-4D97-AF65-F5344CB8AC3E}">
        <p14:creationId xmlns:p14="http://schemas.microsoft.com/office/powerpoint/2010/main" val="399741242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82D55A1-D1BD-5047-AA9B-0D6EDC4604BC}"/>
              </a:ext>
            </a:extLst>
          </p:cNvPr>
          <p:cNvSpPr txBox="1"/>
          <p:nvPr/>
        </p:nvSpPr>
        <p:spPr>
          <a:xfrm>
            <a:off x="546100" y="558800"/>
            <a:ext cx="11176000" cy="558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pt-BR" sz="2800" b="1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Como é formado o redutor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9A89609-9194-9448-ADAD-7CFC3AE98F2E}"/>
              </a:ext>
            </a:extLst>
          </p:cNvPr>
          <p:cNvSpPr/>
          <p:nvPr/>
        </p:nvSpPr>
        <p:spPr>
          <a:xfrm>
            <a:off x="609600" y="1168400"/>
            <a:ext cx="863600" cy="508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8347B5-4A08-034D-84AA-E3132984A9CA}"/>
              </a:ext>
            </a:extLst>
          </p:cNvPr>
          <p:cNvSpPr txBox="1"/>
          <p:nvPr/>
        </p:nvSpPr>
        <p:spPr>
          <a:xfrm>
            <a:off x="419100" y="1270000"/>
            <a:ext cx="11353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700" i="1">
                <a:solidFill>
                  <a:srgbClr val="1E293B"/>
                </a:solidFill>
                <a:latin typeface="Calibri"/>
                <a:cs typeface="Calibri"/>
              </a:rPr>
              <a:t>O valor do redutor depende de quando e de quem o imóvel foi adquirido: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8CD7AF94-ACDB-0F4F-94F5-205F2E00D3A5}"/>
              </a:ext>
            </a:extLst>
          </p:cNvPr>
          <p:cNvSpPr/>
          <p:nvPr/>
        </p:nvSpPr>
        <p:spPr>
          <a:xfrm>
            <a:off x="419100" y="1625600"/>
            <a:ext cx="11353800" cy="13970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B387FA-6092-364F-9036-6B9A3EDE2FA7}"/>
              </a:ext>
            </a:extLst>
          </p:cNvPr>
          <p:cNvSpPr/>
          <p:nvPr/>
        </p:nvSpPr>
        <p:spPr>
          <a:xfrm>
            <a:off x="419100" y="1625600"/>
            <a:ext cx="76200" cy="13970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6977D3-D99C-FE47-8EF1-7539AC260525}"/>
              </a:ext>
            </a:extLst>
          </p:cNvPr>
          <p:cNvSpPr txBox="1"/>
          <p:nvPr/>
        </p:nvSpPr>
        <p:spPr>
          <a:xfrm>
            <a:off x="723900" y="1752600"/>
            <a:ext cx="107442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Imóveis já do contribuinte em 31/12/2026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D75AA0E-CE16-0D4A-943F-05718A9C6D60}"/>
              </a:ext>
            </a:extLst>
          </p:cNvPr>
          <p:cNvSpPr txBox="1"/>
          <p:nvPr/>
        </p:nvSpPr>
        <p:spPr>
          <a:xfrm>
            <a:off x="723900" y="2133600"/>
            <a:ext cx="10744200" cy="787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Em regra, o redutor corresponde ao valor de referência do imóvel nessa data — ou, conforme propostas técnicas em debate, ao maior entre o custo histórico atualizado e o valor de referência, a ser definido na regulamentação.</a:t>
            </a:r>
          </a:p>
        </p:txBody>
      </p:sp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E250C17C-BED6-6E49-B19A-0C0CEEB66448}"/>
              </a:ext>
            </a:extLst>
          </p:cNvPr>
          <p:cNvSpPr/>
          <p:nvPr/>
        </p:nvSpPr>
        <p:spPr>
          <a:xfrm>
            <a:off x="419100" y="3098800"/>
            <a:ext cx="11353800" cy="1117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FE7956E-2425-0D40-97AC-D229CEA13534}"/>
              </a:ext>
            </a:extLst>
          </p:cNvPr>
          <p:cNvSpPr/>
          <p:nvPr/>
        </p:nvSpPr>
        <p:spPr>
          <a:xfrm>
            <a:off x="419100" y="3098800"/>
            <a:ext cx="76200" cy="1117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973F532-1ECB-EB48-8B34-4C2B3B39DB5E}"/>
              </a:ext>
            </a:extLst>
          </p:cNvPr>
          <p:cNvSpPr txBox="1"/>
          <p:nvPr/>
        </p:nvSpPr>
        <p:spPr>
          <a:xfrm>
            <a:off x="723900" y="3225800"/>
            <a:ext cx="107442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Adquiridos a partir de 01/01/2027 de não contribuintes do regime regular (ex.: PF, Simples)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2308916-153D-7B4A-9869-375C81A8A817}"/>
              </a:ext>
            </a:extLst>
          </p:cNvPr>
          <p:cNvSpPr txBox="1"/>
          <p:nvPr/>
        </p:nvSpPr>
        <p:spPr>
          <a:xfrm>
            <a:off x="723900" y="3606800"/>
            <a:ext cx="10744200" cy="533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O redutor será o menor entre o custo de aquisição e o valor de referência do imóvel.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019008D2-2073-1E46-88EE-861A4662BEF4}"/>
              </a:ext>
            </a:extLst>
          </p:cNvPr>
          <p:cNvSpPr/>
          <p:nvPr/>
        </p:nvSpPr>
        <p:spPr>
          <a:xfrm>
            <a:off x="419100" y="4292600"/>
            <a:ext cx="11353800" cy="1498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0DD8EE5-FA71-3845-8F30-5E0592E35268}"/>
              </a:ext>
            </a:extLst>
          </p:cNvPr>
          <p:cNvSpPr/>
          <p:nvPr/>
        </p:nvSpPr>
        <p:spPr>
          <a:xfrm>
            <a:off x="419100" y="4292600"/>
            <a:ext cx="76200" cy="1498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0BBFE2-CE88-9043-BA2C-1FA75E750126}"/>
              </a:ext>
            </a:extLst>
          </p:cNvPr>
          <p:cNvSpPr txBox="1"/>
          <p:nvPr/>
        </p:nvSpPr>
        <p:spPr>
          <a:xfrm>
            <a:off x="723900" y="4419600"/>
            <a:ext cx="107442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Imóveis em construção em 31/12/2026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A1F6AB4-E41A-8649-A316-8C84B7BA465E}"/>
              </a:ext>
            </a:extLst>
          </p:cNvPr>
          <p:cNvSpPr txBox="1"/>
          <p:nvPr/>
        </p:nvSpPr>
        <p:spPr>
          <a:xfrm>
            <a:off x="723900" y="4800600"/>
            <a:ext cx="10744200" cy="914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Custo do terreno + gastos contabilizados como custo de produção + despesas diretamente relacionadas ao desenvolvimento do bem até 01/01/2027 — tudo sujeito à atualização pelo IPCA até a venda.</a:t>
            </a: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4EC46C06-C073-484A-975F-72D50A45776E}"/>
              </a:ext>
            </a:extLst>
          </p:cNvPr>
          <p:cNvSpPr/>
          <p:nvPr/>
        </p:nvSpPr>
        <p:spPr>
          <a:xfrm>
            <a:off x="419100" y="5969000"/>
            <a:ext cx="11353800" cy="736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68AEC09-5837-344B-A4A0-EFD895C8D0D2}"/>
              </a:ext>
            </a:extLst>
          </p:cNvPr>
          <p:cNvSpPr/>
          <p:nvPr/>
        </p:nvSpPr>
        <p:spPr>
          <a:xfrm>
            <a:off x="419100" y="5969000"/>
            <a:ext cx="76200" cy="736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585AA5E-DA87-D847-81A7-7213C6371A24}"/>
              </a:ext>
            </a:extLst>
          </p:cNvPr>
          <p:cNvSpPr txBox="1"/>
          <p:nvPr/>
        </p:nvSpPr>
        <p:spPr>
          <a:xfrm>
            <a:off x="723900" y="6044913"/>
            <a:ext cx="10744200" cy="584775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pt-BR" sz="1600" b="1" dirty="0">
                <a:solidFill>
                  <a:srgbClr val="0E1E4C"/>
                </a:solidFill>
                <a:latin typeface="Calibri"/>
              </a:rPr>
              <a:t>Encargos adicionais: </a:t>
            </a:r>
            <a:r>
              <a:rPr lang="pt-BR" sz="1600" b="0" dirty="0">
                <a:solidFill>
                  <a:srgbClr val="1E293B"/>
                </a:solidFill>
                <a:latin typeface="Calibri"/>
              </a:rPr>
              <a:t>além do valor inicial, somam-se ao redutor o ITBI, o laudêmio e contrapartidas urbanísticas/ambientais, também atualizados pelo IPCA até a alienação.</a:t>
            </a:r>
          </a:p>
        </p:txBody>
      </p:sp>
    </p:spTree>
    <p:extLst>
      <p:ext uri="{BB962C8B-B14F-4D97-AF65-F5344CB8AC3E}">
        <p14:creationId xmlns:p14="http://schemas.microsoft.com/office/powerpoint/2010/main" val="214427182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6F0179B-85BC-0D49-BB4A-186E2AD268C3}"/>
              </a:ext>
            </a:extLst>
          </p:cNvPr>
          <p:cNvSpPr txBox="1"/>
          <p:nvPr/>
        </p:nvSpPr>
        <p:spPr>
          <a:xfrm>
            <a:off x="546100" y="558800"/>
            <a:ext cx="11226800" cy="558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pt-BR" sz="2800" b="1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Atualização e “carregamento” entre contribuintes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F30BECD-AA54-5C48-AF84-9244FBD1CFFF}"/>
              </a:ext>
            </a:extLst>
          </p:cNvPr>
          <p:cNvSpPr/>
          <p:nvPr/>
        </p:nvSpPr>
        <p:spPr>
          <a:xfrm>
            <a:off x="609600" y="1168400"/>
            <a:ext cx="863600" cy="508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58ED41B9-EEE9-C740-871A-4F1DAF2DC4AE}"/>
              </a:ext>
            </a:extLst>
          </p:cNvPr>
          <p:cNvSpPr/>
          <p:nvPr/>
        </p:nvSpPr>
        <p:spPr>
          <a:xfrm>
            <a:off x="419100" y="1498600"/>
            <a:ext cx="11353800" cy="12192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4528540-3D73-9143-B2C5-FA3EB583BDAD}"/>
              </a:ext>
            </a:extLst>
          </p:cNvPr>
          <p:cNvSpPr/>
          <p:nvPr/>
        </p:nvSpPr>
        <p:spPr>
          <a:xfrm>
            <a:off x="419100" y="1498600"/>
            <a:ext cx="76200" cy="12192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D85526-1ADA-2F4C-AA8B-D27BCBAC2A3A}"/>
              </a:ext>
            </a:extLst>
          </p:cNvPr>
          <p:cNvSpPr txBox="1"/>
          <p:nvPr/>
        </p:nvSpPr>
        <p:spPr>
          <a:xfrm>
            <a:off x="723900" y="1651000"/>
            <a:ext cx="107442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Correção pelo IPCA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5970A5-2ABE-064E-A274-B6C0B32A87C5}"/>
              </a:ext>
            </a:extLst>
          </p:cNvPr>
          <p:cNvSpPr txBox="1"/>
          <p:nvPr/>
        </p:nvSpPr>
        <p:spPr>
          <a:xfrm>
            <a:off x="723900" y="2032000"/>
            <a:ext cx="107442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700">
                <a:solidFill>
                  <a:srgbClr val="1E293B"/>
                </a:solidFill>
                <a:latin typeface="Calibri"/>
                <a:cs typeface="Calibri"/>
              </a:rPr>
              <a:t>O redutor de ajuste é corrigido pelo IPCA (ou índice que o substitua) da data de sua constituição até a data da venda do imóvel.</a:t>
            </a:r>
          </a:p>
        </p:txBody>
      </p: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EEBC9CD3-B454-2A46-9B30-18CFC008403D}"/>
              </a:ext>
            </a:extLst>
          </p:cNvPr>
          <p:cNvSpPr/>
          <p:nvPr/>
        </p:nvSpPr>
        <p:spPr>
          <a:xfrm>
            <a:off x="419100" y="3022600"/>
            <a:ext cx="11353800" cy="1625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14AFC39-CB52-CB49-BE27-F9B8FD8250C5}"/>
              </a:ext>
            </a:extLst>
          </p:cNvPr>
          <p:cNvSpPr/>
          <p:nvPr/>
        </p:nvSpPr>
        <p:spPr>
          <a:xfrm>
            <a:off x="419100" y="3022600"/>
            <a:ext cx="76200" cy="1625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A31C82B-03D4-2D42-BF43-1CA2DEAF5BF9}"/>
              </a:ext>
            </a:extLst>
          </p:cNvPr>
          <p:cNvSpPr txBox="1"/>
          <p:nvPr/>
        </p:nvSpPr>
        <p:spPr>
          <a:xfrm>
            <a:off x="723900" y="3175000"/>
            <a:ext cx="107442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“Carregamento” entre contribuintes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317F830-9E47-664C-8727-1B33BF3AC706}"/>
              </a:ext>
            </a:extLst>
          </p:cNvPr>
          <p:cNvSpPr txBox="1"/>
          <p:nvPr/>
        </p:nvSpPr>
        <p:spPr>
          <a:xfrm>
            <a:off x="723900" y="3556000"/>
            <a:ext cx="107442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Em operações sucessivas entre contribuintes do regime regular, o saldo do redutor acompanha o imóvel: ao vender para outro contribuinte, o vendedor usa o redutor para reduzir sua base de cálculo e o adquirente passa a ter um novo redutor constituído para operações futuras.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87245705-6C7A-D448-849D-668CF96FEDBF}"/>
              </a:ext>
            </a:extLst>
          </p:cNvPr>
          <p:cNvSpPr/>
          <p:nvPr/>
        </p:nvSpPr>
        <p:spPr>
          <a:xfrm>
            <a:off x="419100" y="4953000"/>
            <a:ext cx="11353800" cy="15240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D4795A5-C7CB-9844-9E4C-10F598D3EBF2}"/>
              </a:ext>
            </a:extLst>
          </p:cNvPr>
          <p:cNvSpPr/>
          <p:nvPr/>
        </p:nvSpPr>
        <p:spPr>
          <a:xfrm>
            <a:off x="419100" y="4953000"/>
            <a:ext cx="76200" cy="15240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4394991-4B8C-EE45-88DD-67A5765C36BE}"/>
              </a:ext>
            </a:extLst>
          </p:cNvPr>
          <p:cNvSpPr txBox="1"/>
          <p:nvPr/>
        </p:nvSpPr>
        <p:spPr>
          <a:xfrm>
            <a:off x="723900" y="5105400"/>
            <a:ext cx="107442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Encerramento da cadeia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84E053B-1A26-2749-951D-E00CBDA19A86}"/>
              </a:ext>
            </a:extLst>
          </p:cNvPr>
          <p:cNvSpPr txBox="1"/>
          <p:nvPr/>
        </p:nvSpPr>
        <p:spPr>
          <a:xfrm>
            <a:off x="723900" y="5486400"/>
            <a:ext cx="10744200" cy="990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A cadeia se encerra quando o imóvel é vendido a alguém fora do regime regular (ex.: pessoa física não contribuinte de IBS/CBS naquela operação), que não continuará constituindo ou aproveitando redutor em revendas subsequentes.</a:t>
            </a:r>
          </a:p>
        </p:txBody>
      </p:sp>
    </p:spTree>
    <p:extLst>
      <p:ext uri="{BB962C8B-B14F-4D97-AF65-F5344CB8AC3E}">
        <p14:creationId xmlns:p14="http://schemas.microsoft.com/office/powerpoint/2010/main" val="194546600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032FA0B-BD3F-D14B-B85F-94EA755278DE}"/>
              </a:ext>
            </a:extLst>
          </p:cNvPr>
          <p:cNvSpPr txBox="1"/>
          <p:nvPr/>
        </p:nvSpPr>
        <p:spPr>
          <a:xfrm>
            <a:off x="546100" y="558800"/>
            <a:ext cx="11226800" cy="558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pt-BR" sz="2800" b="1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Aplicação na venda do imóvel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11C7CD1-1F82-1C42-9CAC-4A6BE1B572C1}"/>
              </a:ext>
            </a:extLst>
          </p:cNvPr>
          <p:cNvSpPr/>
          <p:nvPr/>
        </p:nvSpPr>
        <p:spPr>
          <a:xfrm>
            <a:off x="609600" y="1168400"/>
            <a:ext cx="863600" cy="508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B3D03E-A3F4-964A-8330-494DC9EDAF1B}"/>
              </a:ext>
            </a:extLst>
          </p:cNvPr>
          <p:cNvSpPr txBox="1"/>
          <p:nvPr/>
        </p:nvSpPr>
        <p:spPr>
          <a:xfrm>
            <a:off x="419100" y="1270000"/>
            <a:ext cx="11353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 i="1">
                <a:solidFill>
                  <a:srgbClr val="1E293B"/>
                </a:solidFill>
                <a:latin typeface="Calibri"/>
                <a:cs typeface="Calibri"/>
              </a:rPr>
              <a:t>Na alienação de bem imóvel por contribuinte sujeito ao regime regular do IBS e CBS: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DC540699-14AD-6544-89C0-F55F2B7757CE}"/>
              </a:ext>
            </a:extLst>
          </p:cNvPr>
          <p:cNvSpPr/>
          <p:nvPr/>
        </p:nvSpPr>
        <p:spPr>
          <a:xfrm>
            <a:off x="419100" y="1701800"/>
            <a:ext cx="5816600" cy="1498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5D3E32B-B1F7-184E-B655-72D9A1AB02FD}"/>
              </a:ext>
            </a:extLst>
          </p:cNvPr>
          <p:cNvSpPr/>
          <p:nvPr/>
        </p:nvSpPr>
        <p:spPr>
          <a:xfrm>
            <a:off x="419100" y="1701800"/>
            <a:ext cx="76200" cy="1498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FF5B84A-759B-B54D-BA4E-77AF11110BC6}"/>
              </a:ext>
            </a:extLst>
          </p:cNvPr>
          <p:cNvSpPr txBox="1"/>
          <p:nvPr/>
        </p:nvSpPr>
        <p:spPr>
          <a:xfrm>
            <a:off x="723900" y="1854200"/>
            <a:ext cx="5257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Redução da base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754596-35BC-174A-A6AD-D1E5671C7149}"/>
              </a:ext>
            </a:extLst>
          </p:cNvPr>
          <p:cNvSpPr txBox="1"/>
          <p:nvPr/>
        </p:nvSpPr>
        <p:spPr>
          <a:xfrm>
            <a:off x="723900" y="2235200"/>
            <a:ext cx="52578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A base de cálculo da operação pode ser reduzida pelo redutor de ajuste, até o limite do próprio valor do redutor.</a:t>
            </a:r>
          </a:p>
        </p:txBody>
      </p:sp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id="{AFF11A1D-6C47-7144-BB80-BAFCF553A1E8}"/>
              </a:ext>
            </a:extLst>
          </p:cNvPr>
          <p:cNvSpPr/>
          <p:nvPr/>
        </p:nvSpPr>
        <p:spPr>
          <a:xfrm>
            <a:off x="419100" y="3302000"/>
            <a:ext cx="5816600" cy="14986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2789D5D-2662-A14B-A162-60F7FD60F4E6}"/>
              </a:ext>
            </a:extLst>
          </p:cNvPr>
          <p:cNvSpPr/>
          <p:nvPr/>
        </p:nvSpPr>
        <p:spPr>
          <a:xfrm>
            <a:off x="419100" y="3302000"/>
            <a:ext cx="76200" cy="14986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0249A06-2FC4-A646-B8D9-A4FD12B3704F}"/>
              </a:ext>
            </a:extLst>
          </p:cNvPr>
          <p:cNvSpPr txBox="1"/>
          <p:nvPr/>
        </p:nvSpPr>
        <p:spPr>
          <a:xfrm>
            <a:off x="723900" y="3454400"/>
            <a:ext cx="5257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Fórmula prática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F4A11E8-20D1-4A43-9B25-15A0D59B7CA5}"/>
              </a:ext>
            </a:extLst>
          </p:cNvPr>
          <p:cNvSpPr txBox="1"/>
          <p:nvPr/>
        </p:nvSpPr>
        <p:spPr>
          <a:xfrm>
            <a:off x="723900" y="3835400"/>
            <a:ext cx="52578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1E293B"/>
                </a:solidFill>
                <a:latin typeface="Calibri"/>
                <a:cs typeface="Calibri"/>
              </a:rPr>
              <a:t>Base de cálculo = Preço de venda − Redutor de ajuste (limitado ao saldo disponível na data da venda).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122F1F9D-1A68-6E42-BBE1-7619396C78E0}"/>
              </a:ext>
            </a:extLst>
          </p:cNvPr>
          <p:cNvSpPr/>
          <p:nvPr/>
        </p:nvSpPr>
        <p:spPr>
          <a:xfrm>
            <a:off x="419100" y="4902200"/>
            <a:ext cx="5816600" cy="1574800"/>
          </a:xfrm>
          <a:prstGeom prst="roundRect">
            <a:avLst/>
          </a:prstGeom>
          <a:solidFill>
            <a:srgbClr val="E8EE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F6AE54F-5DDD-4940-9F96-6885F14ADECD}"/>
              </a:ext>
            </a:extLst>
          </p:cNvPr>
          <p:cNvSpPr/>
          <p:nvPr/>
        </p:nvSpPr>
        <p:spPr>
          <a:xfrm>
            <a:off x="419100" y="4902200"/>
            <a:ext cx="76200" cy="1574800"/>
          </a:xfrm>
          <a:prstGeom prst="rect">
            <a:avLst/>
          </a:prstGeom>
          <a:solidFill>
            <a:srgbClr val="B8963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DEFE2C3-01AD-0540-B544-49BA4E3C7323}"/>
              </a:ext>
            </a:extLst>
          </p:cNvPr>
          <p:cNvSpPr txBox="1"/>
          <p:nvPr/>
        </p:nvSpPr>
        <p:spPr>
          <a:xfrm>
            <a:off x="723900" y="5054600"/>
            <a:ext cx="5257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800" b="1">
                <a:solidFill>
                  <a:srgbClr val="0E1E4C"/>
                </a:solidFill>
                <a:latin typeface="Calibri"/>
                <a:cs typeface="Calibri"/>
              </a:rPr>
              <a:t>Redutor social cumulativo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078E662-82AC-9F42-B509-6C00979553DD}"/>
              </a:ext>
            </a:extLst>
          </p:cNvPr>
          <p:cNvSpPr txBox="1"/>
          <p:nvPr/>
        </p:nvSpPr>
        <p:spPr>
          <a:xfrm>
            <a:off x="723900" y="5435600"/>
            <a:ext cx="5257800" cy="914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500">
                <a:solidFill>
                  <a:srgbClr val="1E293B"/>
                </a:solidFill>
                <a:latin typeface="Calibri"/>
                <a:cs typeface="Calibri"/>
              </a:rPr>
              <a:t>Em muitos casos soma-se o redutor social (imóveis residenciais, como Minha Casa Minha Vida), reduzindo ainda mais a base — sobretudo em imóveis de menor valor.</a:t>
            </a: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8E870565-2527-7F4E-9F07-043903085097}"/>
              </a:ext>
            </a:extLst>
          </p:cNvPr>
          <p:cNvSpPr/>
          <p:nvPr/>
        </p:nvSpPr>
        <p:spPr>
          <a:xfrm>
            <a:off x="6489700" y="1701800"/>
            <a:ext cx="5283200" cy="4775200"/>
          </a:xfrm>
          <a:prstGeom prst="roundRect">
            <a:avLst/>
          </a:prstGeom>
          <a:solidFill>
            <a:srgbClr val="0E1E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2C678C4-1E84-FB4E-944D-5A371CB2C219}"/>
              </a:ext>
            </a:extLst>
          </p:cNvPr>
          <p:cNvSpPr txBox="1"/>
          <p:nvPr/>
        </p:nvSpPr>
        <p:spPr>
          <a:xfrm>
            <a:off x="6769100" y="1930400"/>
            <a:ext cx="47244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700" b="1" i="1">
                <a:solidFill>
                  <a:srgbClr val="C9A84C"/>
                </a:solidFill>
                <a:latin typeface="Calibri"/>
                <a:cs typeface="Calibri"/>
              </a:rPr>
              <a:t>Exemplo ilustrativo (didático)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F630392-0C73-AA4D-97B3-21487F0CAAD9}"/>
              </a:ext>
            </a:extLst>
          </p:cNvPr>
          <p:cNvSpPr txBox="1"/>
          <p:nvPr/>
        </p:nvSpPr>
        <p:spPr>
          <a:xfrm>
            <a:off x="6769100" y="2641600"/>
            <a:ext cx="4724400" cy="1219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600">
                <a:solidFill>
                  <a:srgbClr val="FFFFFF"/>
                </a:solidFill>
                <a:latin typeface="Calibri"/>
                <a:cs typeface="Calibri"/>
              </a:rPr>
              <a:t>Imóvel residencial novo vendido por R$ 500.000
−  Redutor de ajuste:  R$ 300.000
−  Redutor social:  R$ 100.000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8336C76-B0E0-6C42-965C-3421E2BC59D6}"/>
              </a:ext>
            </a:extLst>
          </p:cNvPr>
          <p:cNvSpPr/>
          <p:nvPr/>
        </p:nvSpPr>
        <p:spPr>
          <a:xfrm>
            <a:off x="6769100" y="4013200"/>
            <a:ext cx="4724400" cy="254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276387D-50EC-AC4B-9639-9CD134123BA0}"/>
              </a:ext>
            </a:extLst>
          </p:cNvPr>
          <p:cNvSpPr txBox="1"/>
          <p:nvPr/>
        </p:nvSpPr>
        <p:spPr>
          <a:xfrm>
            <a:off x="6769100" y="4191000"/>
            <a:ext cx="47244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sz="1900" b="1">
                <a:solidFill>
                  <a:srgbClr val="FFFFFF"/>
                </a:solidFill>
                <a:latin typeface="Calibri"/>
                <a:cs typeface="Calibri"/>
              </a:rPr>
              <a:t>Base de IBS/CBS  ≈  R$ 100.000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EA3BC00-8681-624D-9579-CB74BFE2AE72}"/>
              </a:ext>
            </a:extLst>
          </p:cNvPr>
          <p:cNvSpPr txBox="1"/>
          <p:nvPr/>
        </p:nvSpPr>
        <p:spPr>
          <a:xfrm>
            <a:off x="6769100" y="4749800"/>
            <a:ext cx="4724400" cy="1524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pt-BR" i="1">
                <a:solidFill>
                  <a:srgbClr val="C7D2E8"/>
                </a:solidFill>
                <a:latin typeface="Calibri"/>
                <a:cs typeface="Calibri"/>
              </a:rPr>
              <a:t>Sobre essa base ainda podem incidir as alíquotas reduzidas previstas para o setor.</a:t>
            </a:r>
          </a:p>
        </p:txBody>
      </p:sp>
    </p:spTree>
    <p:extLst>
      <p:ext uri="{BB962C8B-B14F-4D97-AF65-F5344CB8AC3E}">
        <p14:creationId xmlns:p14="http://schemas.microsoft.com/office/powerpoint/2010/main" val="36308727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4 - CBS Apurada “Por Fora” (a partir de 1/1/2027)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O que muda em 2027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Extintos PIS e Cofins, a CBS passa a ser cobrada e destacada “por fora” no documento fiscal.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Por dentro × por fora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88639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Antes o tributo integrava o preço e a própria base; agora incide sobre o valor da operação e é somado ao preço.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Base de cálculo (art. 12)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A CBS não integra a sua própria base nem a base do IBS; a alíquota incide sobre o valor da operação.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Efeito prático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Preço e tributo aparecem separados na nota — mais transparência e neutralidade na cadeia.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dirty="0">
                <a:solidFill>
                  <a:srgbClr val="0E1E4C"/>
                </a:solidFill>
                <a:latin typeface="Calibri" pitchFamily="34" charset="0"/>
              </a:rPr>
              <a:t>Cálculo “por fora”: o adquirente enxerga exatamente quanto paga de CBS.</a:t>
            </a:r>
          </a:p>
        </p:txBody>
      </p:sp>
    </p:spTree>
    <p:extLst>
      <p:ext uri="{BB962C8B-B14F-4D97-AF65-F5344CB8AC3E}">
        <p14:creationId xmlns:p14="http://schemas.microsoft.com/office/powerpoint/2010/main" val="183151596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5 - Venda de Imóveis: Nota Fiscal a partir de 1/8/2026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Emissão obrigatória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Desde 1/8/2026, a venda de imóveis deve ser acobertada por documento fiscal eletrônico.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Alíquotas destacadas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Na nota: CBS de 0,9% e IBS de 0,1% — alíquotas-teste da fase de transição de 2026.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Base legal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Alíquotas-teste dos arts. 343 e 346 da LC 214/2025, dentro do regime específico de bens imóveis.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Finalidade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Período de ajuste de sistemas e obrigações acessórias, sem aumento efetivo de carga.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dirty="0">
                <a:solidFill>
                  <a:srgbClr val="0E1E4C"/>
                </a:solidFill>
                <a:latin typeface="Calibri" pitchFamily="34" charset="0"/>
              </a:rPr>
              <a:t>O destaque correto na nota é condição para conformidade e créditos na cadeia.</a:t>
            </a:r>
          </a:p>
        </p:txBody>
      </p:sp>
    </p:spTree>
    <p:extLst>
      <p:ext uri="{BB962C8B-B14F-4D97-AF65-F5344CB8AC3E}">
        <p14:creationId xmlns:p14="http://schemas.microsoft.com/office/powerpoint/2010/main" val="231153185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90F-4751-B99A-0900-174F2332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9A47B19-FC87-1637-9FD2-F1F051FCEC9C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6 - Créditos Correntes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3FE9635-8B6A-F0E3-969C-E5085BF5324D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7DCBF98-E2F1-BC95-36C3-BE50319D3CA3}"/>
              </a:ext>
            </a:extLst>
          </p:cNvPr>
          <p:cNvSpPr/>
          <p:nvPr/>
        </p:nvSpPr>
        <p:spPr>
          <a:xfrm>
            <a:off x="605482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8D231E3B-D818-9F56-4A84-8652A469C3EF}"/>
              </a:ext>
            </a:extLst>
          </p:cNvPr>
          <p:cNvSpPr/>
          <p:nvPr/>
        </p:nvSpPr>
        <p:spPr>
          <a:xfrm>
            <a:off x="605482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BBFD388-58A0-7814-F921-1D34CC0B644A}"/>
              </a:ext>
            </a:extLst>
          </p:cNvPr>
          <p:cNvSpPr txBox="1"/>
          <p:nvPr/>
        </p:nvSpPr>
        <p:spPr>
          <a:xfrm>
            <a:off x="741843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Não cumulatividade plena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D9250EC-5F72-219F-0D73-E30EBAD370B6}"/>
              </a:ext>
            </a:extLst>
          </p:cNvPr>
          <p:cNvSpPr txBox="1"/>
          <p:nvPr/>
        </p:nvSpPr>
        <p:spPr>
          <a:xfrm>
            <a:off x="741843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Crédito amplo do IBS e da CBS sobre bens e serviços vinculados à atividade econômica.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03B43A5-9EFA-2A30-FA37-81E36BCB4051}"/>
              </a:ext>
            </a:extLst>
          </p:cNvPr>
          <p:cNvSpPr/>
          <p:nvPr/>
        </p:nvSpPr>
        <p:spPr>
          <a:xfrm>
            <a:off x="6003110" y="1781842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6CA50B5E-E76B-D270-788F-F43201E47424}"/>
              </a:ext>
            </a:extLst>
          </p:cNvPr>
          <p:cNvSpPr/>
          <p:nvPr/>
        </p:nvSpPr>
        <p:spPr>
          <a:xfrm>
            <a:off x="6003110" y="1781842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80C41EE4-6D96-BA9B-121E-A7B218415117}"/>
              </a:ext>
            </a:extLst>
          </p:cNvPr>
          <p:cNvSpPr txBox="1"/>
          <p:nvPr/>
        </p:nvSpPr>
        <p:spPr>
          <a:xfrm>
            <a:off x="6139471" y="1903111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Apuração mensal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D7DC82-835B-FF3D-9ACF-30CE91752A43}"/>
              </a:ext>
            </a:extLst>
          </p:cNvPr>
          <p:cNvSpPr txBox="1"/>
          <p:nvPr/>
        </p:nvSpPr>
        <p:spPr>
          <a:xfrm>
            <a:off x="6139471" y="2363934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Os créditos do mês são compensados com os débitos apurados no mesmo período.</a:t>
            </a: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A16150D5-92AD-C235-2B1B-6EBDACF3A899}"/>
              </a:ext>
            </a:extLst>
          </p:cNvPr>
          <p:cNvSpPr/>
          <p:nvPr/>
        </p:nvSpPr>
        <p:spPr>
          <a:xfrm>
            <a:off x="605482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252FF779-FC3B-B328-FC24-06EA6842B20E}"/>
              </a:ext>
            </a:extLst>
          </p:cNvPr>
          <p:cNvSpPr/>
          <p:nvPr/>
        </p:nvSpPr>
        <p:spPr>
          <a:xfrm>
            <a:off x="605482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26F725BA-4B29-FB86-519B-55A6711A5029}"/>
              </a:ext>
            </a:extLst>
          </p:cNvPr>
          <p:cNvSpPr txBox="1"/>
          <p:nvPr/>
        </p:nvSpPr>
        <p:spPr>
          <a:xfrm>
            <a:off x="741843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Insumos do mês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11E25AD-0A54-8942-73AC-92F353EAD71D}"/>
              </a:ext>
            </a:extLst>
          </p:cNvPr>
          <p:cNvSpPr txBox="1"/>
          <p:nvPr/>
        </p:nvSpPr>
        <p:spPr>
          <a:xfrm>
            <a:off x="741843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Materiais, serviços de terceiros e custos adquiridos no período geram crédito.</a:t>
            </a:r>
          </a:p>
        </p:txBody>
      </p:sp>
      <p:sp>
        <p:nvSpPr>
          <p:cNvPr id="39" name="Rectangle 19">
            <a:extLst>
              <a:ext uri="{FF2B5EF4-FFF2-40B4-BE49-F238E27FC236}">
                <a16:creationId xmlns:a16="http://schemas.microsoft.com/office/drawing/2014/main" id="{A62F0CEF-FB39-65FC-DAEC-BB0C27AE96B4}"/>
              </a:ext>
            </a:extLst>
          </p:cNvPr>
          <p:cNvSpPr/>
          <p:nvPr/>
        </p:nvSpPr>
        <p:spPr>
          <a:xfrm>
            <a:off x="6003110" y="3661516"/>
            <a:ext cx="5170360" cy="1576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1E79ED8F-5B28-5E97-55FF-7805B802430D}"/>
              </a:ext>
            </a:extLst>
          </p:cNvPr>
          <p:cNvSpPr/>
          <p:nvPr/>
        </p:nvSpPr>
        <p:spPr>
          <a:xfrm>
            <a:off x="6003110" y="3661516"/>
            <a:ext cx="56817" cy="157650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2AD2B76-7DB9-2135-4113-06D4059FC0BD}"/>
              </a:ext>
            </a:extLst>
          </p:cNvPr>
          <p:cNvSpPr txBox="1"/>
          <p:nvPr/>
        </p:nvSpPr>
        <p:spPr>
          <a:xfrm>
            <a:off x="6139471" y="3782785"/>
            <a:ext cx="494309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1" dirty="0">
                <a:solidFill>
                  <a:srgbClr val="0E1E4C"/>
                </a:solidFill>
                <a:latin typeface="Calibri" pitchFamily="34" charset="0"/>
              </a:rPr>
              <a:t>Condição do crédito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18DE8F6A-6448-E985-5BEE-1D0B4AB3333B}"/>
              </a:ext>
            </a:extLst>
          </p:cNvPr>
          <p:cNvSpPr txBox="1"/>
          <p:nvPr/>
        </p:nvSpPr>
        <p:spPr>
          <a:xfrm>
            <a:off x="6139471" y="4243608"/>
            <a:ext cx="4943090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lang="pt-BR" sz="1800" b="0" dirty="0">
                <a:solidFill>
                  <a:srgbClr val="1E293B"/>
                </a:solidFill>
                <a:latin typeface="Calibri" pitchFamily="34" charset="0"/>
              </a:rPr>
              <a:t>Exige destaque em documento fiscal idôneo e o efetivo pagamento do tributo (split payment).</a:t>
            </a: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18FF639-57F9-EFFD-211E-4A25C9865114}"/>
              </a:ext>
            </a:extLst>
          </p:cNvPr>
          <p:cNvSpPr/>
          <p:nvPr/>
        </p:nvSpPr>
        <p:spPr>
          <a:xfrm>
            <a:off x="605482" y="5383539"/>
            <a:ext cx="10567988" cy="3825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3E9ADB17-98FA-5B5D-828F-EEBA64F2E7D1}"/>
              </a:ext>
            </a:extLst>
          </p:cNvPr>
          <p:cNvSpPr/>
          <p:nvPr/>
        </p:nvSpPr>
        <p:spPr>
          <a:xfrm>
            <a:off x="605481" y="5383539"/>
            <a:ext cx="56817" cy="382560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9720BC91-1702-970F-519C-D761872E8F00}"/>
              </a:ext>
            </a:extLst>
          </p:cNvPr>
          <p:cNvSpPr txBox="1"/>
          <p:nvPr/>
        </p:nvSpPr>
        <p:spPr>
          <a:xfrm>
            <a:off x="741843" y="5455427"/>
            <a:ext cx="10454354" cy="270843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lang="pt-BR" b="1" dirty="0">
                <a:solidFill>
                  <a:srgbClr val="0E1E4C"/>
                </a:solidFill>
                <a:latin typeface="Calibri" pitchFamily="34" charset="0"/>
              </a:rPr>
              <a:t>O crédito reduz o imposto a recolher mês a mês, conforme as aquisições do período.</a:t>
            </a:r>
          </a:p>
        </p:txBody>
      </p:sp>
    </p:spTree>
    <p:extLst>
      <p:ext uri="{BB962C8B-B14F-4D97-AF65-F5344CB8AC3E}">
        <p14:creationId xmlns:p14="http://schemas.microsoft.com/office/powerpoint/2010/main" val="357679641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0E065-CDB2-F4A9-FC00-C4BBCA2BB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93FB15C6-7F83-743A-C13A-3F8CE4B789B0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Base de Cálculo do IBS/CBS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4BAF235A-5D87-DEDA-C7D2-B636555E7F6F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DCDE220-E6EA-1248-5C2E-29FBB47235BB}"/>
              </a:ext>
            </a:extLst>
          </p:cNvPr>
          <p:cNvSpPr/>
          <p:nvPr/>
        </p:nvSpPr>
        <p:spPr>
          <a:xfrm>
            <a:off x="419996" y="1463038"/>
            <a:ext cx="11352007" cy="976703"/>
          </a:xfrm>
          <a:prstGeom prst="rect">
            <a:avLst/>
          </a:prstGeom>
          <a:solidFill>
            <a:srgbClr val="0D2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702849B7-81BA-44DE-EED2-C67F67AFFA31}"/>
              </a:ext>
            </a:extLst>
          </p:cNvPr>
          <p:cNvSpPr txBox="1"/>
          <p:nvPr/>
        </p:nvSpPr>
        <p:spPr>
          <a:xfrm>
            <a:off x="605482" y="1727683"/>
            <a:ext cx="11107878" cy="363176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Georgia"/>
              </a:rPr>
              <a:t>BASE DE CÁLCULO  =  Valor </a:t>
            </a:r>
            <a:r>
              <a:rPr sz="2000" b="1" i="0" dirty="0" err="1">
                <a:solidFill>
                  <a:srgbClr val="FFFFFF"/>
                </a:solidFill>
                <a:latin typeface="Georgia"/>
              </a:rPr>
              <a:t>Recebido</a:t>
            </a:r>
            <a:r>
              <a:rPr sz="2000" b="1" i="0" dirty="0">
                <a:solidFill>
                  <a:srgbClr val="FFFFFF"/>
                </a:solidFill>
                <a:latin typeface="Georgia"/>
              </a:rPr>
              <a:t>  —  </a:t>
            </a:r>
            <a:r>
              <a:rPr sz="2000" b="1" i="0" dirty="0" err="1">
                <a:solidFill>
                  <a:srgbClr val="FFFFFF"/>
                </a:solidFill>
                <a:latin typeface="Georgia"/>
              </a:rPr>
              <a:t>Redutor</a:t>
            </a:r>
            <a:r>
              <a:rPr sz="2000" b="1" i="0" dirty="0">
                <a:solidFill>
                  <a:srgbClr val="FFFFFF"/>
                </a:solidFill>
                <a:latin typeface="Georgia"/>
              </a:rPr>
              <a:t> de </a:t>
            </a:r>
            <a:r>
              <a:rPr sz="2000" b="1" i="0" dirty="0" err="1">
                <a:solidFill>
                  <a:srgbClr val="FFFFFF"/>
                </a:solidFill>
                <a:latin typeface="Georgia"/>
              </a:rPr>
              <a:t>Ajuste</a:t>
            </a:r>
            <a:r>
              <a:rPr sz="2000" b="1" i="0" dirty="0">
                <a:solidFill>
                  <a:srgbClr val="FFFFFF"/>
                </a:solidFill>
                <a:latin typeface="Georgia"/>
              </a:rPr>
              <a:t> (</a:t>
            </a:r>
            <a:r>
              <a:rPr sz="2000" b="1" i="0" dirty="0" err="1">
                <a:solidFill>
                  <a:srgbClr val="FFFFFF"/>
                </a:solidFill>
                <a:latin typeface="Georgia"/>
              </a:rPr>
              <a:t>proporcional</a:t>
            </a:r>
            <a:r>
              <a:rPr sz="2000" b="1" i="0" dirty="0">
                <a:solidFill>
                  <a:srgbClr val="FFFFFF"/>
                </a:solidFill>
                <a:latin typeface="Georgia"/>
              </a:rPr>
              <a:t>)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97B4B9-D844-CD04-A70F-E7ECF40BF903}"/>
              </a:ext>
            </a:extLst>
          </p:cNvPr>
          <p:cNvSpPr/>
          <p:nvPr/>
        </p:nvSpPr>
        <p:spPr>
          <a:xfrm>
            <a:off x="419996" y="2715222"/>
            <a:ext cx="585910" cy="688701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E2698E5A-0849-7A5C-99EF-37DA92B98C61}"/>
              </a:ext>
            </a:extLst>
          </p:cNvPr>
          <p:cNvSpPr txBox="1"/>
          <p:nvPr/>
        </p:nvSpPr>
        <p:spPr>
          <a:xfrm>
            <a:off x="419996" y="2715222"/>
            <a:ext cx="585910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 dirty="0">
                <a:solidFill>
                  <a:srgbClr val="0E1E4C"/>
                </a:solidFill>
                <a:latin typeface="Georgia"/>
              </a:rPr>
              <a:t>1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E49F192A-785A-48F6-26B4-848665A8E7A3}"/>
              </a:ext>
            </a:extLst>
          </p:cNvPr>
          <p:cNvSpPr txBox="1"/>
          <p:nvPr/>
        </p:nvSpPr>
        <p:spPr>
          <a:xfrm>
            <a:off x="1152384" y="2883647"/>
            <a:ext cx="2685421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 dirty="0">
                <a:solidFill>
                  <a:srgbClr val="0E1E4C"/>
                </a:solidFill>
                <a:latin typeface="Calibri"/>
              </a:rPr>
              <a:t>BASE DE CÁLCULO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EBC9EE0-2335-B33F-005D-77FAE2E76CE8}"/>
              </a:ext>
            </a:extLst>
          </p:cNvPr>
          <p:cNvSpPr txBox="1"/>
          <p:nvPr/>
        </p:nvSpPr>
        <p:spPr>
          <a:xfrm>
            <a:off x="3898837" y="2883647"/>
            <a:ext cx="7873166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Valor da operação de alienação com redutores proporcionais já aplicados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C3387202-6C13-767C-A322-E7152DE0FE89}"/>
              </a:ext>
            </a:extLst>
          </p:cNvPr>
          <p:cNvSpPr/>
          <p:nvPr/>
        </p:nvSpPr>
        <p:spPr>
          <a:xfrm>
            <a:off x="419996" y="3466532"/>
            <a:ext cx="11352007" cy="751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9757B81B-6036-B395-CB1B-BD3FCFAC95C7}"/>
              </a:ext>
            </a:extLst>
          </p:cNvPr>
          <p:cNvSpPr/>
          <p:nvPr/>
        </p:nvSpPr>
        <p:spPr>
          <a:xfrm>
            <a:off x="419996" y="3616793"/>
            <a:ext cx="585910" cy="688701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E573A6AF-C3DD-24CD-2735-DE2EDF012A08}"/>
              </a:ext>
            </a:extLst>
          </p:cNvPr>
          <p:cNvSpPr txBox="1"/>
          <p:nvPr/>
        </p:nvSpPr>
        <p:spPr>
          <a:xfrm>
            <a:off x="419996" y="3616793"/>
            <a:ext cx="585910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 dirty="0">
                <a:solidFill>
                  <a:srgbClr val="0E1E4C"/>
                </a:solidFill>
                <a:latin typeface="Georgia"/>
              </a:rPr>
              <a:t>2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C65609B8-E2AA-7A19-537E-5C264E001BAC}"/>
              </a:ext>
            </a:extLst>
          </p:cNvPr>
          <p:cNvSpPr txBox="1"/>
          <p:nvPr/>
        </p:nvSpPr>
        <p:spPr>
          <a:xfrm>
            <a:off x="1152384" y="3785218"/>
            <a:ext cx="2685421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REDUTORES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69CA6F33-B751-4968-207C-09CC4C7A9252}"/>
              </a:ext>
            </a:extLst>
          </p:cNvPr>
          <p:cNvSpPr txBox="1"/>
          <p:nvPr/>
        </p:nvSpPr>
        <p:spPr>
          <a:xfrm>
            <a:off x="3898837" y="3785218"/>
            <a:ext cx="7873166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Abate a base de cálculo — Redutor de Ajuste (art. 257/258) e Redutor Social (art. 259)</a:t>
            </a: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33DA47F2-F73B-F418-A1BA-6F49CCC1B313}"/>
              </a:ext>
            </a:extLst>
          </p:cNvPr>
          <p:cNvSpPr/>
          <p:nvPr/>
        </p:nvSpPr>
        <p:spPr>
          <a:xfrm>
            <a:off x="419996" y="4368103"/>
            <a:ext cx="11352007" cy="751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82336322-E7D3-6775-21FE-115C5E42C913}"/>
              </a:ext>
            </a:extLst>
          </p:cNvPr>
          <p:cNvSpPr/>
          <p:nvPr/>
        </p:nvSpPr>
        <p:spPr>
          <a:xfrm>
            <a:off x="419996" y="4518366"/>
            <a:ext cx="585910" cy="688701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36753A07-E4DF-BD49-C274-EE3CD3597E80}"/>
              </a:ext>
            </a:extLst>
          </p:cNvPr>
          <p:cNvSpPr txBox="1"/>
          <p:nvPr/>
        </p:nvSpPr>
        <p:spPr>
          <a:xfrm>
            <a:off x="419996" y="4518366"/>
            <a:ext cx="585910" cy="489365"/>
          </a:xfrm>
          <a:prstGeom prst="rect">
            <a:avLst/>
          </a:prstGeom>
          <a:noFill/>
        </p:spPr>
        <p:txBody>
          <a:bodyPr wrap="square" lIns="45720" tIns="91440" rIns="45720" bIns="27432">
            <a:spAutoFit/>
          </a:bodyPr>
          <a:lstStyle/>
          <a:p>
            <a:pPr algn="ctr"/>
            <a:r>
              <a:rPr sz="2400" b="1" i="0">
                <a:solidFill>
                  <a:srgbClr val="0E1E4C"/>
                </a:solidFill>
                <a:latin typeface="Georgia"/>
              </a:rPr>
              <a:t>3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EE8EB396-7F9B-5612-5669-3CCF83A3FF39}"/>
              </a:ext>
            </a:extLst>
          </p:cNvPr>
          <p:cNvSpPr txBox="1"/>
          <p:nvPr/>
        </p:nvSpPr>
        <p:spPr>
          <a:xfrm>
            <a:off x="1152384" y="4686791"/>
            <a:ext cx="2685421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CRÉDITOS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855CF6B7-C3B6-C254-F528-3C2EC8087060}"/>
              </a:ext>
            </a:extLst>
          </p:cNvPr>
          <p:cNvSpPr txBox="1"/>
          <p:nvPr/>
        </p:nvSpPr>
        <p:spPr>
          <a:xfrm>
            <a:off x="3898837" y="4686791"/>
            <a:ext cx="7873166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Compensam o débito apurado — não confundir com redutor (redutores abatem a base)</a:t>
            </a:r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0B917D75-17B5-1E10-88E6-B7DFC63982BA}"/>
              </a:ext>
            </a:extLst>
          </p:cNvPr>
          <p:cNvSpPr/>
          <p:nvPr/>
        </p:nvSpPr>
        <p:spPr>
          <a:xfrm>
            <a:off x="419996" y="5269676"/>
            <a:ext cx="11352007" cy="7513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FDA62B62-D41C-C516-75F6-68A920079926}"/>
              </a:ext>
            </a:extLst>
          </p:cNvPr>
          <p:cNvSpPr/>
          <p:nvPr/>
        </p:nvSpPr>
        <p:spPr>
          <a:xfrm>
            <a:off x="419996" y="5557680"/>
            <a:ext cx="11352007" cy="376273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E9545432-1376-8284-CD56-7B9E1DF37D08}"/>
              </a:ext>
            </a:extLst>
          </p:cNvPr>
          <p:cNvSpPr/>
          <p:nvPr/>
        </p:nvSpPr>
        <p:spPr>
          <a:xfrm>
            <a:off x="419996" y="5557680"/>
            <a:ext cx="45719" cy="346221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0DB0B169-9181-3E08-6A2D-85520346535A}"/>
              </a:ext>
            </a:extLst>
          </p:cNvPr>
          <p:cNvSpPr txBox="1"/>
          <p:nvPr/>
        </p:nvSpPr>
        <p:spPr>
          <a:xfrm>
            <a:off x="563367" y="5654620"/>
            <a:ext cx="7174070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Base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definitiva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cada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parcela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: valor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recebido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menos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redutor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proporcional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84004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49D93-4C14-9DA9-E9F0-DDA14096B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68EEF426-CA39-0617-BDC0-33065E0C7BBB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Créditos de IBS/CBS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35B34A5-BE1F-AB0A-1310-E46E472E6A7A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6302ABE-1033-3820-EF25-7625F98B9EFA}"/>
              </a:ext>
            </a:extLst>
          </p:cNvPr>
          <p:cNvSpPr/>
          <p:nvPr/>
        </p:nvSpPr>
        <p:spPr>
          <a:xfrm>
            <a:off x="320040" y="1706598"/>
            <a:ext cx="365500" cy="38651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22F835D-35CE-DC3A-452F-E8F672C1EAF1}"/>
              </a:ext>
            </a:extLst>
          </p:cNvPr>
          <p:cNvSpPr txBox="1"/>
          <p:nvPr/>
        </p:nvSpPr>
        <p:spPr>
          <a:xfrm>
            <a:off x="320040" y="1680830"/>
            <a:ext cx="36550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1" i="0" dirty="0">
                <a:solidFill>
                  <a:srgbClr val="0E1E4C"/>
                </a:solidFill>
                <a:latin typeface="Calibri"/>
              </a:rPr>
              <a:t>✓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2D958FB8-CFDE-6DA0-71F1-63E3292ADFA6}"/>
              </a:ext>
            </a:extLst>
          </p:cNvPr>
          <p:cNvSpPr txBox="1"/>
          <p:nvPr/>
        </p:nvSpPr>
        <p:spPr>
          <a:xfrm>
            <a:off x="843923" y="1655063"/>
            <a:ext cx="2680331" cy="363176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2000" b="1" i="0" dirty="0" err="1">
                <a:solidFill>
                  <a:srgbClr val="0E1E4C"/>
                </a:solidFill>
                <a:latin typeface="Calibri"/>
              </a:rPr>
              <a:t>Origem</a:t>
            </a:r>
            <a:r>
              <a:rPr sz="2000" b="1" i="0" dirty="0">
                <a:solidFill>
                  <a:srgbClr val="0E1E4C"/>
                </a:solidFill>
                <a:latin typeface="Calibri"/>
              </a:rPr>
              <a:t> dos </a:t>
            </a:r>
            <a:r>
              <a:rPr sz="2000" b="1" i="0" dirty="0" err="1">
                <a:solidFill>
                  <a:srgbClr val="0E1E4C"/>
                </a:solidFill>
                <a:latin typeface="Calibri"/>
              </a:rPr>
              <a:t>Créditos</a:t>
            </a:r>
            <a:endParaRPr sz="2000" b="1" i="0" dirty="0">
              <a:solidFill>
                <a:srgbClr val="0E1E4C"/>
              </a:solidFill>
              <a:latin typeface="Calibri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92D61353-9AAB-579E-AAFF-4EF5438EE666}"/>
              </a:ext>
            </a:extLst>
          </p:cNvPr>
          <p:cNvSpPr txBox="1"/>
          <p:nvPr/>
        </p:nvSpPr>
        <p:spPr>
          <a:xfrm>
            <a:off x="3548621" y="1655063"/>
            <a:ext cx="810191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Aquisições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bens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serviços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tributados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geram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crédito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compensável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com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débitos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6CA8E6D9-EF09-736A-7B18-F28925D0F965}"/>
              </a:ext>
            </a:extLst>
          </p:cNvPr>
          <p:cNvSpPr/>
          <p:nvPr/>
        </p:nvSpPr>
        <p:spPr>
          <a:xfrm>
            <a:off x="320040" y="2299249"/>
            <a:ext cx="11330492" cy="773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E1880DA7-01E3-B1AC-3D18-B2E8FEE546FF}"/>
              </a:ext>
            </a:extLst>
          </p:cNvPr>
          <p:cNvSpPr/>
          <p:nvPr/>
        </p:nvSpPr>
        <p:spPr>
          <a:xfrm>
            <a:off x="320040" y="2505389"/>
            <a:ext cx="365500" cy="38651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31CDBB6E-141B-D61C-16ED-E81C3B6239F4}"/>
              </a:ext>
            </a:extLst>
          </p:cNvPr>
          <p:cNvSpPr txBox="1"/>
          <p:nvPr/>
        </p:nvSpPr>
        <p:spPr>
          <a:xfrm>
            <a:off x="320040" y="2479621"/>
            <a:ext cx="36550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1" i="0">
                <a:solidFill>
                  <a:srgbClr val="0E1E4C"/>
                </a:solidFill>
                <a:latin typeface="Calibri"/>
              </a:rPr>
              <a:t>✓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58ED4B1A-8C1A-8B71-1EF3-265B821B0FD8}"/>
              </a:ext>
            </a:extLst>
          </p:cNvPr>
          <p:cNvSpPr txBox="1"/>
          <p:nvPr/>
        </p:nvSpPr>
        <p:spPr>
          <a:xfrm>
            <a:off x="843923" y="2453854"/>
            <a:ext cx="2680331" cy="363176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2000" b="1" i="0">
                <a:solidFill>
                  <a:srgbClr val="0E1E4C"/>
                </a:solidFill>
                <a:latin typeface="Calibri"/>
              </a:rPr>
              <a:t>Insumos de Obra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04791657-9957-9C0A-4B08-61F8E8286F1A}"/>
              </a:ext>
            </a:extLst>
          </p:cNvPr>
          <p:cNvSpPr txBox="1"/>
          <p:nvPr/>
        </p:nvSpPr>
        <p:spPr>
          <a:xfrm>
            <a:off x="3548621" y="2453854"/>
            <a:ext cx="810191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 dirty="0" err="1">
                <a:solidFill>
                  <a:srgbClr val="1E293B"/>
                </a:solidFill>
                <a:latin typeface="Calibri"/>
              </a:rPr>
              <a:t>Insumos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obra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projetos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,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serviços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técnicos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e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administração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entram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na</a:t>
            </a:r>
            <a:r>
              <a:rPr sz="18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800" b="0" i="0" dirty="0" err="1">
                <a:solidFill>
                  <a:srgbClr val="1E293B"/>
                </a:solidFill>
                <a:latin typeface="Calibri"/>
              </a:rPr>
              <a:t>conta</a:t>
            </a:r>
            <a:endParaRPr sz="18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6F4A04A9-06E1-F3F2-2A01-3026DA723FF9}"/>
              </a:ext>
            </a:extLst>
          </p:cNvPr>
          <p:cNvSpPr/>
          <p:nvPr/>
        </p:nvSpPr>
        <p:spPr>
          <a:xfrm>
            <a:off x="320040" y="3098040"/>
            <a:ext cx="11330492" cy="773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E69F2D59-0019-58A5-7D9B-25AD94BF5FA6}"/>
              </a:ext>
            </a:extLst>
          </p:cNvPr>
          <p:cNvSpPr/>
          <p:nvPr/>
        </p:nvSpPr>
        <p:spPr>
          <a:xfrm>
            <a:off x="320040" y="3304180"/>
            <a:ext cx="365500" cy="38651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EE048E78-611B-91CA-55C6-A7538F8CADDA}"/>
              </a:ext>
            </a:extLst>
          </p:cNvPr>
          <p:cNvSpPr txBox="1"/>
          <p:nvPr/>
        </p:nvSpPr>
        <p:spPr>
          <a:xfrm>
            <a:off x="320040" y="3278412"/>
            <a:ext cx="36550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1" i="0">
                <a:solidFill>
                  <a:srgbClr val="0E1E4C"/>
                </a:solidFill>
                <a:latin typeface="Calibri"/>
              </a:rPr>
              <a:t>✓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69B29454-4522-5841-42AD-D235B6EEE2D9}"/>
              </a:ext>
            </a:extLst>
          </p:cNvPr>
          <p:cNvSpPr txBox="1"/>
          <p:nvPr/>
        </p:nvSpPr>
        <p:spPr>
          <a:xfrm>
            <a:off x="843923" y="3252645"/>
            <a:ext cx="2680331" cy="363176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2000" b="1" i="0">
                <a:solidFill>
                  <a:srgbClr val="0E1E4C"/>
                </a:solidFill>
                <a:latin typeface="Calibri"/>
              </a:rPr>
              <a:t>Documentação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99E5EBEC-9747-037D-C182-9546C74AA35E}"/>
              </a:ext>
            </a:extLst>
          </p:cNvPr>
          <p:cNvSpPr txBox="1"/>
          <p:nvPr/>
        </p:nvSpPr>
        <p:spPr>
          <a:xfrm>
            <a:off x="3548621" y="3252645"/>
            <a:ext cx="8101911" cy="60939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Exige organização documental por empreendimento: NF, contratos, fornecedores formalizados</a:t>
            </a: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C736DC1A-2240-58C6-B0EE-1DBE51F7CDB2}"/>
              </a:ext>
            </a:extLst>
          </p:cNvPr>
          <p:cNvSpPr/>
          <p:nvPr/>
        </p:nvSpPr>
        <p:spPr>
          <a:xfrm>
            <a:off x="320040" y="3896831"/>
            <a:ext cx="11330492" cy="773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F47376C4-F489-D5DC-F25D-B47A3CD28DCF}"/>
              </a:ext>
            </a:extLst>
          </p:cNvPr>
          <p:cNvSpPr/>
          <p:nvPr/>
        </p:nvSpPr>
        <p:spPr>
          <a:xfrm>
            <a:off x="320040" y="4102971"/>
            <a:ext cx="365500" cy="38651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312EA9B9-C62C-EB22-EA23-62CB4FDBB91B}"/>
              </a:ext>
            </a:extLst>
          </p:cNvPr>
          <p:cNvSpPr txBox="1"/>
          <p:nvPr/>
        </p:nvSpPr>
        <p:spPr>
          <a:xfrm>
            <a:off x="320040" y="4077203"/>
            <a:ext cx="36550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1" i="0">
                <a:solidFill>
                  <a:srgbClr val="0E1E4C"/>
                </a:solidFill>
                <a:latin typeface="Calibri"/>
              </a:rPr>
              <a:t>✓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C7FFDDBD-FA2C-EF82-720C-88CFAD5AAA3B}"/>
              </a:ext>
            </a:extLst>
          </p:cNvPr>
          <p:cNvSpPr txBox="1"/>
          <p:nvPr/>
        </p:nvSpPr>
        <p:spPr>
          <a:xfrm>
            <a:off x="843923" y="4051436"/>
            <a:ext cx="2680331" cy="363176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2000" b="1" i="0">
                <a:solidFill>
                  <a:srgbClr val="0E1E4C"/>
                </a:solidFill>
                <a:latin typeface="Calibri"/>
              </a:rPr>
              <a:t>Carryforward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E0B35686-9CC3-BDAC-C235-84EB76AD792E}"/>
              </a:ext>
            </a:extLst>
          </p:cNvPr>
          <p:cNvSpPr txBox="1"/>
          <p:nvPr/>
        </p:nvSpPr>
        <p:spPr>
          <a:xfrm>
            <a:off x="3548621" y="4051436"/>
            <a:ext cx="810191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Créditos não aproveitados no período podem ser transferidos — verificar regras</a:t>
            </a: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5B9640F1-45BF-C24A-C1BC-89EAD0611ABB}"/>
              </a:ext>
            </a:extLst>
          </p:cNvPr>
          <p:cNvSpPr/>
          <p:nvPr/>
        </p:nvSpPr>
        <p:spPr>
          <a:xfrm>
            <a:off x="320040" y="4695622"/>
            <a:ext cx="11330492" cy="773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1D77B5E-D86D-7A3B-7B7B-A84500309C72}"/>
              </a:ext>
            </a:extLst>
          </p:cNvPr>
          <p:cNvSpPr/>
          <p:nvPr/>
        </p:nvSpPr>
        <p:spPr>
          <a:xfrm>
            <a:off x="320040" y="4901762"/>
            <a:ext cx="365500" cy="386512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3801113F-339F-0257-05B5-E812983C8EBE}"/>
              </a:ext>
            </a:extLst>
          </p:cNvPr>
          <p:cNvSpPr txBox="1"/>
          <p:nvPr/>
        </p:nvSpPr>
        <p:spPr>
          <a:xfrm>
            <a:off x="320040" y="4875994"/>
            <a:ext cx="365500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2000" b="1" i="0">
                <a:solidFill>
                  <a:srgbClr val="0E1E4C"/>
                </a:solidFill>
                <a:latin typeface="Calibri"/>
              </a:rPr>
              <a:t>✓</a:t>
            </a: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C003EE4A-E154-F8C9-A069-893E4D8743ED}"/>
              </a:ext>
            </a:extLst>
          </p:cNvPr>
          <p:cNvSpPr txBox="1"/>
          <p:nvPr/>
        </p:nvSpPr>
        <p:spPr>
          <a:xfrm>
            <a:off x="843923" y="4850227"/>
            <a:ext cx="2680331" cy="363176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2000" b="1" i="0">
                <a:solidFill>
                  <a:srgbClr val="0E1E4C"/>
                </a:solidFill>
                <a:latin typeface="Calibri"/>
              </a:rPr>
              <a:t>Atenção ao Simples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3C8B49C2-4283-1366-9797-C2A17D55FD60}"/>
              </a:ext>
            </a:extLst>
          </p:cNvPr>
          <p:cNvSpPr txBox="1"/>
          <p:nvPr/>
        </p:nvSpPr>
        <p:spPr>
          <a:xfrm>
            <a:off x="3548621" y="4850227"/>
            <a:ext cx="8101911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0" i="0">
                <a:solidFill>
                  <a:srgbClr val="1E293B"/>
                </a:solidFill>
                <a:latin typeface="Calibri"/>
              </a:rPr>
              <a:t>Fornecedores no Simples Nacional: restrição ou limitação de crédito</a:t>
            </a:r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07EE0971-DC83-0D6D-8F4C-81BE7A9FAD70}"/>
              </a:ext>
            </a:extLst>
          </p:cNvPr>
          <p:cNvSpPr/>
          <p:nvPr/>
        </p:nvSpPr>
        <p:spPr>
          <a:xfrm>
            <a:off x="320040" y="5494413"/>
            <a:ext cx="11330492" cy="7730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32">
            <a:extLst>
              <a:ext uri="{FF2B5EF4-FFF2-40B4-BE49-F238E27FC236}">
                <a16:creationId xmlns:a16="http://schemas.microsoft.com/office/drawing/2014/main" id="{85490BE5-891F-E32E-750F-55C5E44AE704}"/>
              </a:ext>
            </a:extLst>
          </p:cNvPr>
          <p:cNvSpPr/>
          <p:nvPr/>
        </p:nvSpPr>
        <p:spPr>
          <a:xfrm>
            <a:off x="320040" y="5533064"/>
            <a:ext cx="11330492" cy="314394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33">
            <a:extLst>
              <a:ext uri="{FF2B5EF4-FFF2-40B4-BE49-F238E27FC236}">
                <a16:creationId xmlns:a16="http://schemas.microsoft.com/office/drawing/2014/main" id="{BB2F8AE8-541C-0C7C-0A7E-D23450478161}"/>
              </a:ext>
            </a:extLst>
          </p:cNvPr>
          <p:cNvSpPr/>
          <p:nvPr/>
        </p:nvSpPr>
        <p:spPr>
          <a:xfrm>
            <a:off x="320040" y="5533063"/>
            <a:ext cx="45719" cy="314393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4">
            <a:extLst>
              <a:ext uri="{FF2B5EF4-FFF2-40B4-BE49-F238E27FC236}">
                <a16:creationId xmlns:a16="http://schemas.microsoft.com/office/drawing/2014/main" id="{6FB2CB81-84E8-7682-F9D3-8AFA65A91C58}"/>
              </a:ext>
            </a:extLst>
          </p:cNvPr>
          <p:cNvSpPr txBox="1"/>
          <p:nvPr/>
        </p:nvSpPr>
        <p:spPr>
          <a:xfrm>
            <a:off x="502790" y="5611006"/>
            <a:ext cx="6983754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 err="1">
                <a:solidFill>
                  <a:srgbClr val="0E1E4C"/>
                </a:solidFill>
                <a:latin typeface="Calibri"/>
              </a:rPr>
              <a:t>Fornecedores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formalizados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=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créditos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aproveitáveis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=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redução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efetiva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da carga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tributária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271909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FAC8FB5-26E6-6147-B50F-081AA9B9370C}"/>
              </a:ext>
            </a:extLst>
          </p:cNvPr>
          <p:cNvSpPr txBox="1"/>
          <p:nvPr/>
        </p:nvSpPr>
        <p:spPr>
          <a:xfrm>
            <a:off x="711200" y="355600"/>
            <a:ext cx="10795000" cy="635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pt-BR" sz="2800" b="1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Exemplo: CBS na Venda de um Imóvel de R$ 400 mil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6D73B60-5DA7-444F-9744-4625EDC3F793}"/>
              </a:ext>
            </a:extLst>
          </p:cNvPr>
          <p:cNvSpPr/>
          <p:nvPr/>
        </p:nvSpPr>
        <p:spPr>
          <a:xfrm>
            <a:off x="711200" y="1066800"/>
            <a:ext cx="1524000" cy="63500"/>
          </a:xfrm>
          <a:prstGeom prst="rect">
            <a:avLst/>
          </a:prstGeom>
          <a:solidFill>
            <a:srgbClr val="C9A84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C71AD3D-7630-3F46-A234-BDD4A7D782C5}"/>
              </a:ext>
            </a:extLst>
          </p:cNvPr>
          <p:cNvGraphicFramePr>
            <a:graphicFrameLocks noGrp="1"/>
          </p:cNvGraphicFramePr>
          <p:nvPr/>
        </p:nvGraphicFramePr>
        <p:xfrm>
          <a:off x="711200" y="1371600"/>
          <a:ext cx="10769600" cy="3759200"/>
        </p:xfrm>
        <a:graphic>
          <a:graphicData uri="http://schemas.openxmlformats.org/drawingml/2006/table">
            <a:tbl>
              <a:tblPr firstRow="1" bandRow="1">
                <a:tableStyleId>{576E54B9-B9B2-4DB8-AEBA-4FDB7E484E7A}</a:tableStyleId>
              </a:tblPr>
              <a:tblGrid>
                <a:gridCol w="7112000">
                  <a:extLst>
                    <a:ext uri="{9D8B030D-6E8A-4147-A177-3AD203B41FA5}">
                      <a16:colId xmlns:a16="http://schemas.microsoft.com/office/drawing/2014/main" val="412340450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912524400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Descrição</a:t>
                      </a:r>
                    </a:p>
                  </a:txBody>
                  <a:tcPr anchor="ctr">
                    <a:solidFill>
                      <a:srgbClr val="0E1E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Valor</a:t>
                      </a:r>
                    </a:p>
                  </a:txBody>
                  <a:tcPr anchor="ctr">
                    <a:solidFill>
                      <a:srgbClr val="0E1E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3341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Venda do imóvel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R$ 400.000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549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(−) Redutor de ajuste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− R$ 120.000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325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(−) Redutor social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− R$ 100.000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6848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 b="1">
                          <a:solidFill>
                            <a:srgbClr val="0E1E4C"/>
                          </a:solidFill>
                          <a:latin typeface="Calibri"/>
                          <a:cs typeface="Calibri"/>
                        </a:rPr>
                        <a:t>(=) Base de cálculo</a:t>
                      </a:r>
                    </a:p>
                  </a:txBody>
                  <a:tcPr anchor="ctr"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>
                          <a:solidFill>
                            <a:srgbClr val="0E1E4C"/>
                          </a:solidFill>
                          <a:latin typeface="Calibri"/>
                          <a:cs typeface="Calibri"/>
                        </a:rPr>
                        <a:t>R$ 180.000</a:t>
                      </a:r>
                    </a:p>
                  </a:txBody>
                  <a:tcPr anchor="ctr"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40884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 b="1">
                          <a:solidFill>
                            <a:srgbClr val="0E1E4C"/>
                          </a:solidFill>
                          <a:latin typeface="Calibri"/>
                          <a:cs typeface="Calibri"/>
                        </a:rPr>
                        <a:t>CBS por fora: 4,5% (9% reduzida em 50%)</a:t>
                      </a:r>
                    </a:p>
                  </a:txBody>
                  <a:tcPr anchor="ctr"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>
                          <a:solidFill>
                            <a:srgbClr val="0E1E4C"/>
                          </a:solidFill>
                          <a:latin typeface="Calibri"/>
                          <a:cs typeface="Calibri"/>
                        </a:rPr>
                        <a:t>R$ 8.100</a:t>
                      </a:r>
                    </a:p>
                  </a:txBody>
                  <a:tcPr anchor="ctr"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50718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(−) Créditos do mês (9% × R$ 50.000)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− R$ 4.500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45987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(=) CBS a recolher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solidFill>
                            <a:srgbClr val="1E293B"/>
                          </a:solidFill>
                          <a:latin typeface="Calibri"/>
                          <a:cs typeface="Calibri"/>
                        </a:rPr>
                        <a:t>R$ 3.600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735795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99C2C1D-A362-B542-A10A-E648BDD640A1}"/>
              </a:ext>
            </a:extLst>
          </p:cNvPr>
          <p:cNvSpPr txBox="1"/>
          <p:nvPr/>
        </p:nvSpPr>
        <p:spPr>
          <a:xfrm>
            <a:off x="711200" y="54610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pt-BR" i="1">
                <a:solidFill>
                  <a:srgbClr val="0E1E4C"/>
                </a:solidFill>
                <a:latin typeface="Calibri"/>
                <a:cs typeface="Calibri"/>
              </a:rPr>
              <a:t>Alíquota estimada e cálculo “por fora” (não integra o preço); os créditos do mês reduzem a CBS a recolher.</a:t>
            </a:r>
          </a:p>
        </p:txBody>
      </p:sp>
    </p:spTree>
    <p:extLst>
      <p:ext uri="{BB962C8B-B14F-4D97-AF65-F5344CB8AC3E}">
        <p14:creationId xmlns:p14="http://schemas.microsoft.com/office/powerpoint/2010/main" val="97384613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F9531-077D-C7B5-5BEF-710F4E363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8EB9DC-EE04-26DA-974D-9DE7B0B4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4"/>
            <a:ext cx="12192000" cy="685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06956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84C18-CD30-89A5-FBE0-71640876D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745274FA-33AC-EA90-7DD4-67E9BC94AA83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RET com IVA (art. 488)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A3D8CACA-F149-F060-6FF0-8393DD9E946C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2B699F7-5CC1-DC37-C016-C36CE91E2E44}"/>
              </a:ext>
            </a:extLst>
          </p:cNvPr>
          <p:cNvSpPr/>
          <p:nvPr/>
        </p:nvSpPr>
        <p:spPr>
          <a:xfrm>
            <a:off x="695268" y="1481328"/>
            <a:ext cx="10943216" cy="739463"/>
          </a:xfrm>
          <a:prstGeom prst="rect">
            <a:avLst/>
          </a:prstGeom>
          <a:solidFill>
            <a:srgbClr val="FFF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33EA112-C421-50CC-770B-DB95B573F37F}"/>
              </a:ext>
            </a:extLst>
          </p:cNvPr>
          <p:cNvSpPr/>
          <p:nvPr/>
        </p:nvSpPr>
        <p:spPr>
          <a:xfrm>
            <a:off x="695268" y="1481328"/>
            <a:ext cx="58834" cy="739463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4A8DC065-327B-3B68-A6B0-234105A88844}"/>
              </a:ext>
            </a:extLst>
          </p:cNvPr>
          <p:cNvSpPr txBox="1"/>
          <p:nvPr/>
        </p:nvSpPr>
        <p:spPr>
          <a:xfrm>
            <a:off x="882529" y="1655228"/>
            <a:ext cx="10590209" cy="332399"/>
          </a:xfrm>
          <a:prstGeom prst="rect">
            <a:avLst/>
          </a:prstGeom>
          <a:noFill/>
        </p:spPr>
        <p:txBody>
          <a:bodyPr wrap="square" tIns="27432" rIns="45720" bIns="27432">
            <a:spAutoFit/>
          </a:bodyPr>
          <a:lstStyle/>
          <a:p>
            <a:pPr algn="l"/>
            <a:r>
              <a:rPr sz="1800" b="1" i="0" dirty="0">
                <a:solidFill>
                  <a:srgbClr val="5A3E00"/>
                </a:solidFill>
                <a:latin typeface="Calibri"/>
              </a:rPr>
              <a:t>PRAZO IRRETRATÁVEL: </a:t>
            </a:r>
            <a:r>
              <a:rPr sz="1800" b="1" i="0" dirty="0" err="1">
                <a:solidFill>
                  <a:srgbClr val="5A3E00"/>
                </a:solidFill>
                <a:latin typeface="Calibri"/>
              </a:rPr>
              <a:t>opção</a:t>
            </a:r>
            <a:r>
              <a:rPr sz="1800" b="1" i="0" dirty="0">
                <a:solidFill>
                  <a:srgbClr val="5A3E00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5A3E00"/>
                </a:solidFill>
                <a:latin typeface="Calibri"/>
              </a:rPr>
              <a:t>pelo</a:t>
            </a:r>
            <a:r>
              <a:rPr sz="1800" b="1" i="0" dirty="0">
                <a:solidFill>
                  <a:srgbClr val="5A3E00"/>
                </a:solidFill>
                <a:latin typeface="Calibri"/>
              </a:rPr>
              <a:t> RET </a:t>
            </a:r>
            <a:r>
              <a:rPr sz="1800" b="1" i="0" dirty="0" err="1">
                <a:solidFill>
                  <a:srgbClr val="5A3E00"/>
                </a:solidFill>
                <a:latin typeface="Calibri"/>
              </a:rPr>
              <a:t>até</a:t>
            </a:r>
            <a:r>
              <a:rPr sz="1800" b="1" i="0" dirty="0">
                <a:solidFill>
                  <a:srgbClr val="5A3E00"/>
                </a:solidFill>
                <a:latin typeface="Calibri"/>
              </a:rPr>
              <a:t> 31/12/2028 define o </a:t>
            </a:r>
            <a:r>
              <a:rPr sz="1800" b="1" i="0" dirty="0" err="1">
                <a:solidFill>
                  <a:srgbClr val="5A3E00"/>
                </a:solidFill>
                <a:latin typeface="Calibri"/>
              </a:rPr>
              <a:t>enquadramento</a:t>
            </a:r>
            <a:r>
              <a:rPr sz="1800" b="1" i="0" dirty="0">
                <a:solidFill>
                  <a:srgbClr val="5A3E00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5A3E00"/>
                </a:solidFill>
                <a:latin typeface="Calibri"/>
              </a:rPr>
              <a:t>transitório</a:t>
            </a:r>
            <a:endParaRPr sz="1800" b="1" i="0" dirty="0">
              <a:solidFill>
                <a:srgbClr val="5A3E00"/>
              </a:solidFill>
              <a:latin typeface="Calibri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4C4F2A8-F417-4535-9A6E-8D9F915157E5}"/>
              </a:ext>
            </a:extLst>
          </p:cNvPr>
          <p:cNvSpPr/>
          <p:nvPr/>
        </p:nvSpPr>
        <p:spPr>
          <a:xfrm>
            <a:off x="695268" y="2467279"/>
            <a:ext cx="2941725" cy="542273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BE01C588-8FDB-8C6C-8F31-7CCF98E7F2C0}"/>
              </a:ext>
            </a:extLst>
          </p:cNvPr>
          <p:cNvSpPr/>
          <p:nvPr/>
        </p:nvSpPr>
        <p:spPr>
          <a:xfrm>
            <a:off x="695268" y="2467279"/>
            <a:ext cx="58834" cy="54227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162DA6F1-44DB-55B9-92F3-B951EF326D9E}"/>
              </a:ext>
            </a:extLst>
          </p:cNvPr>
          <p:cNvSpPr txBox="1"/>
          <p:nvPr/>
        </p:nvSpPr>
        <p:spPr>
          <a:xfrm>
            <a:off x="871771" y="2565874"/>
            <a:ext cx="268285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 dirty="0" err="1">
                <a:solidFill>
                  <a:srgbClr val="0E1E4C"/>
                </a:solidFill>
                <a:latin typeface="Calibri"/>
              </a:rPr>
              <a:t>Incorporações</a:t>
            </a:r>
            <a:r>
              <a:rPr sz="1600" b="1" i="0" dirty="0">
                <a:solidFill>
                  <a:srgbClr val="0E1E4C"/>
                </a:solidFill>
                <a:latin typeface="Calibri"/>
              </a:rPr>
              <a:t> com RET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CD3A25F2-8826-2686-EE33-56969DFBBCC7}"/>
              </a:ext>
            </a:extLst>
          </p:cNvPr>
          <p:cNvSpPr/>
          <p:nvPr/>
        </p:nvSpPr>
        <p:spPr>
          <a:xfrm>
            <a:off x="3695827" y="2590523"/>
            <a:ext cx="17650" cy="29578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C47902E6-18C7-DF31-67E4-0674727EF2EE}"/>
              </a:ext>
            </a:extLst>
          </p:cNvPr>
          <p:cNvSpPr txBox="1"/>
          <p:nvPr/>
        </p:nvSpPr>
        <p:spPr>
          <a:xfrm>
            <a:off x="3765420" y="2573500"/>
            <a:ext cx="788382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 dirty="0" err="1">
                <a:solidFill>
                  <a:srgbClr val="1E293B"/>
                </a:solidFill>
                <a:latin typeface="Calibri"/>
              </a:rPr>
              <a:t>Opção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pelo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RET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até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31/12/2028 —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regra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de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transição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própria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diferenciada</a:t>
            </a:r>
            <a:endParaRPr sz="1600" b="0" i="0" dirty="0">
              <a:solidFill>
                <a:srgbClr val="1E293B"/>
              </a:solidFill>
              <a:latin typeface="Calibri"/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23F01661-7D60-1D66-0C20-96188F1C8EEA}"/>
              </a:ext>
            </a:extLst>
          </p:cNvPr>
          <p:cNvSpPr/>
          <p:nvPr/>
        </p:nvSpPr>
        <p:spPr>
          <a:xfrm>
            <a:off x="695268" y="3083499"/>
            <a:ext cx="10943216" cy="7394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50D4596A-9B7A-E894-B044-532144BC75D4}"/>
              </a:ext>
            </a:extLst>
          </p:cNvPr>
          <p:cNvSpPr/>
          <p:nvPr/>
        </p:nvSpPr>
        <p:spPr>
          <a:xfrm>
            <a:off x="695268" y="3231391"/>
            <a:ext cx="2941725" cy="542273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BF9A828-0B48-1651-A0E7-B635B09A5F61}"/>
              </a:ext>
            </a:extLst>
          </p:cNvPr>
          <p:cNvSpPr/>
          <p:nvPr/>
        </p:nvSpPr>
        <p:spPr>
          <a:xfrm>
            <a:off x="695268" y="3231391"/>
            <a:ext cx="58834" cy="54227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35484C5E-B726-97ED-31FD-A5F5BD7F61A8}"/>
              </a:ext>
            </a:extLst>
          </p:cNvPr>
          <p:cNvSpPr txBox="1"/>
          <p:nvPr/>
        </p:nvSpPr>
        <p:spPr>
          <a:xfrm>
            <a:off x="871771" y="3329986"/>
            <a:ext cx="268285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CBS no Modelo Atual</a:t>
            </a: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94DCCCA6-B56F-E784-4E49-76E24A97A66C}"/>
              </a:ext>
            </a:extLst>
          </p:cNvPr>
          <p:cNvSpPr/>
          <p:nvPr/>
        </p:nvSpPr>
        <p:spPr>
          <a:xfrm>
            <a:off x="3695827" y="3354635"/>
            <a:ext cx="17650" cy="29578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F15A811E-10BE-6663-1BF7-59B2194625D7}"/>
              </a:ext>
            </a:extLst>
          </p:cNvPr>
          <p:cNvSpPr txBox="1"/>
          <p:nvPr/>
        </p:nvSpPr>
        <p:spPr>
          <a:xfrm>
            <a:off x="3765420" y="3337612"/>
            <a:ext cx="788382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Preservação do recolhimento da CBS em percentual equivalente ao modelo atual</a:t>
            </a: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D9ADD7C8-C8C3-619A-EAE8-8BDA68E7CC97}"/>
              </a:ext>
            </a:extLst>
          </p:cNvPr>
          <p:cNvSpPr/>
          <p:nvPr/>
        </p:nvSpPr>
        <p:spPr>
          <a:xfrm>
            <a:off x="695268" y="3847611"/>
            <a:ext cx="10943216" cy="7394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D86FF6A7-87F0-5D14-A66D-F752CD20F1D7}"/>
              </a:ext>
            </a:extLst>
          </p:cNvPr>
          <p:cNvSpPr/>
          <p:nvPr/>
        </p:nvSpPr>
        <p:spPr>
          <a:xfrm>
            <a:off x="695268" y="3995504"/>
            <a:ext cx="2941725" cy="542273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CB98B4DE-43AE-C722-117F-4049E6E3B5AC}"/>
              </a:ext>
            </a:extLst>
          </p:cNvPr>
          <p:cNvSpPr/>
          <p:nvPr/>
        </p:nvSpPr>
        <p:spPr>
          <a:xfrm>
            <a:off x="695268" y="3995504"/>
            <a:ext cx="58834" cy="54227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91E85DC2-0611-FF9C-B0B6-9FB8D93CED40}"/>
              </a:ext>
            </a:extLst>
          </p:cNvPr>
          <p:cNvSpPr txBox="1"/>
          <p:nvPr/>
        </p:nvSpPr>
        <p:spPr>
          <a:xfrm>
            <a:off x="871771" y="4094099"/>
            <a:ext cx="268285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IBS Segue a Reforma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5B0EAFE2-8CE4-A459-B1D8-C51789E9DE1D}"/>
              </a:ext>
            </a:extLst>
          </p:cNvPr>
          <p:cNvSpPr/>
          <p:nvPr/>
        </p:nvSpPr>
        <p:spPr>
          <a:xfrm>
            <a:off x="3695827" y="4118747"/>
            <a:ext cx="17650" cy="29578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16C1C96F-5FD6-CCC1-C5C0-C8F2951CB125}"/>
              </a:ext>
            </a:extLst>
          </p:cNvPr>
          <p:cNvSpPr txBox="1"/>
          <p:nvPr/>
        </p:nvSpPr>
        <p:spPr>
          <a:xfrm>
            <a:off x="3765420" y="4101724"/>
            <a:ext cx="788382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O IBS segue disciplina própria da reforma, com redutores e créditos já vigentes</a:t>
            </a:r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0A0DAD29-0F48-C7B8-03B4-9DAF78F9B66E}"/>
              </a:ext>
            </a:extLst>
          </p:cNvPr>
          <p:cNvSpPr/>
          <p:nvPr/>
        </p:nvSpPr>
        <p:spPr>
          <a:xfrm>
            <a:off x="695268" y="4611723"/>
            <a:ext cx="10943216" cy="7394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4126FD3B-4075-E5CA-952F-2CFB9499907C}"/>
              </a:ext>
            </a:extLst>
          </p:cNvPr>
          <p:cNvSpPr/>
          <p:nvPr/>
        </p:nvSpPr>
        <p:spPr>
          <a:xfrm>
            <a:off x="695268" y="4759616"/>
            <a:ext cx="2941725" cy="542273"/>
          </a:xfrm>
          <a:prstGeom prst="rect">
            <a:avLst/>
          </a:prstGeom>
          <a:solidFill>
            <a:srgbClr val="E8EEF9"/>
          </a:solidFill>
          <a:ln w="6350">
            <a:solidFill>
              <a:srgbClr val="B0C4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45D7728F-BC94-DBF4-A518-642AD42F99D2}"/>
              </a:ext>
            </a:extLst>
          </p:cNvPr>
          <p:cNvSpPr/>
          <p:nvPr/>
        </p:nvSpPr>
        <p:spPr>
          <a:xfrm>
            <a:off x="695268" y="4759616"/>
            <a:ext cx="58834" cy="54227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91446474-9F0C-57A2-B27B-EA1ACC41BB5D}"/>
              </a:ext>
            </a:extLst>
          </p:cNvPr>
          <p:cNvSpPr txBox="1"/>
          <p:nvPr/>
        </p:nvSpPr>
        <p:spPr>
          <a:xfrm>
            <a:off x="871771" y="4858211"/>
            <a:ext cx="268285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0E1E4C"/>
                </a:solidFill>
                <a:latin typeface="Calibri"/>
              </a:rPr>
              <a:t>Decisão de Lançamento</a:t>
            </a:r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8C4C49FA-4247-F35A-EA0D-47A82C00B134}"/>
              </a:ext>
            </a:extLst>
          </p:cNvPr>
          <p:cNvSpPr/>
          <p:nvPr/>
        </p:nvSpPr>
        <p:spPr>
          <a:xfrm>
            <a:off x="3695827" y="4882860"/>
            <a:ext cx="17650" cy="295785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9977B521-E843-DCE2-9C76-FDF8AA1B6633}"/>
              </a:ext>
            </a:extLst>
          </p:cNvPr>
          <p:cNvSpPr txBox="1"/>
          <p:nvPr/>
        </p:nvSpPr>
        <p:spPr>
          <a:xfrm>
            <a:off x="3765420" y="4865836"/>
            <a:ext cx="7883822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1E293B"/>
                </a:solidFill>
                <a:latin typeface="Calibri"/>
              </a:rPr>
              <a:t>Tema essencial para decisões de lançamento e para o timing de novos projetos</a:t>
            </a:r>
          </a:p>
        </p:txBody>
      </p:sp>
      <p:sp>
        <p:nvSpPr>
          <p:cNvPr id="30" name="Rectangle 33">
            <a:extLst>
              <a:ext uri="{FF2B5EF4-FFF2-40B4-BE49-F238E27FC236}">
                <a16:creationId xmlns:a16="http://schemas.microsoft.com/office/drawing/2014/main" id="{AAB22B43-3E2D-7598-62BA-3B30EC4876D8}"/>
              </a:ext>
            </a:extLst>
          </p:cNvPr>
          <p:cNvSpPr/>
          <p:nvPr/>
        </p:nvSpPr>
        <p:spPr>
          <a:xfrm>
            <a:off x="695268" y="5375835"/>
            <a:ext cx="10943216" cy="7394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4">
            <a:extLst>
              <a:ext uri="{FF2B5EF4-FFF2-40B4-BE49-F238E27FC236}">
                <a16:creationId xmlns:a16="http://schemas.microsoft.com/office/drawing/2014/main" id="{557F0AE1-E83C-6B26-6138-E7B30E66ECDE}"/>
              </a:ext>
            </a:extLst>
          </p:cNvPr>
          <p:cNvSpPr/>
          <p:nvPr/>
        </p:nvSpPr>
        <p:spPr>
          <a:xfrm>
            <a:off x="695268" y="5425132"/>
            <a:ext cx="10943216" cy="339247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5">
            <a:extLst>
              <a:ext uri="{FF2B5EF4-FFF2-40B4-BE49-F238E27FC236}">
                <a16:creationId xmlns:a16="http://schemas.microsoft.com/office/drawing/2014/main" id="{2E899AE3-49C6-B6D6-C176-D4D70AB81180}"/>
              </a:ext>
            </a:extLst>
          </p:cNvPr>
          <p:cNvSpPr/>
          <p:nvPr/>
        </p:nvSpPr>
        <p:spPr>
          <a:xfrm>
            <a:off x="695268" y="5425133"/>
            <a:ext cx="58834" cy="339246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9A9004A1-4595-B686-F271-FDE5A5E8E0B2}"/>
              </a:ext>
            </a:extLst>
          </p:cNvPr>
          <p:cNvSpPr txBox="1"/>
          <p:nvPr/>
        </p:nvSpPr>
        <p:spPr>
          <a:xfrm>
            <a:off x="848237" y="5512354"/>
            <a:ext cx="8620829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>
                <a:solidFill>
                  <a:srgbClr val="0E1E4C"/>
                </a:solidFill>
                <a:latin typeface="Calibri"/>
              </a:rPr>
              <a:t>Art. 488: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janela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até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31/12/2028 para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opção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pelo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RET com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regras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transição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diferenciadas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360430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38D0A-E429-93BB-9DE6-FAEA5D789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E148E6E7-B0B6-B70A-E728-5B89A003C702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Comparativo do RET: Hoje, Amanhã e Transitório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42F1EC3-735F-F38C-49C8-64EDD6770C22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3A68A6C-439A-DB0F-6DDD-0A9DBA361164}"/>
              </a:ext>
            </a:extLst>
          </p:cNvPr>
          <p:cNvSpPr/>
          <p:nvPr/>
        </p:nvSpPr>
        <p:spPr>
          <a:xfrm>
            <a:off x="2708369" y="1645919"/>
            <a:ext cx="2877987" cy="68236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79C1D9E-4FB9-D30C-36D9-C06579D34674}"/>
              </a:ext>
            </a:extLst>
          </p:cNvPr>
          <p:cNvSpPr txBox="1"/>
          <p:nvPr/>
        </p:nvSpPr>
        <p:spPr>
          <a:xfrm>
            <a:off x="2768327" y="1789201"/>
            <a:ext cx="2758071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1800" b="1" i="0" dirty="0">
                <a:solidFill>
                  <a:srgbClr val="FFFFFF"/>
                </a:solidFill>
                <a:latin typeface="Calibri"/>
              </a:rPr>
              <a:t>RET HOJE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31F9D60-5411-BB62-E4FF-5B4406BB62F3}"/>
              </a:ext>
            </a:extLst>
          </p:cNvPr>
          <p:cNvSpPr/>
          <p:nvPr/>
        </p:nvSpPr>
        <p:spPr>
          <a:xfrm>
            <a:off x="5646314" y="1645919"/>
            <a:ext cx="2877987" cy="68236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35D5738F-7F23-5AAB-ACC1-E1A0B6748058}"/>
              </a:ext>
            </a:extLst>
          </p:cNvPr>
          <p:cNvSpPr txBox="1"/>
          <p:nvPr/>
        </p:nvSpPr>
        <p:spPr>
          <a:xfrm>
            <a:off x="5706272" y="1789201"/>
            <a:ext cx="2758071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RET AMANHÃ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AD9B639B-BE80-7A18-2562-90083C8478A3}"/>
              </a:ext>
            </a:extLst>
          </p:cNvPr>
          <p:cNvSpPr/>
          <p:nvPr/>
        </p:nvSpPr>
        <p:spPr>
          <a:xfrm>
            <a:off x="8584259" y="1645919"/>
            <a:ext cx="3117820" cy="682361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9DF5056-AE4C-73D7-B4D3-200A0173E979}"/>
              </a:ext>
            </a:extLst>
          </p:cNvPr>
          <p:cNvSpPr txBox="1"/>
          <p:nvPr/>
        </p:nvSpPr>
        <p:spPr>
          <a:xfrm>
            <a:off x="8644216" y="1789200"/>
            <a:ext cx="2997903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RET TRANSITÓRIO
(art. 488)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5F92E0E2-1FB1-4D20-2A7D-B00BBB7188C0}"/>
              </a:ext>
            </a:extLst>
          </p:cNvPr>
          <p:cNvSpPr/>
          <p:nvPr/>
        </p:nvSpPr>
        <p:spPr>
          <a:xfrm>
            <a:off x="489920" y="2459502"/>
            <a:ext cx="2158491" cy="708604"/>
          </a:xfrm>
          <a:prstGeom prst="rect">
            <a:avLst/>
          </a:prstGeom>
          <a:solidFill>
            <a:srgbClr val="0E1E4C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4F39920C-4669-03E1-0CB8-6DBF8226C7A7}"/>
              </a:ext>
            </a:extLst>
          </p:cNvPr>
          <p:cNvSpPr txBox="1"/>
          <p:nvPr/>
        </p:nvSpPr>
        <p:spPr>
          <a:xfrm>
            <a:off x="585853" y="2629028"/>
            <a:ext cx="1966625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B8963E"/>
                </a:solidFill>
                <a:latin typeface="Calibri"/>
              </a:rPr>
              <a:t>PIS/Cofins / CBS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352D49C-B3C1-812F-BC7E-0E881121818E}"/>
              </a:ext>
            </a:extLst>
          </p:cNvPr>
          <p:cNvSpPr/>
          <p:nvPr/>
        </p:nvSpPr>
        <p:spPr>
          <a:xfrm>
            <a:off x="2708369" y="2459502"/>
            <a:ext cx="2877987" cy="708604"/>
          </a:xfrm>
          <a:prstGeom prst="rect">
            <a:avLst/>
          </a:prstGeom>
          <a:solidFill>
            <a:srgbClr val="E8EEF9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C3694536-C7CC-6DFE-61AC-3D03BD53B1CB}"/>
              </a:ext>
            </a:extLst>
          </p:cNvPr>
          <p:cNvSpPr txBox="1"/>
          <p:nvPr/>
        </p:nvSpPr>
        <p:spPr>
          <a:xfrm>
            <a:off x="2804301" y="2629028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2,08% sobre receita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57FFA130-5894-809C-C7BE-C2194F8E439E}"/>
              </a:ext>
            </a:extLst>
          </p:cNvPr>
          <p:cNvSpPr/>
          <p:nvPr/>
        </p:nvSpPr>
        <p:spPr>
          <a:xfrm>
            <a:off x="5646314" y="2459502"/>
            <a:ext cx="2877987" cy="708604"/>
          </a:xfrm>
          <a:prstGeom prst="rect">
            <a:avLst/>
          </a:prstGeom>
          <a:solidFill>
            <a:srgbClr val="E8EEF9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054A6074-486C-9929-7D75-4C6E3C2A7880}"/>
              </a:ext>
            </a:extLst>
          </p:cNvPr>
          <p:cNvSpPr txBox="1"/>
          <p:nvPr/>
        </p:nvSpPr>
        <p:spPr>
          <a:xfrm>
            <a:off x="5742247" y="2629028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CBS segue novo regime</a:t>
            </a: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9581F855-1034-2D52-6D4A-04AF97A7A6C3}"/>
              </a:ext>
            </a:extLst>
          </p:cNvPr>
          <p:cNvSpPr/>
          <p:nvPr/>
        </p:nvSpPr>
        <p:spPr>
          <a:xfrm>
            <a:off x="8584259" y="2459502"/>
            <a:ext cx="3117820" cy="708604"/>
          </a:xfrm>
          <a:prstGeom prst="rect">
            <a:avLst/>
          </a:prstGeom>
          <a:solidFill>
            <a:srgbClr val="E8EEF9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AA03D1C8-FEBA-4B6D-78ED-212B295144CF}"/>
              </a:ext>
            </a:extLst>
          </p:cNvPr>
          <p:cNvSpPr txBox="1"/>
          <p:nvPr/>
        </p:nvSpPr>
        <p:spPr>
          <a:xfrm>
            <a:off x="8680192" y="2629028"/>
            <a:ext cx="2925954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Percentual equivalente ao atual</a:t>
            </a: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A743B814-B364-7907-5E5C-13C95BA206A5}"/>
              </a:ext>
            </a:extLst>
          </p:cNvPr>
          <p:cNvSpPr/>
          <p:nvPr/>
        </p:nvSpPr>
        <p:spPr>
          <a:xfrm>
            <a:off x="489920" y="3220596"/>
            <a:ext cx="2158491" cy="708604"/>
          </a:xfrm>
          <a:prstGeom prst="rect">
            <a:avLst/>
          </a:prstGeom>
          <a:solidFill>
            <a:srgbClr val="0E1E4C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70CA25C0-C9BF-ABBD-2C55-EED8EEFD0B52}"/>
              </a:ext>
            </a:extLst>
          </p:cNvPr>
          <p:cNvSpPr txBox="1"/>
          <p:nvPr/>
        </p:nvSpPr>
        <p:spPr>
          <a:xfrm>
            <a:off x="585853" y="3390123"/>
            <a:ext cx="1966625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B8963E"/>
                </a:solidFill>
                <a:latin typeface="Calibri"/>
              </a:rPr>
              <a:t>IRPJ/CSLL</a:t>
            </a:r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1AA5231D-F896-BC19-4D28-12FC0F8A511A}"/>
              </a:ext>
            </a:extLst>
          </p:cNvPr>
          <p:cNvSpPr/>
          <p:nvPr/>
        </p:nvSpPr>
        <p:spPr>
          <a:xfrm>
            <a:off x="2708369" y="3220596"/>
            <a:ext cx="2877987" cy="7086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92FE608D-23C6-82C9-6A05-81B7C8A93682}"/>
              </a:ext>
            </a:extLst>
          </p:cNvPr>
          <p:cNvSpPr txBox="1"/>
          <p:nvPr/>
        </p:nvSpPr>
        <p:spPr>
          <a:xfrm>
            <a:off x="2804301" y="3390123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1,92% sobre receita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933EF1A7-C08E-703E-B379-72B213CEC05E}"/>
              </a:ext>
            </a:extLst>
          </p:cNvPr>
          <p:cNvSpPr/>
          <p:nvPr/>
        </p:nvSpPr>
        <p:spPr>
          <a:xfrm>
            <a:off x="5646314" y="3220596"/>
            <a:ext cx="2877987" cy="7086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6FBACAA2-4A9E-4D7A-7491-817856B64A4F}"/>
              </a:ext>
            </a:extLst>
          </p:cNvPr>
          <p:cNvSpPr txBox="1"/>
          <p:nvPr/>
        </p:nvSpPr>
        <p:spPr>
          <a:xfrm>
            <a:off x="5742247" y="3390123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Mantém no RET</a:t>
            </a:r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3979733B-2EAC-F969-5FE5-956B2BE6213F}"/>
              </a:ext>
            </a:extLst>
          </p:cNvPr>
          <p:cNvSpPr/>
          <p:nvPr/>
        </p:nvSpPr>
        <p:spPr>
          <a:xfrm>
            <a:off x="8584259" y="3220596"/>
            <a:ext cx="3117820" cy="7086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79C65F51-7278-C3B5-4094-0FB89E2D1185}"/>
              </a:ext>
            </a:extLst>
          </p:cNvPr>
          <p:cNvSpPr txBox="1"/>
          <p:nvPr/>
        </p:nvSpPr>
        <p:spPr>
          <a:xfrm>
            <a:off x="8680192" y="3390123"/>
            <a:ext cx="2925954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Mantém no RET</a:t>
            </a:r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BC6C00AD-FAAD-3A76-F244-33EDB9E35378}"/>
              </a:ext>
            </a:extLst>
          </p:cNvPr>
          <p:cNvSpPr/>
          <p:nvPr/>
        </p:nvSpPr>
        <p:spPr>
          <a:xfrm>
            <a:off x="489920" y="3981691"/>
            <a:ext cx="2158491" cy="708604"/>
          </a:xfrm>
          <a:prstGeom prst="rect">
            <a:avLst/>
          </a:prstGeom>
          <a:solidFill>
            <a:srgbClr val="0E1E4C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8D5C05C5-472A-18B0-C58C-E2391738F2BA}"/>
              </a:ext>
            </a:extLst>
          </p:cNvPr>
          <p:cNvSpPr txBox="1"/>
          <p:nvPr/>
        </p:nvSpPr>
        <p:spPr>
          <a:xfrm>
            <a:off x="585853" y="4151217"/>
            <a:ext cx="1966625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B8963E"/>
                </a:solidFill>
                <a:latin typeface="Calibri"/>
              </a:rPr>
              <a:t>IBS</a:t>
            </a:r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9BF45FB3-B9BC-A35A-F5C9-B78E729C02CC}"/>
              </a:ext>
            </a:extLst>
          </p:cNvPr>
          <p:cNvSpPr/>
          <p:nvPr/>
        </p:nvSpPr>
        <p:spPr>
          <a:xfrm>
            <a:off x="2708369" y="3981691"/>
            <a:ext cx="2877987" cy="708604"/>
          </a:xfrm>
          <a:prstGeom prst="rect">
            <a:avLst/>
          </a:prstGeom>
          <a:solidFill>
            <a:srgbClr val="E8EEF9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8EA50BAA-3C5C-AC4A-EE56-D7BFA985E877}"/>
              </a:ext>
            </a:extLst>
          </p:cNvPr>
          <p:cNvSpPr txBox="1"/>
          <p:nvPr/>
        </p:nvSpPr>
        <p:spPr>
          <a:xfrm>
            <a:off x="2804301" y="4151217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N/A</a:t>
            </a:r>
          </a:p>
        </p:txBody>
      </p:sp>
      <p:sp>
        <p:nvSpPr>
          <p:cNvPr id="30" name="Rectangle 33">
            <a:extLst>
              <a:ext uri="{FF2B5EF4-FFF2-40B4-BE49-F238E27FC236}">
                <a16:creationId xmlns:a16="http://schemas.microsoft.com/office/drawing/2014/main" id="{9302D1A7-D2B3-0C92-0642-05E6F7446151}"/>
              </a:ext>
            </a:extLst>
          </p:cNvPr>
          <p:cNvSpPr/>
          <p:nvPr/>
        </p:nvSpPr>
        <p:spPr>
          <a:xfrm>
            <a:off x="5646314" y="3981691"/>
            <a:ext cx="2877987" cy="708604"/>
          </a:xfrm>
          <a:prstGeom prst="rect">
            <a:avLst/>
          </a:prstGeom>
          <a:solidFill>
            <a:srgbClr val="E8EEF9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4">
            <a:extLst>
              <a:ext uri="{FF2B5EF4-FFF2-40B4-BE49-F238E27FC236}">
                <a16:creationId xmlns:a16="http://schemas.microsoft.com/office/drawing/2014/main" id="{735762C9-1DF8-5BA2-A9D1-5D3A0D309E7A}"/>
              </a:ext>
            </a:extLst>
          </p:cNvPr>
          <p:cNvSpPr txBox="1"/>
          <p:nvPr/>
        </p:nvSpPr>
        <p:spPr>
          <a:xfrm>
            <a:off x="5742247" y="4151217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Novo regime c/ redutores</a:t>
            </a:r>
          </a:p>
        </p:txBody>
      </p:sp>
      <p:sp>
        <p:nvSpPr>
          <p:cNvPr id="32" name="Rectangle 35">
            <a:extLst>
              <a:ext uri="{FF2B5EF4-FFF2-40B4-BE49-F238E27FC236}">
                <a16:creationId xmlns:a16="http://schemas.microsoft.com/office/drawing/2014/main" id="{DC6EEC6C-66C7-2656-F837-FA1112A924CA}"/>
              </a:ext>
            </a:extLst>
          </p:cNvPr>
          <p:cNvSpPr/>
          <p:nvPr/>
        </p:nvSpPr>
        <p:spPr>
          <a:xfrm>
            <a:off x="8584259" y="3981691"/>
            <a:ext cx="3117820" cy="708604"/>
          </a:xfrm>
          <a:prstGeom prst="rect">
            <a:avLst/>
          </a:prstGeom>
          <a:solidFill>
            <a:srgbClr val="E8EEF9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29FD8310-B979-B51F-2419-AB0C11E6C43F}"/>
              </a:ext>
            </a:extLst>
          </p:cNvPr>
          <p:cNvSpPr txBox="1"/>
          <p:nvPr/>
        </p:nvSpPr>
        <p:spPr>
          <a:xfrm>
            <a:off x="8680192" y="4151216"/>
            <a:ext cx="2925954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Novo regime c/ redutores</a:t>
            </a:r>
          </a:p>
        </p:txBody>
      </p:sp>
      <p:sp>
        <p:nvSpPr>
          <p:cNvPr id="34" name="Rectangle 37">
            <a:extLst>
              <a:ext uri="{FF2B5EF4-FFF2-40B4-BE49-F238E27FC236}">
                <a16:creationId xmlns:a16="http://schemas.microsoft.com/office/drawing/2014/main" id="{2C6098DD-9794-B95A-C5A5-FD2B7D59F615}"/>
              </a:ext>
            </a:extLst>
          </p:cNvPr>
          <p:cNvSpPr/>
          <p:nvPr/>
        </p:nvSpPr>
        <p:spPr>
          <a:xfrm>
            <a:off x="489920" y="4742782"/>
            <a:ext cx="2158491" cy="708604"/>
          </a:xfrm>
          <a:prstGeom prst="rect">
            <a:avLst/>
          </a:prstGeom>
          <a:solidFill>
            <a:srgbClr val="0E1E4C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8">
            <a:extLst>
              <a:ext uri="{FF2B5EF4-FFF2-40B4-BE49-F238E27FC236}">
                <a16:creationId xmlns:a16="http://schemas.microsoft.com/office/drawing/2014/main" id="{FCED30BA-4DCE-038D-A232-74641F1A169F}"/>
              </a:ext>
            </a:extLst>
          </p:cNvPr>
          <p:cNvSpPr txBox="1"/>
          <p:nvPr/>
        </p:nvSpPr>
        <p:spPr>
          <a:xfrm>
            <a:off x="585853" y="4912309"/>
            <a:ext cx="1966625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>
                <a:solidFill>
                  <a:srgbClr val="B8963E"/>
                </a:solidFill>
                <a:latin typeface="Calibri"/>
              </a:rPr>
              <a:t>Carga Total</a:t>
            </a:r>
          </a:p>
        </p:txBody>
      </p:sp>
      <p:sp>
        <p:nvSpPr>
          <p:cNvPr id="36" name="Rectangle 39">
            <a:extLst>
              <a:ext uri="{FF2B5EF4-FFF2-40B4-BE49-F238E27FC236}">
                <a16:creationId xmlns:a16="http://schemas.microsoft.com/office/drawing/2014/main" id="{19E0BD5A-BCF1-F880-2C8B-30F42F42DB74}"/>
              </a:ext>
            </a:extLst>
          </p:cNvPr>
          <p:cNvSpPr/>
          <p:nvPr/>
        </p:nvSpPr>
        <p:spPr>
          <a:xfrm>
            <a:off x="2708369" y="4742782"/>
            <a:ext cx="2877987" cy="7086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40">
            <a:extLst>
              <a:ext uri="{FF2B5EF4-FFF2-40B4-BE49-F238E27FC236}">
                <a16:creationId xmlns:a16="http://schemas.microsoft.com/office/drawing/2014/main" id="{BC27B356-B3CD-D1E2-53D3-597A56CF6472}"/>
              </a:ext>
            </a:extLst>
          </p:cNvPr>
          <p:cNvSpPr txBox="1"/>
          <p:nvPr/>
        </p:nvSpPr>
        <p:spPr>
          <a:xfrm>
            <a:off x="2804301" y="4912309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~4% (estimada)</a:t>
            </a:r>
          </a:p>
        </p:txBody>
      </p:sp>
      <p:sp>
        <p:nvSpPr>
          <p:cNvPr id="38" name="Rectangle 41">
            <a:extLst>
              <a:ext uri="{FF2B5EF4-FFF2-40B4-BE49-F238E27FC236}">
                <a16:creationId xmlns:a16="http://schemas.microsoft.com/office/drawing/2014/main" id="{68DD9148-097E-280D-CD31-CDDF03C67ACE}"/>
              </a:ext>
            </a:extLst>
          </p:cNvPr>
          <p:cNvSpPr/>
          <p:nvPr/>
        </p:nvSpPr>
        <p:spPr>
          <a:xfrm>
            <a:off x="5646314" y="4742782"/>
            <a:ext cx="2877987" cy="7086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42">
            <a:extLst>
              <a:ext uri="{FF2B5EF4-FFF2-40B4-BE49-F238E27FC236}">
                <a16:creationId xmlns:a16="http://schemas.microsoft.com/office/drawing/2014/main" id="{DF4D0F54-976A-39C3-14D9-5AD98CA2BAB6}"/>
              </a:ext>
            </a:extLst>
          </p:cNvPr>
          <p:cNvSpPr txBox="1"/>
          <p:nvPr/>
        </p:nvSpPr>
        <p:spPr>
          <a:xfrm>
            <a:off x="5742247" y="4912309"/>
            <a:ext cx="2686120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A simular</a:t>
            </a:r>
          </a:p>
        </p:txBody>
      </p:sp>
      <p:sp>
        <p:nvSpPr>
          <p:cNvPr id="40" name="Rectangle 43">
            <a:extLst>
              <a:ext uri="{FF2B5EF4-FFF2-40B4-BE49-F238E27FC236}">
                <a16:creationId xmlns:a16="http://schemas.microsoft.com/office/drawing/2014/main" id="{299635D3-45D9-932A-94CF-E4562C95E319}"/>
              </a:ext>
            </a:extLst>
          </p:cNvPr>
          <p:cNvSpPr/>
          <p:nvPr/>
        </p:nvSpPr>
        <p:spPr>
          <a:xfrm>
            <a:off x="8584259" y="4742782"/>
            <a:ext cx="3117820" cy="7086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4">
            <a:extLst>
              <a:ext uri="{FF2B5EF4-FFF2-40B4-BE49-F238E27FC236}">
                <a16:creationId xmlns:a16="http://schemas.microsoft.com/office/drawing/2014/main" id="{FEAD9E78-4F5F-0F42-C316-DAD8E1B6A59E}"/>
              </a:ext>
            </a:extLst>
          </p:cNvPr>
          <p:cNvSpPr txBox="1"/>
          <p:nvPr/>
        </p:nvSpPr>
        <p:spPr>
          <a:xfrm>
            <a:off x="8680192" y="4912311"/>
            <a:ext cx="2925954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ctr"/>
            <a:r>
              <a:rPr sz="1600" b="0" i="0">
                <a:solidFill>
                  <a:srgbClr val="1E293B"/>
                </a:solidFill>
                <a:latin typeface="Calibri"/>
              </a:rPr>
              <a:t>A simular — tende a ser menor</a:t>
            </a:r>
          </a:p>
        </p:txBody>
      </p:sp>
      <p:sp>
        <p:nvSpPr>
          <p:cNvPr id="42" name="Rectangle 45">
            <a:extLst>
              <a:ext uri="{FF2B5EF4-FFF2-40B4-BE49-F238E27FC236}">
                <a16:creationId xmlns:a16="http://schemas.microsoft.com/office/drawing/2014/main" id="{40F1A25C-6297-4BEA-341C-57774DDD7B87}"/>
              </a:ext>
            </a:extLst>
          </p:cNvPr>
          <p:cNvSpPr/>
          <p:nvPr/>
        </p:nvSpPr>
        <p:spPr>
          <a:xfrm>
            <a:off x="489920" y="5674465"/>
            <a:ext cx="11152201" cy="339060"/>
          </a:xfrm>
          <a:prstGeom prst="rect">
            <a:avLst/>
          </a:prstGeom>
          <a:solidFill>
            <a:srgbClr val="E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6">
            <a:extLst>
              <a:ext uri="{FF2B5EF4-FFF2-40B4-BE49-F238E27FC236}">
                <a16:creationId xmlns:a16="http://schemas.microsoft.com/office/drawing/2014/main" id="{DDCF22DE-794F-8ADE-693C-7A531857254B}"/>
              </a:ext>
            </a:extLst>
          </p:cNvPr>
          <p:cNvSpPr/>
          <p:nvPr/>
        </p:nvSpPr>
        <p:spPr>
          <a:xfrm>
            <a:off x="489919" y="5674477"/>
            <a:ext cx="54741" cy="339048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7">
            <a:extLst>
              <a:ext uri="{FF2B5EF4-FFF2-40B4-BE49-F238E27FC236}">
                <a16:creationId xmlns:a16="http://schemas.microsoft.com/office/drawing/2014/main" id="{2D13FADC-FC16-2127-E3DC-5254E0912FAF}"/>
              </a:ext>
            </a:extLst>
          </p:cNvPr>
          <p:cNvSpPr txBox="1"/>
          <p:nvPr/>
        </p:nvSpPr>
        <p:spPr>
          <a:xfrm>
            <a:off x="640594" y="5780212"/>
            <a:ext cx="9226895" cy="243143"/>
          </a:xfrm>
          <a:prstGeom prst="rect">
            <a:avLst/>
          </a:prstGeom>
          <a:noFill/>
        </p:spPr>
        <p:txBody>
          <a:bodyPr wrap="square" lIns="0" tIns="0" rIns="45720" bIns="27432">
            <a:spAutoFit/>
          </a:bodyPr>
          <a:lstStyle/>
          <a:p>
            <a:pPr algn="l"/>
            <a:r>
              <a:rPr b="1" i="0" dirty="0" err="1">
                <a:solidFill>
                  <a:srgbClr val="0E1E4C"/>
                </a:solidFill>
                <a:latin typeface="Calibri"/>
              </a:rPr>
              <a:t>Simular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três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cenários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antes de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decidir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: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manter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RET,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optar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pelo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transitório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ou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seguir</a:t>
            </a:r>
            <a:r>
              <a:rPr b="1" i="0" dirty="0">
                <a:solidFill>
                  <a:srgbClr val="0E1E4C"/>
                </a:solidFill>
                <a:latin typeface="Calibri"/>
              </a:rPr>
              <a:t> o regime </a:t>
            </a:r>
            <a:r>
              <a:rPr b="1" i="0" dirty="0" err="1">
                <a:solidFill>
                  <a:srgbClr val="0E1E4C"/>
                </a:solidFill>
                <a:latin typeface="Calibri"/>
              </a:rPr>
              <a:t>geral</a:t>
            </a:r>
            <a:endParaRPr b="1" i="0" dirty="0">
              <a:solidFill>
                <a:srgbClr val="0E1E4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695032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6B052-8329-0567-7F45-DD223CFE8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1BF04A1C-C327-8714-17BF-4658103134BA}"/>
              </a:ext>
            </a:extLst>
          </p:cNvPr>
          <p:cNvSpPr/>
          <p:nvPr/>
        </p:nvSpPr>
        <p:spPr>
          <a:xfrm>
            <a:off x="544661" y="672729"/>
            <a:ext cx="105679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pt-BR" sz="2800" b="1" dirty="0">
                <a:solidFill>
                  <a:srgbClr val="0E1E4C"/>
                </a:solidFill>
                <a:latin typeface="Open Sans"/>
                <a:ea typeface="Open Sans"/>
                <a:cs typeface="Open Sans"/>
              </a:rPr>
              <a:t>Decisões Estratégicas de Lançamento e Timing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6C967CD4-DEE8-FB19-5611-DFFB52B823B0}"/>
              </a:ext>
            </a:extLst>
          </p:cNvPr>
          <p:cNvSpPr/>
          <p:nvPr/>
        </p:nvSpPr>
        <p:spPr>
          <a:xfrm flipV="1">
            <a:off x="605482" y="1235677"/>
            <a:ext cx="864974" cy="4571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B4D7FC0-693C-7F5E-D7BE-8A2D3B49743C}"/>
              </a:ext>
            </a:extLst>
          </p:cNvPr>
          <p:cNvSpPr/>
          <p:nvPr/>
        </p:nvSpPr>
        <p:spPr>
          <a:xfrm>
            <a:off x="320040" y="1508759"/>
            <a:ext cx="3540458" cy="30470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6D5D854-C39F-C1F1-C860-72A332A0764B}"/>
              </a:ext>
            </a:extLst>
          </p:cNvPr>
          <p:cNvSpPr/>
          <p:nvPr/>
        </p:nvSpPr>
        <p:spPr>
          <a:xfrm>
            <a:off x="320040" y="1508759"/>
            <a:ext cx="3540458" cy="9695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A52182A-B8C6-1A5D-9012-42E7F3D96B42}"/>
              </a:ext>
            </a:extLst>
          </p:cNvPr>
          <p:cNvSpPr/>
          <p:nvPr/>
        </p:nvSpPr>
        <p:spPr>
          <a:xfrm>
            <a:off x="444265" y="1744215"/>
            <a:ext cx="1490719" cy="48476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2F0430D5-A0C7-FA14-0E9E-20E7564F45FA}"/>
              </a:ext>
            </a:extLst>
          </p:cNvPr>
          <p:cNvSpPr txBox="1"/>
          <p:nvPr/>
        </p:nvSpPr>
        <p:spPr>
          <a:xfrm>
            <a:off x="444265" y="1744215"/>
            <a:ext cx="1490719" cy="378565"/>
          </a:xfrm>
          <a:prstGeom prst="rect">
            <a:avLst/>
          </a:prstGeom>
          <a:noFill/>
        </p:spPr>
        <p:txBody>
          <a:bodyPr wrap="square" lIns="45720" tIns="73152" rIns="45720" bIns="27432">
            <a:spAutoFit/>
          </a:bodyPr>
          <a:lstStyle/>
          <a:p>
            <a:pPr algn="ctr"/>
            <a:r>
              <a:rPr sz="1800" b="1" i="0" dirty="0">
                <a:solidFill>
                  <a:srgbClr val="0E1E4C"/>
                </a:solidFill>
                <a:latin typeface="Calibri"/>
              </a:rPr>
              <a:t>DECISÃO 1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D57A5294-BF66-C799-81CD-CDBD7E037F62}"/>
              </a:ext>
            </a:extLst>
          </p:cNvPr>
          <p:cNvSpPr txBox="1"/>
          <p:nvPr/>
        </p:nvSpPr>
        <p:spPr>
          <a:xfrm>
            <a:off x="469112" y="2381331"/>
            <a:ext cx="324231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 dirty="0" err="1">
                <a:solidFill>
                  <a:srgbClr val="0E1E4C"/>
                </a:solidFill>
                <a:latin typeface="Calibri"/>
              </a:rPr>
              <a:t>Patrimônio</a:t>
            </a:r>
            <a:r>
              <a:rPr sz="1800" b="1" i="0" dirty="0">
                <a:solidFill>
                  <a:srgbClr val="0E1E4C"/>
                </a:solidFill>
                <a:latin typeface="Calibri"/>
              </a:rPr>
              <a:t> de </a:t>
            </a:r>
            <a:r>
              <a:rPr sz="1800" b="1" i="0" dirty="0" err="1">
                <a:solidFill>
                  <a:srgbClr val="0E1E4C"/>
                </a:solidFill>
                <a:latin typeface="Calibri"/>
              </a:rPr>
              <a:t>Afetação</a:t>
            </a:r>
            <a:endParaRPr sz="1800" b="1" i="0" dirty="0">
              <a:solidFill>
                <a:srgbClr val="0E1E4C"/>
              </a:solidFill>
              <a:latin typeface="Calibri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8AC4BED-A372-57AC-90BB-5F7AFF86338E}"/>
              </a:ext>
            </a:extLst>
          </p:cNvPr>
          <p:cNvSpPr/>
          <p:nvPr/>
        </p:nvSpPr>
        <p:spPr>
          <a:xfrm>
            <a:off x="469112" y="2935348"/>
            <a:ext cx="3242314" cy="20776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AB1EDB01-95EB-83CC-5A4B-69A5CE080E46}"/>
              </a:ext>
            </a:extLst>
          </p:cNvPr>
          <p:cNvSpPr txBox="1"/>
          <p:nvPr/>
        </p:nvSpPr>
        <p:spPr>
          <a:xfrm>
            <a:off x="469112" y="3159919"/>
            <a:ext cx="3242314" cy="75584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 dirty="0" err="1">
                <a:solidFill>
                  <a:srgbClr val="1E293B"/>
                </a:solidFill>
                <a:latin typeface="Calibri"/>
              </a:rPr>
              <a:t>Afetar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ou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não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o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patrimônio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ao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regime antes da </a:t>
            </a:r>
            <a:r>
              <a:rPr sz="1600" b="0" i="0" dirty="0" err="1">
                <a:solidFill>
                  <a:srgbClr val="1E293B"/>
                </a:solidFill>
                <a:latin typeface="Calibri"/>
              </a:rPr>
              <a:t>vigência</a:t>
            </a:r>
            <a:r>
              <a:rPr sz="1600" b="0" i="0" dirty="0">
                <a:solidFill>
                  <a:srgbClr val="1E293B"/>
                </a:solidFill>
                <a:latin typeface="Calibri"/>
              </a:rPr>
              <a:t> do IBS/CBS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B6285472-3999-AC9E-A0EC-27F7E1E9A7C8}"/>
              </a:ext>
            </a:extLst>
          </p:cNvPr>
          <p:cNvSpPr/>
          <p:nvPr/>
        </p:nvSpPr>
        <p:spPr>
          <a:xfrm>
            <a:off x="4332559" y="1508759"/>
            <a:ext cx="3540458" cy="30470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0E4F57B8-B5DB-2971-A55E-173B92DDEBC7}"/>
              </a:ext>
            </a:extLst>
          </p:cNvPr>
          <p:cNvSpPr/>
          <p:nvPr/>
        </p:nvSpPr>
        <p:spPr>
          <a:xfrm>
            <a:off x="4332559" y="1508759"/>
            <a:ext cx="3540458" cy="9695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4C685282-A0BC-9EBE-CF12-249FFD509419}"/>
              </a:ext>
            </a:extLst>
          </p:cNvPr>
          <p:cNvSpPr/>
          <p:nvPr/>
        </p:nvSpPr>
        <p:spPr>
          <a:xfrm>
            <a:off x="4456785" y="1744215"/>
            <a:ext cx="1490719" cy="48476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E62E2425-5E10-78F3-FC12-C40489AC5A4A}"/>
              </a:ext>
            </a:extLst>
          </p:cNvPr>
          <p:cNvSpPr txBox="1"/>
          <p:nvPr/>
        </p:nvSpPr>
        <p:spPr>
          <a:xfrm>
            <a:off x="4456785" y="1744215"/>
            <a:ext cx="1490719" cy="378565"/>
          </a:xfrm>
          <a:prstGeom prst="rect">
            <a:avLst/>
          </a:prstGeom>
          <a:noFill/>
        </p:spPr>
        <p:txBody>
          <a:bodyPr wrap="square" lIns="45720" tIns="73152" rIns="45720" bIns="27432">
            <a:spAutoFit/>
          </a:bodyPr>
          <a:lstStyle/>
          <a:p>
            <a:pPr algn="ctr"/>
            <a:r>
              <a:rPr sz="1800" b="1" i="0">
                <a:solidFill>
                  <a:srgbClr val="0E1E4C"/>
                </a:solidFill>
                <a:latin typeface="Calibri"/>
              </a:rPr>
              <a:t>DECISÃO 2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CD0349E8-9997-1BDA-AB7D-69FC38A6061F}"/>
              </a:ext>
            </a:extLst>
          </p:cNvPr>
          <p:cNvSpPr txBox="1"/>
          <p:nvPr/>
        </p:nvSpPr>
        <p:spPr>
          <a:xfrm>
            <a:off x="4481631" y="2381331"/>
            <a:ext cx="324231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Opção RET Transitório</a:t>
            </a: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23B343B8-5182-DE55-6742-7F9F86FE265E}"/>
              </a:ext>
            </a:extLst>
          </p:cNvPr>
          <p:cNvSpPr/>
          <p:nvPr/>
        </p:nvSpPr>
        <p:spPr>
          <a:xfrm>
            <a:off x="4481631" y="2935348"/>
            <a:ext cx="3242314" cy="20776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782697A4-6C0E-5753-792F-6090344DF328}"/>
              </a:ext>
            </a:extLst>
          </p:cNvPr>
          <p:cNvSpPr txBox="1"/>
          <p:nvPr/>
        </p:nvSpPr>
        <p:spPr>
          <a:xfrm>
            <a:off x="4481631" y="3159919"/>
            <a:ext cx="3242314" cy="1125180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>
                <a:solidFill>
                  <a:srgbClr val="1E293B"/>
                </a:solidFill>
                <a:latin typeface="Calibri"/>
              </a:rPr>
              <a:t>Optar ou não pelo RET com cláusula transitória até 31/12/2028 — irretratável</a:t>
            </a: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E1D041E5-6646-B2A4-E52B-CE5F418A059F}"/>
              </a:ext>
            </a:extLst>
          </p:cNvPr>
          <p:cNvSpPr/>
          <p:nvPr/>
        </p:nvSpPr>
        <p:spPr>
          <a:xfrm>
            <a:off x="8357500" y="1508759"/>
            <a:ext cx="3540458" cy="30470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22">
            <a:extLst>
              <a:ext uri="{FF2B5EF4-FFF2-40B4-BE49-F238E27FC236}">
                <a16:creationId xmlns:a16="http://schemas.microsoft.com/office/drawing/2014/main" id="{7AA257DE-4555-3269-69FE-BC8DC3EE039F}"/>
              </a:ext>
            </a:extLst>
          </p:cNvPr>
          <p:cNvSpPr/>
          <p:nvPr/>
        </p:nvSpPr>
        <p:spPr>
          <a:xfrm>
            <a:off x="8357500" y="1508759"/>
            <a:ext cx="3540458" cy="96953"/>
          </a:xfrm>
          <a:prstGeom prst="rect">
            <a:avLst/>
          </a:prstGeom>
          <a:solidFill>
            <a:srgbClr val="0E1E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9FC7011F-F341-EC06-4570-019F5578D29D}"/>
              </a:ext>
            </a:extLst>
          </p:cNvPr>
          <p:cNvSpPr/>
          <p:nvPr/>
        </p:nvSpPr>
        <p:spPr>
          <a:xfrm>
            <a:off x="8481727" y="1744215"/>
            <a:ext cx="1490719" cy="484763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5B7631AB-C1AD-A61A-F84F-216669D65EE1}"/>
              </a:ext>
            </a:extLst>
          </p:cNvPr>
          <p:cNvSpPr txBox="1"/>
          <p:nvPr/>
        </p:nvSpPr>
        <p:spPr>
          <a:xfrm>
            <a:off x="8481727" y="1744215"/>
            <a:ext cx="1490719" cy="378565"/>
          </a:xfrm>
          <a:prstGeom prst="rect">
            <a:avLst/>
          </a:prstGeom>
          <a:noFill/>
        </p:spPr>
        <p:txBody>
          <a:bodyPr wrap="square" lIns="45720" tIns="73152" rIns="45720" bIns="27432">
            <a:spAutoFit/>
          </a:bodyPr>
          <a:lstStyle/>
          <a:p>
            <a:pPr algn="ctr"/>
            <a:r>
              <a:rPr sz="1800" b="1" i="0">
                <a:solidFill>
                  <a:srgbClr val="0E1E4C"/>
                </a:solidFill>
                <a:latin typeface="Calibri"/>
              </a:rPr>
              <a:t>DECISÃO 3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4DDFE7F4-D57A-E7D9-DF5E-09CBE90FF46F}"/>
              </a:ext>
            </a:extLst>
          </p:cNvPr>
          <p:cNvSpPr txBox="1"/>
          <p:nvPr/>
        </p:nvSpPr>
        <p:spPr>
          <a:xfrm>
            <a:off x="8506572" y="2381331"/>
            <a:ext cx="3242314" cy="332399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800" b="1" i="0">
                <a:solidFill>
                  <a:srgbClr val="0E1E4C"/>
                </a:solidFill>
                <a:latin typeface="Calibri"/>
              </a:rPr>
              <a:t>Cronograma de Lançamento</a:t>
            </a: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11C25DD0-6254-AD48-D8C0-C51EF8105DA8}"/>
              </a:ext>
            </a:extLst>
          </p:cNvPr>
          <p:cNvSpPr/>
          <p:nvPr/>
        </p:nvSpPr>
        <p:spPr>
          <a:xfrm>
            <a:off x="8506572" y="2935348"/>
            <a:ext cx="3242314" cy="20776"/>
          </a:xfrm>
          <a:prstGeom prst="rect">
            <a:avLst/>
          </a:prstGeom>
          <a:solidFill>
            <a:srgbClr val="D0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F037E6D4-CC9C-030D-DA8B-F82CA2F3BF22}"/>
              </a:ext>
            </a:extLst>
          </p:cNvPr>
          <p:cNvSpPr txBox="1"/>
          <p:nvPr/>
        </p:nvSpPr>
        <p:spPr>
          <a:xfrm>
            <a:off x="8506572" y="3159919"/>
            <a:ext cx="3242314" cy="755848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>
                <a:solidFill>
                  <a:srgbClr val="1E293B"/>
                </a:solidFill>
                <a:latin typeface="Calibri"/>
              </a:rPr>
              <a:t>Definir cronograma considerando o perfil tributário de cada fase</a:t>
            </a:r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D069C60F-D1B1-D2A1-C640-58D07430FEA7}"/>
              </a:ext>
            </a:extLst>
          </p:cNvPr>
          <p:cNvSpPr/>
          <p:nvPr/>
        </p:nvSpPr>
        <p:spPr>
          <a:xfrm>
            <a:off x="320040" y="4763598"/>
            <a:ext cx="11553073" cy="858724"/>
          </a:xfrm>
          <a:prstGeom prst="rect">
            <a:avLst/>
          </a:prstGeom>
          <a:solidFill>
            <a:srgbClr val="FFF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1D374E92-9AAE-8117-586B-547F41C15B72}"/>
              </a:ext>
            </a:extLst>
          </p:cNvPr>
          <p:cNvSpPr/>
          <p:nvPr/>
        </p:nvSpPr>
        <p:spPr>
          <a:xfrm>
            <a:off x="320040" y="4763598"/>
            <a:ext cx="62113" cy="858724"/>
          </a:xfrm>
          <a:prstGeom prst="rect">
            <a:avLst/>
          </a:prstGeom>
          <a:solidFill>
            <a:srgbClr val="B89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F1F030DC-101E-21C3-A253-5F436CD90841}"/>
              </a:ext>
            </a:extLst>
          </p:cNvPr>
          <p:cNvSpPr txBox="1"/>
          <p:nvPr/>
        </p:nvSpPr>
        <p:spPr>
          <a:xfrm>
            <a:off x="506380" y="4846699"/>
            <a:ext cx="3726798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1" i="0" dirty="0">
                <a:solidFill>
                  <a:srgbClr val="5A3E00"/>
                </a:solidFill>
                <a:latin typeface="Calibri"/>
              </a:rPr>
              <a:t>Janela de </a:t>
            </a:r>
            <a:r>
              <a:rPr sz="1600" b="1" i="0" dirty="0" err="1">
                <a:solidFill>
                  <a:srgbClr val="5A3E00"/>
                </a:solidFill>
                <a:latin typeface="Calibri"/>
              </a:rPr>
              <a:t>oportunidade</a:t>
            </a:r>
            <a:r>
              <a:rPr sz="1600" b="1" i="0" dirty="0">
                <a:solidFill>
                  <a:srgbClr val="5A3E00"/>
                </a:solidFill>
                <a:latin typeface="Calibri"/>
              </a:rPr>
              <a:t>: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19037DE4-6C8E-22EE-9387-5997A3CED285}"/>
              </a:ext>
            </a:extLst>
          </p:cNvPr>
          <p:cNvSpPr txBox="1"/>
          <p:nvPr/>
        </p:nvSpPr>
        <p:spPr>
          <a:xfrm>
            <a:off x="506380" y="5220661"/>
            <a:ext cx="11118278" cy="301621"/>
          </a:xfrm>
          <a:prstGeom prst="rect">
            <a:avLst/>
          </a:prstGeom>
          <a:noFill/>
        </p:spPr>
        <p:txBody>
          <a:bodyPr wrap="square" lIns="0" tIns="27432" rIns="45720" bIns="27432">
            <a:spAutoFit/>
          </a:bodyPr>
          <a:lstStyle/>
          <a:p>
            <a:pPr algn="l"/>
            <a:r>
              <a:rPr sz="1600" b="0" i="0">
                <a:solidFill>
                  <a:srgbClr val="5A3E00"/>
                </a:solidFill>
                <a:latin typeface="Calibri"/>
              </a:rPr>
              <a:t>Projetos lançados antes do marco de 2028 têm tratamento diferenciado — decidir com urgência</a:t>
            </a:r>
          </a:p>
        </p:txBody>
      </p:sp>
    </p:spTree>
    <p:extLst>
      <p:ext uri="{BB962C8B-B14F-4D97-AF65-F5344CB8AC3E}">
        <p14:creationId xmlns:p14="http://schemas.microsoft.com/office/powerpoint/2010/main" val="1944768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F0A3CBD-D667-5186-301D-F3CA07966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24"/>
            <a:ext cx="12195241" cy="68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50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[1790111799299]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55C8640-7D4B-D440-9F0C-E239C5626FD3}">
  <we:reference id="wa200010001" version="1.0.0.1" store="pt-BR" storeType="OMEX"/>
  <we:alternateReferences>
    <we:reference id="wa200010001" version="1.0.0.1" store="pt-BR" storeType="OMEX"/>
  </we:alternateReferences>
  <we:properties>
    <we:property name="claude.fileId" value="&quot;ffc3f6c7-9c70-403a-9269-c7a9a097c4e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2274</TotalTime>
  <Words>13445</Words>
  <Application>Microsoft Macintosh PowerPoint</Application>
  <PresentationFormat>Widescreen</PresentationFormat>
  <Paragraphs>1445</Paragraphs>
  <Slides>145</Slides>
  <Notes>60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145</vt:i4>
      </vt:variant>
    </vt:vector>
  </HeadingPairs>
  <TitlesOfParts>
    <vt:vector size="156" baseType="lpstr">
      <vt:lpstr>Open Sans SemiBold</vt:lpstr>
      <vt:lpstr>Wingdings</vt:lpstr>
      <vt:lpstr>Open Sans Light</vt:lpstr>
      <vt:lpstr>Arial</vt:lpstr>
      <vt:lpstr>Cambria</vt:lpstr>
      <vt:lpstr>Calibri</vt:lpstr>
      <vt:lpstr>Open Sans</vt:lpstr>
      <vt:lpstr>Arial Rounded</vt:lpstr>
      <vt:lpstr>Georgia</vt:lpstr>
      <vt:lpstr>Garamond</vt:lpstr>
      <vt:lpstr>Tema do Office [1790111799299]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Presunção de Lucro na Venda de Imóveis</vt:lpstr>
      <vt:lpstr>Apresentação do PowerPoint</vt:lpstr>
      <vt:lpstr>Cálculo dos tributos na venda de imóveis</vt:lpstr>
      <vt:lpstr>Apresentação do PowerPoint</vt:lpstr>
      <vt:lpstr>Cálculo dos tributos na Empreitada parcial</vt:lpstr>
      <vt:lpstr>Apresentação do PowerPoint</vt:lpstr>
      <vt:lpstr>Apresentação do PowerPoint</vt:lpstr>
      <vt:lpstr>PMG ou Administração – Tributos maiores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Redutor Social Corrigido pelo IPCA: R$ 645,01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 Silva</dc:creator>
  <cp:lastModifiedBy>Piraci Oliveira</cp:lastModifiedBy>
  <cp:revision>77</cp:revision>
  <dcterms:created xsi:type="dcterms:W3CDTF">2020-04-15T22:29:22Z</dcterms:created>
  <dcterms:modified xsi:type="dcterms:W3CDTF">2026-09-22T23:07:42Z</dcterms:modified>
</cp:coreProperties>
</file>