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7" r:id="rId1"/>
  </p:sldMasterIdLst>
  <p:notesMasterIdLst>
    <p:notesMasterId r:id="rId11"/>
  </p:notesMasterIdLst>
  <p:sldIdLst>
    <p:sldId id="1765" r:id="rId2"/>
    <p:sldId id="1736" r:id="rId3"/>
    <p:sldId id="1746" r:id="rId4"/>
    <p:sldId id="1750" r:id="rId5"/>
    <p:sldId id="1751" r:id="rId6"/>
    <p:sldId id="1757" r:id="rId7"/>
    <p:sldId id="1759" r:id="rId8"/>
    <p:sldId id="1766" r:id="rId9"/>
    <p:sldId id="1733" r:id="rId10"/>
  </p:sldIdLst>
  <p:sldSz cx="12192000" cy="6858000"/>
  <p:notesSz cx="6858000" cy="9144000"/>
  <p:embeddedFontLst>
    <p:embeddedFont>
      <p:font typeface="Cambria" panose="02040503050406030204" pitchFamily="18" charset="0"/>
      <p:regular r:id="rId12"/>
      <p:bold r:id="rId13"/>
      <p:italic r:id="rId14"/>
      <p:boldItalic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Open Sans" panose="020B0606030504020204" pitchFamily="34" charset="0"/>
      <p:regular r:id="rId20"/>
      <p:bold r:id="rId21"/>
      <p:italic r:id="rId22"/>
      <p:boldItalic r:id="rId23"/>
    </p:embeddedFont>
    <p:embeddedFont>
      <p:font typeface="Open Sans Light" panose="020B0306030504020204" pitchFamily="34" charset="0"/>
      <p:regular r:id="rId24"/>
      <p:italic r:id="rId25"/>
    </p:embeddedFont>
    <p:embeddedFont>
      <p:font typeface="Segoe UI" panose="020B0502040204020203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18">
          <p15:clr>
            <a:srgbClr val="F26B43"/>
          </p15:clr>
        </p15:guide>
        <p15:guide id="2" pos="6153">
          <p15:clr>
            <a:srgbClr val="F26B43"/>
          </p15:clr>
        </p15:guide>
        <p15:guide id="3" orient="horz" pos="187">
          <p15:clr>
            <a:srgbClr val="9FCC3B"/>
          </p15:clr>
        </p15:guide>
        <p15:guide id="4" pos="302">
          <p15:clr>
            <a:srgbClr val="A4A3A4"/>
          </p15:clr>
        </p15:guide>
        <p15:guide id="5" pos="7378">
          <p15:clr>
            <a:srgbClr val="A4A3A4"/>
          </p15:clr>
        </p15:guide>
        <p15:guide id="6" orient="horz" pos="459">
          <p15:clr>
            <a:srgbClr val="5ACBF0"/>
          </p15:clr>
        </p15:guide>
        <p15:guide id="7" orient="horz" pos="822">
          <p15:clr>
            <a:srgbClr val="A4A3A4"/>
          </p15:clr>
        </p15:guide>
        <p15:guide id="8" orient="horz" pos="3816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6" roundtripDataSignature="AMtx7mjjw03o2ODqZaf+bErmbz3Hw4RN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DFF"/>
    <a:srgbClr val="001125"/>
    <a:srgbClr val="061829"/>
    <a:srgbClr val="011B3A"/>
    <a:srgbClr val="1C2F42"/>
    <a:srgbClr val="BE8F39"/>
    <a:srgbClr val="1C2E41"/>
    <a:srgbClr val="1A76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6E54B9-B9B2-4DB8-AEBA-4FDB7E484E7A}">
  <a:tblStyle styleId="{576E54B9-B9B2-4DB8-AEBA-4FDB7E484E7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5906"/>
    <p:restoredTop sz="94645"/>
  </p:normalViewPr>
  <p:slideViewPr>
    <p:cSldViewPr snapToGrid="0">
      <p:cViewPr varScale="1">
        <p:scale>
          <a:sx n="62" d="100"/>
          <a:sy n="62" d="100"/>
        </p:scale>
        <p:origin x="232" y="1296"/>
      </p:cViewPr>
      <p:guideLst>
        <p:guide orient="horz" pos="2818"/>
        <p:guide pos="6153"/>
        <p:guide orient="horz" pos="187"/>
        <p:guide pos="302"/>
        <p:guide pos="7378"/>
        <p:guide orient="horz" pos="459"/>
        <p:guide orient="horz" pos="822"/>
        <p:guide orient="horz" pos="38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font" Target="fonts/font18.fntdata"/><Relationship Id="rId4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font" Target="fonts/font17.fntdata"/><Relationship Id="rId4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427" Type="http://schemas.openxmlformats.org/officeDocument/2006/relationships/presProps" Target="presProps.xml"/><Relationship Id="rId430" Type="http://schemas.openxmlformats.org/officeDocument/2006/relationships/tableStyles" Target="tableStyles.xml"/><Relationship Id="rId8" Type="http://schemas.openxmlformats.org/officeDocument/2006/relationships/slide" Target="slides/slide7.xml"/><Relationship Id="rId426" Type="http://customschemas.google.com/relationships/presentationmetadata" Target="metadata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pt-B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Values</c:v>
          </c:tx>
          <c:spPr>
            <a:solidFill>
              <a:srgbClr val="14234A"/>
            </a:solidFill>
            <a:ln>
              <a:noFill/>
            </a:ln>
          </c:spPr>
          <c:invertIfNegative val="1"/>
          <c:dPt>
            <c:idx val="3"/>
            <c:invertIfNegative val="1"/>
            <c:bubble3D val="0"/>
            <c:spPr>
              <a:solidFill>
                <a:srgbClr val="C9973B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D082-5347-864F-540A891B26A0}"/>
              </c:ext>
            </c:extLst>
          </c:dPt>
          <c:dLbls>
            <c:numFmt formatCode="&quot;R$ &quot;0.0&quot; bi&quot;" sourceLinked="0"/>
            <c:spPr>
              <a:noFill/>
              <a:ln>
                <a:noFill/>
              </a:ln>
              <a:effectLst/>
            </c:spPr>
            <c:txPr>
              <a:bodyPr wrap="none"/>
              <a:lstStyle/>
              <a:p>
                <a:pPr>
                  <a:defRPr sz="1400" b="1">
                    <a:solidFill>
                      <a:srgbClr val="14234A"/>
                    </a:solidFill>
                    <a:latin typeface="Segoe U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Lit>
              <c:ptCount val="4"/>
              <c:pt idx="0">
                <c:v>Previsão inicial</c:v>
              </c:pt>
              <c:pt idx="1">
                <c:v>Revisão jul/26</c:v>
              </c:pt>
              <c:pt idx="2">
                <c:v>Revisão set/26</c:v>
              </c:pt>
              <c:pt idx="3">
                <c:v>Real jan–ago</c:v>
              </c:pt>
            </c:strLit>
          </c:cat>
          <c:val>
            <c:numLit>
              <c:formatCode>General</c:formatCode>
              <c:ptCount val="4"/>
              <c:pt idx="0">
                <c:v>29</c:v>
              </c:pt>
              <c:pt idx="1">
                <c:v>17.2</c:v>
              </c:pt>
              <c:pt idx="2">
                <c:v>10.5</c:v>
              </c:pt>
              <c:pt idx="3">
                <c:v>4.03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D082-5347-864F-540A891B26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525">
            <a:solidFill>
              <a:srgbClr val="C4C8D2"/>
            </a:solidFill>
          </a:ln>
        </c:spPr>
        <c:txPr>
          <a:bodyPr rot="0" vert="horz"/>
          <a:lstStyle/>
          <a:p>
            <a:pPr>
              <a:defRPr sz="1400" b="0">
                <a:solidFill>
                  <a:srgbClr val="14234A"/>
                </a:solidFill>
                <a:latin typeface="Segoe UI"/>
              </a:defRPr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in val="0"/>
        </c:scaling>
        <c:delete val="1"/>
        <c:axPos val="l"/>
        <c:numFmt formatCode="General" sourceLinked="1"/>
        <c:majorTickMark val="none"/>
        <c:minorTickMark val="none"/>
        <c:tickLblPos val="none"/>
        <c:crossAx val="1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1"/>
  </c:chart>
  <c:spPr>
    <a:noFill/>
    <a:ln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20822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lide de Título" type="title">
  <p:cSld name="TITLE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>
            <a:spLocks noGrp="1"/>
          </p:cNvSpPr>
          <p:nvPr>
            <p:ph type="ctrTitle"/>
          </p:nvPr>
        </p:nvSpPr>
        <p:spPr>
          <a:xfrm>
            <a:off x="479425" y="0"/>
            <a:ext cx="8989695" cy="78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2D41"/>
              </a:buClr>
              <a:buSzPts val="3200"/>
              <a:buFont typeface="Open Sans"/>
              <a:buNone/>
              <a:defRPr sz="3200" b="1" i="0" u="none" strike="noStrike" cap="none">
                <a:solidFill>
                  <a:srgbClr val="1D2D4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subTitle" idx="1"/>
          </p:nvPr>
        </p:nvSpPr>
        <p:spPr>
          <a:xfrm>
            <a:off x="479424" y="1294765"/>
            <a:ext cx="8989695" cy="571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400"/>
              <a:buNone/>
              <a:defRPr sz="2400" b="0" i="0">
                <a:solidFill>
                  <a:srgbClr val="262626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ftr" idx="11"/>
          </p:nvPr>
        </p:nvSpPr>
        <p:spPr>
          <a:xfrm>
            <a:off x="1" y="6417310"/>
            <a:ext cx="73355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5709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body" idx="1"/>
          </p:nvPr>
        </p:nvSpPr>
        <p:spPr>
          <a:xfrm>
            <a:off x="484505" y="1315085"/>
            <a:ext cx="1122807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EAB6C0F2-4E53-77AF-D291-96C4D8D6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bertura título">
            <a:extLst>
              <a:ext uri="{FF2B5EF4-FFF2-40B4-BE49-F238E27FC236}">
                <a16:creationId xmlns:a16="http://schemas.microsoft.com/office/drawing/2014/main" id="{0D643D15-A65C-424C-A3FD-7704AD53262E}"/>
              </a:ext>
            </a:extLst>
          </p:cNvPr>
          <p:cNvSpPr/>
          <p:nvPr/>
        </p:nvSpPr>
        <p:spPr>
          <a:xfrm>
            <a:off x="381000" y="1739900"/>
            <a:ext cx="5689600" cy="2692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Título">
            <a:extLst>
              <a:ext uri="{FF2B5EF4-FFF2-40B4-BE49-F238E27FC236}">
                <a16:creationId xmlns:a16="http://schemas.microsoft.com/office/drawing/2014/main" id="{02EFEB76-08E4-A040-964E-2687288F0F9A}"/>
              </a:ext>
            </a:extLst>
          </p:cNvPr>
          <p:cNvSpPr txBox="1"/>
          <p:nvPr/>
        </p:nvSpPr>
        <p:spPr>
          <a:xfrm>
            <a:off x="508000" y="1778000"/>
            <a:ext cx="5588000" cy="2603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lnSpc>
                <a:spcPct val="95000"/>
              </a:lnSpc>
            </a:pPr>
            <a:r>
              <a:rPr lang="pt-BR" sz="5000" b="1" dirty="0">
                <a:solidFill>
                  <a:srgbClr val="14234A"/>
                </a:solidFill>
                <a:latin typeface="Georgia"/>
              </a:rPr>
              <a:t>Distribuição</a:t>
            </a:r>
          </a:p>
          <a:p>
            <a:pPr>
              <a:lnSpc>
                <a:spcPct val="95000"/>
              </a:lnSpc>
            </a:pPr>
            <a:r>
              <a:rPr lang="pt-BR" sz="3600" b="1" dirty="0">
                <a:solidFill>
                  <a:srgbClr val="C9973B"/>
                </a:solidFill>
                <a:latin typeface="Georgia"/>
              </a:rPr>
              <a:t>Disfarçada de Lucros</a:t>
            </a:r>
          </a:p>
          <a:p>
            <a:pPr>
              <a:lnSpc>
                <a:spcPct val="95000"/>
              </a:lnSpc>
            </a:pPr>
            <a:r>
              <a:rPr lang="pt-BR" sz="3000" b="1" dirty="0">
                <a:solidFill>
                  <a:srgbClr val="14234A"/>
                </a:solidFill>
                <a:latin typeface="Georgia"/>
              </a:rPr>
              <a:t>- Riscos e Desafios</a:t>
            </a:r>
          </a:p>
        </p:txBody>
      </p:sp>
      <p:sp>
        <p:nvSpPr>
          <p:cNvPr id="5" name="Box tópicos">
            <a:extLst>
              <a:ext uri="{FF2B5EF4-FFF2-40B4-BE49-F238E27FC236}">
                <a16:creationId xmlns:a16="http://schemas.microsoft.com/office/drawing/2014/main" id="{0AAD6661-79B1-7349-92DE-4CCB20A41B13}"/>
              </a:ext>
            </a:extLst>
          </p:cNvPr>
          <p:cNvSpPr/>
          <p:nvPr/>
        </p:nvSpPr>
        <p:spPr>
          <a:xfrm>
            <a:off x="431800" y="4699000"/>
            <a:ext cx="5562600" cy="1930400"/>
          </a:xfrm>
          <a:prstGeom prst="roundRect">
            <a:avLst>
              <a:gd name="adj" fmla="val 10000"/>
            </a:avLst>
          </a:prstGeom>
          <a:solidFill>
            <a:srgbClr val="F1F2F6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45720" rIns="182880" bIns="45720" anchor="ctr" anchorCtr="0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pt-BR" sz="1800" b="1" dirty="0">
                <a:solidFill>
                  <a:srgbClr val="C9973B"/>
                </a:solidFill>
              </a:rPr>
              <a:t>1  </a:t>
            </a:r>
            <a:r>
              <a:rPr lang="pt-BR" sz="1800" dirty="0">
                <a:solidFill>
                  <a:srgbClr val="14234A"/>
                </a:solidFill>
              </a:rPr>
              <a:t>Tributação de Dividendos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pt-BR" sz="1800" b="1" dirty="0">
                <a:solidFill>
                  <a:srgbClr val="C9973B"/>
                </a:solidFill>
              </a:rPr>
              <a:t>2  </a:t>
            </a:r>
            <a:r>
              <a:rPr lang="pt-BR" sz="1800" dirty="0">
                <a:solidFill>
                  <a:srgbClr val="14234A"/>
                </a:solidFill>
              </a:rPr>
              <a:t>DDL - Decreto-Lei 1.598/1977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pt-BR" sz="1800" b="1" dirty="0">
                <a:solidFill>
                  <a:srgbClr val="C9973B"/>
                </a:solidFill>
              </a:rPr>
              <a:t>3  </a:t>
            </a:r>
            <a:r>
              <a:rPr lang="pt-BR" sz="1800" dirty="0">
                <a:solidFill>
                  <a:srgbClr val="14234A"/>
                </a:solidFill>
              </a:rPr>
              <a:t>Distribuição Desproporcional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pt-BR" sz="1800" b="1" dirty="0">
                <a:solidFill>
                  <a:srgbClr val="C9973B"/>
                </a:solidFill>
              </a:rPr>
              <a:t>4  </a:t>
            </a:r>
            <a:r>
              <a:rPr lang="pt-BR" sz="1800" dirty="0">
                <a:solidFill>
                  <a:srgbClr val="14234A"/>
                </a:solidFill>
              </a:rPr>
              <a:t>Pró-Labore Mínimo</a:t>
            </a:r>
          </a:p>
        </p:txBody>
      </p:sp>
      <p:sp>
        <p:nvSpPr>
          <p:cNvPr id="6" name="Cobertura logo">
            <a:extLst>
              <a:ext uri="{FF2B5EF4-FFF2-40B4-BE49-F238E27FC236}">
                <a16:creationId xmlns:a16="http://schemas.microsoft.com/office/drawing/2014/main" id="{071A9E6E-E647-9640-8E34-B118E29EBD15}"/>
              </a:ext>
            </a:extLst>
          </p:cNvPr>
          <p:cNvSpPr/>
          <p:nvPr/>
        </p:nvSpPr>
        <p:spPr>
          <a:xfrm>
            <a:off x="101600" y="101600"/>
            <a:ext cx="2641600" cy="8382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833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A535975-1C2C-39A4-C619-47358F33A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31526"/>
          </a:xfrm>
          <a:prstGeom prst="rect">
            <a:avLst/>
          </a:prstGeom>
        </p:spPr>
      </p:pic>
      <p:sp>
        <p:nvSpPr>
          <p:cNvPr id="2" name="Cobertura logo">
            <a:extLst>
              <a:ext uri="{FF2B5EF4-FFF2-40B4-BE49-F238E27FC236}">
                <a16:creationId xmlns:a16="http://schemas.microsoft.com/office/drawing/2014/main" id="{F299E028-8333-FF4C-8ADF-44B67437728D}"/>
              </a:ext>
            </a:extLst>
          </p:cNvPr>
          <p:cNvSpPr/>
          <p:nvPr/>
        </p:nvSpPr>
        <p:spPr>
          <a:xfrm>
            <a:off x="101600" y="101600"/>
            <a:ext cx="2590800" cy="787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Cobertura linha KPMG">
            <a:extLst>
              <a:ext uri="{FF2B5EF4-FFF2-40B4-BE49-F238E27FC236}">
                <a16:creationId xmlns:a16="http://schemas.microsoft.com/office/drawing/2014/main" id="{B626CF0E-2E1F-8C45-ADC3-C2E08AB7F1F5}"/>
              </a:ext>
            </a:extLst>
          </p:cNvPr>
          <p:cNvSpPr/>
          <p:nvPr/>
        </p:nvSpPr>
        <p:spPr>
          <a:xfrm>
            <a:off x="5435600" y="5245100"/>
            <a:ext cx="5588000" cy="304800"/>
          </a:xfrm>
          <a:prstGeom prst="rect">
            <a:avLst/>
          </a:prstGeom>
          <a:solidFill>
            <a:srgbClr val="F4F5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5" name="Texto KPMG">
            <a:extLst>
              <a:ext uri="{FF2B5EF4-FFF2-40B4-BE49-F238E27FC236}">
                <a16:creationId xmlns:a16="http://schemas.microsoft.com/office/drawing/2014/main" id="{1897A6F8-E978-ED4F-909C-95563B725913}"/>
              </a:ext>
            </a:extLst>
          </p:cNvPr>
          <p:cNvSpPr txBox="1"/>
          <p:nvPr/>
        </p:nvSpPr>
        <p:spPr>
          <a:xfrm>
            <a:off x="5435600" y="5219700"/>
            <a:ext cx="5842000" cy="355600"/>
          </a:xfrm>
          <a:prstGeom prst="rect">
            <a:avLst/>
          </a:prstGeom>
          <a:noFill/>
        </p:spPr>
        <p:txBody>
          <a:bodyPr vertOverflow="overflow" vert="horz" wrap="none" lIns="50800" tIns="0" bIns="0" rtlCol="0" anchor="ctr" anchorCtr="0">
            <a:noAutofit/>
          </a:bodyPr>
          <a:lstStyle/>
          <a:p>
            <a:pPr algn="l"/>
            <a:r>
              <a:rPr lang="pt-BR" sz="1500" b="1">
                <a:solidFill>
                  <a:srgbClr val="14234A"/>
                </a:solidFill>
                <a:latin typeface="Segoe UI"/>
                <a:cs typeface="Segoe UI"/>
              </a:rPr>
              <a:t>Ex-Gerente</a:t>
            </a:r>
            <a:r>
              <a:rPr lang="pt-BR" sz="1500">
                <a:solidFill>
                  <a:srgbClr val="14234A"/>
                </a:solidFill>
                <a:latin typeface="Segoe UI"/>
                <a:cs typeface="Segoe UI"/>
              </a:rPr>
              <a:t> de Planejamento Tributário da KPMG Peat Marwick</a:t>
            </a:r>
          </a:p>
        </p:txBody>
      </p:sp>
    </p:spTree>
    <p:extLst>
      <p:ext uri="{BB962C8B-B14F-4D97-AF65-F5344CB8AC3E}">
        <p14:creationId xmlns:p14="http://schemas.microsoft.com/office/powerpoint/2010/main" val="30190689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A57C8B1-0C15-B1CD-388F-8E50A6827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sp>
        <p:nvSpPr>
          <p:cNvPr id="3" name="Cobertura cabeçalho">
            <a:extLst>
              <a:ext uri="{FF2B5EF4-FFF2-40B4-BE49-F238E27FC236}">
                <a16:creationId xmlns:a16="http://schemas.microsoft.com/office/drawing/2014/main" id="{EA151B49-BE26-1041-8C90-7C73901D6DAF}"/>
              </a:ext>
            </a:extLst>
          </p:cNvPr>
          <p:cNvSpPr/>
          <p:nvPr/>
        </p:nvSpPr>
        <p:spPr>
          <a:xfrm>
            <a:off x="3454400" y="101600"/>
            <a:ext cx="5410200" cy="685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Cobertura logo">
            <a:extLst>
              <a:ext uri="{FF2B5EF4-FFF2-40B4-BE49-F238E27FC236}">
                <a16:creationId xmlns:a16="http://schemas.microsoft.com/office/drawing/2014/main" id="{B6DD0998-0F60-4C42-B22C-22DD348CB2C2}"/>
              </a:ext>
            </a:extLst>
          </p:cNvPr>
          <p:cNvSpPr/>
          <p:nvPr/>
        </p:nvSpPr>
        <p:spPr>
          <a:xfrm>
            <a:off x="101600" y="76200"/>
            <a:ext cx="2311400" cy="7112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5" name="Cobertura número">
            <a:extLst>
              <a:ext uri="{FF2B5EF4-FFF2-40B4-BE49-F238E27FC236}">
                <a16:creationId xmlns:a16="http://schemas.microsoft.com/office/drawing/2014/main" id="{390E92A3-EC9C-4949-B1A1-617E8EF4F444}"/>
              </a:ext>
            </a:extLst>
          </p:cNvPr>
          <p:cNvSpPr/>
          <p:nvPr/>
        </p:nvSpPr>
        <p:spPr>
          <a:xfrm>
            <a:off x="431800" y="914400"/>
            <a:ext cx="1778000" cy="10922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Número seção">
            <a:extLst>
              <a:ext uri="{FF2B5EF4-FFF2-40B4-BE49-F238E27FC236}">
                <a16:creationId xmlns:a16="http://schemas.microsoft.com/office/drawing/2014/main" id="{A13A0E91-7BCF-A84F-9F4A-6864782016E6}"/>
              </a:ext>
            </a:extLst>
          </p:cNvPr>
          <p:cNvSpPr txBox="1"/>
          <p:nvPr/>
        </p:nvSpPr>
        <p:spPr>
          <a:xfrm>
            <a:off x="381000" y="596900"/>
            <a:ext cx="2032000" cy="1397000"/>
          </a:xfrm>
          <a:prstGeom prst="rect">
            <a:avLst/>
          </a:prstGeom>
          <a:noFill/>
        </p:spPr>
        <p:txBody>
          <a:bodyPr vertOverflow="overflow" vert="horz" wrap="none" rtlCol="0" anchor="t" anchorCtr="0">
            <a:noAutofit/>
          </a:bodyPr>
          <a:lstStyle/>
          <a:p>
            <a:pPr algn="l"/>
            <a:r>
              <a:rPr lang="pt-BR" sz="10600" b="1">
                <a:solidFill>
                  <a:srgbClr val="DFA21E"/>
                </a:solidFill>
                <a:latin typeface="Cambria"/>
              </a:rPr>
              <a:t>01</a:t>
            </a:r>
          </a:p>
        </p:txBody>
      </p:sp>
      <p:sp>
        <p:nvSpPr>
          <p:cNvPr id="7" name="Cobertura texto">
            <a:extLst>
              <a:ext uri="{FF2B5EF4-FFF2-40B4-BE49-F238E27FC236}">
                <a16:creationId xmlns:a16="http://schemas.microsoft.com/office/drawing/2014/main" id="{BE76D87B-232F-944D-9033-1D0128A2D017}"/>
              </a:ext>
            </a:extLst>
          </p:cNvPr>
          <p:cNvSpPr/>
          <p:nvPr/>
        </p:nvSpPr>
        <p:spPr>
          <a:xfrm>
            <a:off x="2235200" y="5664200"/>
            <a:ext cx="9144000" cy="838200"/>
          </a:xfrm>
          <a:prstGeom prst="rect">
            <a:avLst/>
          </a:prstGeom>
          <a:solidFill>
            <a:srgbClr val="F3F5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8" name="Texto item 3">
            <a:extLst>
              <a:ext uri="{FF2B5EF4-FFF2-40B4-BE49-F238E27FC236}">
                <a16:creationId xmlns:a16="http://schemas.microsoft.com/office/drawing/2014/main" id="{F2AF584A-8601-EE4A-9AE9-30E5361FA567}"/>
              </a:ext>
            </a:extLst>
          </p:cNvPr>
          <p:cNvSpPr txBox="1"/>
          <p:nvPr/>
        </p:nvSpPr>
        <p:spPr>
          <a:xfrm>
            <a:off x="2260600" y="5689600"/>
            <a:ext cx="9017000" cy="787400"/>
          </a:xfrm>
          <a:prstGeom prst="rect">
            <a:avLst/>
          </a:prstGeom>
          <a:noFill/>
        </p:spPr>
        <p:txBody>
          <a:bodyPr vertOverflow="overflow" vert="horz" wrap="none" rtlCol="0" anchor="ctr" anchorCtr="0">
            <a:noAutofit/>
          </a:bodyPr>
          <a:lstStyle/>
          <a:p>
            <a:pPr>
              <a:buNone/>
            </a:pPr>
            <a:r>
              <a:rPr lang="pt-BR" sz="2100" b="1" dirty="0">
                <a:solidFill>
                  <a:srgbClr val="14234A"/>
                </a:solidFill>
                <a:latin typeface="Segoe UI"/>
              </a:rPr>
              <a:t>Isenção corrigida pelo IPCA seria de R$ 4.208 </a:t>
            </a:r>
            <a:r>
              <a:rPr lang="pt-BR" sz="2100" dirty="0">
                <a:solidFill>
                  <a:srgbClr val="14234A"/>
                </a:solidFill>
                <a:latin typeface="Segoe UI"/>
              </a:rPr>
              <a:t>(dez/2025: R$ 2.428,80)</a:t>
            </a:r>
          </a:p>
          <a:p>
            <a:pPr>
              <a:buNone/>
            </a:pPr>
            <a:r>
              <a:rPr lang="pt-BR" sz="1750" dirty="0">
                <a:solidFill>
                  <a:srgbClr val="14234A"/>
                </a:solidFill>
                <a:latin typeface="Segoe UI"/>
              </a:rPr>
              <a:t>R$ 900 em jan/2000, atualizados pelo IPCA até jan/2026 (fator 4,68)</a:t>
            </a:r>
          </a:p>
        </p:txBody>
      </p:sp>
      <p:sp>
        <p:nvSpPr>
          <p:cNvPr id="9" name="Contexto fundo">
            <a:extLst>
              <a:ext uri="{FF2B5EF4-FFF2-40B4-BE49-F238E27FC236}">
                <a16:creationId xmlns:a16="http://schemas.microsoft.com/office/drawing/2014/main" id="{7C6A7FDB-6BEB-0642-BD43-D2D9A259E56A}"/>
              </a:ext>
            </a:extLst>
          </p:cNvPr>
          <p:cNvSpPr/>
          <p:nvPr/>
        </p:nvSpPr>
        <p:spPr>
          <a:xfrm>
            <a:off x="3810000" y="1117600"/>
            <a:ext cx="7874000" cy="812800"/>
          </a:xfrm>
          <a:prstGeom prst="rect">
            <a:avLst/>
          </a:prstGeom>
          <a:solidFill>
            <a:srgbClr val="F3F5F9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0" name="Contexto barra">
            <a:extLst>
              <a:ext uri="{FF2B5EF4-FFF2-40B4-BE49-F238E27FC236}">
                <a16:creationId xmlns:a16="http://schemas.microsoft.com/office/drawing/2014/main" id="{07CDF7A1-9E82-FC4A-800C-EE893BAB0552}"/>
              </a:ext>
            </a:extLst>
          </p:cNvPr>
          <p:cNvSpPr/>
          <p:nvPr/>
        </p:nvSpPr>
        <p:spPr>
          <a:xfrm>
            <a:off x="3810000" y="1117600"/>
            <a:ext cx="50800" cy="812800"/>
          </a:xfrm>
          <a:prstGeom prst="rect">
            <a:avLst/>
          </a:prstGeom>
          <a:solidFill>
            <a:srgbClr val="DFA21E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11" name="Contexto texto">
            <a:extLst>
              <a:ext uri="{FF2B5EF4-FFF2-40B4-BE49-F238E27FC236}">
                <a16:creationId xmlns:a16="http://schemas.microsoft.com/office/drawing/2014/main" id="{E39C4397-F3E1-624D-9A50-9B10F2866B31}"/>
              </a:ext>
            </a:extLst>
          </p:cNvPr>
          <p:cNvSpPr txBox="1"/>
          <p:nvPr/>
        </p:nvSpPr>
        <p:spPr>
          <a:xfrm>
            <a:off x="4038600" y="1117600"/>
            <a:ext cx="7518400" cy="812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pt-BR" sz="1400" b="1" dirty="0">
                <a:solidFill>
                  <a:srgbClr val="DFA21E"/>
                </a:solidFill>
                <a:latin typeface="Segoe UI"/>
                <a:cs typeface="Segoe UI"/>
              </a:rPr>
              <a:t>POR QUE A LEI FOI CRIADA</a:t>
            </a:r>
          </a:p>
          <a:p>
            <a:pPr>
              <a:buNone/>
            </a:pPr>
            <a:r>
              <a:rPr lang="pt-BR" sz="1500" dirty="0">
                <a:solidFill>
                  <a:srgbClr val="14234A"/>
                </a:solidFill>
                <a:latin typeface="Segoe UI"/>
                <a:cs typeface="Segoe UI"/>
              </a:rPr>
              <a:t>Para justificar e cobrir a </a:t>
            </a:r>
            <a:r>
              <a:rPr lang="pt-BR" sz="1500" b="1" dirty="0">
                <a:solidFill>
                  <a:srgbClr val="14234A"/>
                </a:solidFill>
                <a:latin typeface="Segoe UI"/>
                <a:cs typeface="Segoe UI"/>
              </a:rPr>
              <a:t>isenção do IR das pessoas físicas até R$ 5 mil por mês</a:t>
            </a:r>
            <a:r>
              <a:rPr lang="pt-BR" sz="1500" dirty="0">
                <a:solidFill>
                  <a:srgbClr val="14234A"/>
                </a:solidFill>
                <a:latin typeface="Segoe UI"/>
                <a:cs typeface="Segoe UI"/>
              </a:rPr>
              <a:t> (tabela progressiva), em vigor desde 2026</a:t>
            </a:r>
          </a:p>
        </p:txBody>
      </p:sp>
    </p:spTree>
    <p:extLst>
      <p:ext uri="{BB962C8B-B14F-4D97-AF65-F5344CB8AC3E}">
        <p14:creationId xmlns:p14="http://schemas.microsoft.com/office/powerpoint/2010/main" val="1536475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"/>
          <p:cNvGraphicFramePr/>
          <p:nvPr>
            <p:extLst>
              <p:ext uri="{D42A27DB-BD31-4B8C-83A1-F6EECF244321}">
                <p14:modId xmlns:p14="http://schemas.microsoft.com/office/powerpoint/2010/main" val="1619534671"/>
              </p:ext>
            </p:extLst>
          </p:nvPr>
        </p:nvGraphicFramePr>
        <p:xfrm>
          <a:off x="457200" y="2463800"/>
          <a:ext cx="6350000" cy="363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0" name="Linha topo"/>
          <p:cNvSpPr/>
          <p:nvPr/>
        </p:nvSpPr>
        <p:spPr>
          <a:xfrm>
            <a:off x="279400" y="736600"/>
            <a:ext cx="11633200" cy="1905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1" name="Rótulo seção"/>
          <p:cNvSpPr txBox="1"/>
          <p:nvPr/>
        </p:nvSpPr>
        <p:spPr>
          <a:xfrm>
            <a:off x="457200" y="889000"/>
            <a:ext cx="7620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sz="1400" b="1" dirty="0">
                <a:solidFill>
                  <a:srgbClr val="C9973B"/>
                </a:solidFill>
                <a:latin typeface="Segoe UI"/>
              </a:rPr>
              <a:t>ARRECADAÇÃO EM 2026</a:t>
            </a:r>
          </a:p>
        </p:txBody>
      </p:sp>
      <p:sp>
        <p:nvSpPr>
          <p:cNvPr id="202" name="Título"/>
          <p:cNvSpPr txBox="1"/>
          <p:nvPr/>
        </p:nvSpPr>
        <p:spPr>
          <a:xfrm>
            <a:off x="457200" y="1193800"/>
            <a:ext cx="11303000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sz="2600" b="1" dirty="0">
                <a:solidFill>
                  <a:srgbClr val="14234A"/>
                </a:solidFill>
                <a:latin typeface="Georgia"/>
              </a:rPr>
              <a:t>Retenção de 10% arrecadou R$ 4 bi até agosto; previsão para 2026 caiu de R$ 29 bi para R$ 10,5 bi</a:t>
            </a:r>
          </a:p>
        </p:txBody>
      </p:sp>
      <p:sp>
        <p:nvSpPr>
          <p:cNvPr id="203" name="Rótulo gráfico"/>
          <p:cNvSpPr txBox="1"/>
          <p:nvPr/>
        </p:nvSpPr>
        <p:spPr>
          <a:xfrm>
            <a:off x="457200" y="2184400"/>
            <a:ext cx="6350000" cy="279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sz="1200" b="0" dirty="0">
                <a:solidFill>
                  <a:srgbClr val="5A6478"/>
                </a:solidFill>
                <a:latin typeface="Segoe UI"/>
              </a:rPr>
              <a:t>Retenção de 10% sobre dividendos, previsões e valor arrecadado, R$ bi</a:t>
            </a:r>
          </a:p>
        </p:txBody>
      </p:sp>
      <p:sp>
        <p:nvSpPr>
          <p:cNvPr id="204" name="Card fundo 1"/>
          <p:cNvSpPr/>
          <p:nvPr/>
        </p:nvSpPr>
        <p:spPr>
          <a:xfrm>
            <a:off x="7188200" y="2260600"/>
            <a:ext cx="4546600" cy="1270000"/>
          </a:xfrm>
          <a:prstGeom prst="rect">
            <a:avLst/>
          </a:prstGeom>
          <a:solidFill>
            <a:srgbClr val="F3F5F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5" name="Card barra 1"/>
          <p:cNvSpPr/>
          <p:nvPr/>
        </p:nvSpPr>
        <p:spPr>
          <a:xfrm>
            <a:off x="7188200" y="2260600"/>
            <a:ext cx="50800" cy="12700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6" name="Card texto 1"/>
          <p:cNvSpPr txBox="1"/>
          <p:nvPr/>
        </p:nvSpPr>
        <p:spPr>
          <a:xfrm>
            <a:off x="7340600" y="2260600"/>
            <a:ext cx="4318000" cy="1270000"/>
          </a:xfrm>
          <a:prstGeom prst="rect">
            <a:avLst/>
          </a:prstGeom>
          <a:noFill/>
          <a:ln>
            <a:noFill/>
          </a:ln>
        </p:spPr>
        <p:txBody>
          <a:bodyPr wrap="square" lIns="76200" tIns="101600" rIns="76200" bIns="76200" anchor="ctr">
            <a:noAutofit/>
          </a:bodyPr>
          <a:lstStyle/>
          <a:p>
            <a:pPr>
              <a:buNone/>
            </a:pPr>
            <a:r>
              <a:rPr lang="pt-BR" sz="1100" b="1" dirty="0">
                <a:solidFill>
                  <a:srgbClr val="C9973B"/>
                </a:solidFill>
                <a:latin typeface="Segoe UI"/>
              </a:rPr>
              <a:t>COMPOSIÇÃO ATÉ AGOSTO</a:t>
            </a:r>
          </a:p>
          <a:p>
            <a:pPr>
              <a:spcBef>
                <a:spcPts val="300"/>
              </a:spcBef>
              <a:buNone/>
            </a:pPr>
            <a:r>
              <a:rPr lang="pt-BR" sz="1400" b="1" dirty="0">
                <a:solidFill>
                  <a:srgbClr val="14234A"/>
                </a:solidFill>
                <a:latin typeface="Segoe UI"/>
              </a:rPr>
              <a:t>R$ 2,6 bi</a:t>
            </a:r>
            <a:r>
              <a:rPr lang="pt-BR" sz="1400" b="0" dirty="0">
                <a:solidFill>
                  <a:srgbClr val="14234A"/>
                </a:solidFill>
                <a:latin typeface="Segoe UI"/>
              </a:rPr>
              <a:t> dividendos no Brasil acima de R$ 50 mil/mês</a:t>
            </a:r>
          </a:p>
          <a:p>
            <a:pPr>
              <a:spcBef>
                <a:spcPts val="300"/>
              </a:spcBef>
              <a:buNone/>
            </a:pPr>
            <a:r>
              <a:rPr lang="pt-BR" sz="1400" b="1" dirty="0">
                <a:solidFill>
                  <a:srgbClr val="14234A"/>
                </a:solidFill>
                <a:latin typeface="Segoe UI"/>
              </a:rPr>
              <a:t>R$ 1,4 bi</a:t>
            </a:r>
            <a:r>
              <a:rPr lang="pt-BR" sz="1400" b="0" dirty="0">
                <a:solidFill>
                  <a:srgbClr val="14234A"/>
                </a:solidFill>
                <a:latin typeface="Segoe UI"/>
              </a:rPr>
              <a:t> remessas ao exterior</a:t>
            </a:r>
          </a:p>
        </p:txBody>
      </p:sp>
      <p:sp>
        <p:nvSpPr>
          <p:cNvPr id="207" name="Card fundo 2"/>
          <p:cNvSpPr/>
          <p:nvPr/>
        </p:nvSpPr>
        <p:spPr>
          <a:xfrm>
            <a:off x="7188200" y="3708400"/>
            <a:ext cx="4546600" cy="1016000"/>
          </a:xfrm>
          <a:prstGeom prst="rect">
            <a:avLst/>
          </a:prstGeom>
          <a:solidFill>
            <a:srgbClr val="F3F5F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8" name="Card barra 2"/>
          <p:cNvSpPr/>
          <p:nvPr/>
        </p:nvSpPr>
        <p:spPr>
          <a:xfrm>
            <a:off x="7188200" y="3708400"/>
            <a:ext cx="50800" cy="10160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9" name="Card texto 2"/>
          <p:cNvSpPr txBox="1"/>
          <p:nvPr/>
        </p:nvSpPr>
        <p:spPr>
          <a:xfrm>
            <a:off x="7340600" y="3708400"/>
            <a:ext cx="4318000" cy="1016000"/>
          </a:xfrm>
          <a:prstGeom prst="rect">
            <a:avLst/>
          </a:prstGeom>
          <a:noFill/>
          <a:ln>
            <a:noFill/>
          </a:ln>
        </p:spPr>
        <p:txBody>
          <a:bodyPr wrap="square" lIns="76200" tIns="101600" rIns="76200" bIns="76200" anchor="ctr">
            <a:noAutofit/>
          </a:bodyPr>
          <a:lstStyle/>
          <a:p>
            <a:pPr>
              <a:buNone/>
            </a:pPr>
            <a:r>
              <a:rPr lang="pt-BR" sz="1100" b="1" dirty="0">
                <a:solidFill>
                  <a:srgbClr val="C9973B"/>
                </a:solidFill>
                <a:latin typeface="Segoe UI"/>
              </a:rPr>
              <a:t>POR QUE FICOU ABAIXO</a:t>
            </a:r>
          </a:p>
          <a:p>
            <a:pPr>
              <a:spcBef>
                <a:spcPts val="300"/>
              </a:spcBef>
              <a:buNone/>
            </a:pPr>
            <a:r>
              <a:rPr lang="pt-BR" sz="1400" b="1" dirty="0">
                <a:solidFill>
                  <a:srgbClr val="14234A"/>
                </a:solidFill>
                <a:latin typeface="Segoe UI"/>
              </a:rPr>
              <a:t>Empresas anteciparam</a:t>
            </a:r>
            <a:r>
              <a:rPr lang="pt-BR" sz="1400" b="0" dirty="0">
                <a:solidFill>
                  <a:srgbClr val="14234A"/>
                </a:solidFill>
                <a:latin typeface="Segoe UI"/>
              </a:rPr>
              <a:t> a distribuição de lucros para 2025, antes da nova regra</a:t>
            </a:r>
          </a:p>
        </p:txBody>
      </p:sp>
      <p:sp>
        <p:nvSpPr>
          <p:cNvPr id="210" name="Card fundo 3"/>
          <p:cNvSpPr/>
          <p:nvPr/>
        </p:nvSpPr>
        <p:spPr>
          <a:xfrm>
            <a:off x="7188200" y="4902200"/>
            <a:ext cx="4546600" cy="1320800"/>
          </a:xfrm>
          <a:prstGeom prst="rect">
            <a:avLst/>
          </a:prstGeom>
          <a:solidFill>
            <a:srgbClr val="F3F5F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11" name="Card barra 3"/>
          <p:cNvSpPr/>
          <p:nvPr/>
        </p:nvSpPr>
        <p:spPr>
          <a:xfrm>
            <a:off x="7188200" y="4902200"/>
            <a:ext cx="50800" cy="13208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12" name="Card texto 3"/>
          <p:cNvSpPr txBox="1"/>
          <p:nvPr/>
        </p:nvSpPr>
        <p:spPr>
          <a:xfrm>
            <a:off x="7340600" y="4902200"/>
            <a:ext cx="4318000" cy="1320800"/>
          </a:xfrm>
          <a:prstGeom prst="rect">
            <a:avLst/>
          </a:prstGeom>
          <a:noFill/>
          <a:ln>
            <a:noFill/>
          </a:ln>
        </p:spPr>
        <p:txBody>
          <a:bodyPr wrap="square" lIns="76200" tIns="101600" rIns="76200" bIns="76200" anchor="ctr">
            <a:noAutofit/>
          </a:bodyPr>
          <a:lstStyle/>
          <a:p>
            <a:pPr>
              <a:buNone/>
            </a:pPr>
            <a:r>
              <a:rPr lang="pt-BR" sz="1100" b="1" dirty="0">
                <a:solidFill>
                  <a:srgbClr val="C9973B"/>
                </a:solidFill>
                <a:latin typeface="Segoe UI"/>
              </a:rPr>
              <a:t>O QUE A LEI PRECISA COBRIR</a:t>
            </a:r>
          </a:p>
          <a:p>
            <a:pPr>
              <a:spcBef>
                <a:spcPts val="300"/>
              </a:spcBef>
              <a:buNone/>
            </a:pPr>
            <a:r>
              <a:rPr lang="pt-BR" sz="1400" b="1" dirty="0">
                <a:solidFill>
                  <a:srgbClr val="14234A"/>
                </a:solidFill>
                <a:latin typeface="Segoe UI"/>
              </a:rPr>
              <a:t>R$ 27 bi/ano</a:t>
            </a:r>
            <a:r>
              <a:rPr lang="pt-BR" sz="1400" b="0" dirty="0">
                <a:solidFill>
                  <a:srgbClr val="14234A"/>
                </a:solidFill>
                <a:latin typeface="Segoe UI"/>
              </a:rPr>
              <a:t> de perda com a isenção até R$ 5 mil</a:t>
            </a:r>
          </a:p>
          <a:p>
            <a:pPr>
              <a:spcBef>
                <a:spcPts val="300"/>
              </a:spcBef>
              <a:buNone/>
            </a:pPr>
            <a:r>
              <a:rPr lang="pt-BR" sz="1400" b="1" dirty="0">
                <a:solidFill>
                  <a:srgbClr val="14234A"/>
                </a:solidFill>
                <a:latin typeface="Segoe UI"/>
              </a:rPr>
              <a:t>IRPFM</a:t>
            </a:r>
            <a:r>
              <a:rPr lang="pt-BR" sz="1400" b="0" dirty="0">
                <a:solidFill>
                  <a:srgbClr val="14234A"/>
                </a:solidFill>
                <a:latin typeface="Segoe UI"/>
              </a:rPr>
              <a:t> (rendas acima de R$ 600 mil) só entra na declaração de 2027</a:t>
            </a:r>
          </a:p>
        </p:txBody>
      </p:sp>
      <p:sp>
        <p:nvSpPr>
          <p:cNvPr id="213" name="Fonte"/>
          <p:cNvSpPr txBox="1"/>
          <p:nvPr/>
        </p:nvSpPr>
        <p:spPr>
          <a:xfrm>
            <a:off x="457200" y="6324600"/>
            <a:ext cx="11277600" cy="25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sz="1000" b="0" dirty="0">
                <a:solidFill>
                  <a:srgbClr val="5A6478"/>
                </a:solidFill>
                <a:latin typeface="Segoe UI"/>
              </a:rPr>
              <a:t>Fonte: Receita Federal, dados apresentados em 22/09/2026 (Centro de Estudos Tributários). Perda com a isenção: estimativa do governo para a Lei 15.270/2025.</a:t>
            </a:r>
          </a:p>
        </p:txBody>
      </p:sp>
    </p:spTree>
    <p:extLst>
      <p:ext uri="{BB962C8B-B14F-4D97-AF65-F5344CB8AC3E}">
        <p14:creationId xmlns:p14="http://schemas.microsoft.com/office/powerpoint/2010/main" val="25499935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C7E1024D-C1FF-46E4-8B4F-3280CCE4E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13077" cy="6858000"/>
          </a:xfrm>
          <a:prstGeom prst="rect">
            <a:avLst/>
          </a:prstGeom>
        </p:spPr>
      </p:pic>
      <p:sp>
        <p:nvSpPr>
          <p:cNvPr id="3" name="Cobertura cabeçalho">
            <a:extLst>
              <a:ext uri="{FF2B5EF4-FFF2-40B4-BE49-F238E27FC236}">
                <a16:creationId xmlns:a16="http://schemas.microsoft.com/office/drawing/2014/main" id="{D95A969C-92EB-2E45-A039-BB1D05341C9C}"/>
              </a:ext>
            </a:extLst>
          </p:cNvPr>
          <p:cNvSpPr/>
          <p:nvPr/>
        </p:nvSpPr>
        <p:spPr>
          <a:xfrm>
            <a:off x="3454400" y="101600"/>
            <a:ext cx="5410200" cy="685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Cobertura logo">
            <a:extLst>
              <a:ext uri="{FF2B5EF4-FFF2-40B4-BE49-F238E27FC236}">
                <a16:creationId xmlns:a16="http://schemas.microsoft.com/office/drawing/2014/main" id="{3F103161-9949-C444-B3FC-4CA965F43FC8}"/>
              </a:ext>
            </a:extLst>
          </p:cNvPr>
          <p:cNvSpPr/>
          <p:nvPr/>
        </p:nvSpPr>
        <p:spPr>
          <a:xfrm>
            <a:off x="101600" y="76200"/>
            <a:ext cx="2311400" cy="7112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5" name="Cobertura número">
            <a:extLst>
              <a:ext uri="{FF2B5EF4-FFF2-40B4-BE49-F238E27FC236}">
                <a16:creationId xmlns:a16="http://schemas.microsoft.com/office/drawing/2014/main" id="{4125B7C0-6139-BD49-A057-571CE00BCB82}"/>
              </a:ext>
            </a:extLst>
          </p:cNvPr>
          <p:cNvSpPr/>
          <p:nvPr/>
        </p:nvSpPr>
        <p:spPr>
          <a:xfrm>
            <a:off x="431800" y="914400"/>
            <a:ext cx="1778000" cy="10922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Número seção">
            <a:extLst>
              <a:ext uri="{FF2B5EF4-FFF2-40B4-BE49-F238E27FC236}">
                <a16:creationId xmlns:a16="http://schemas.microsoft.com/office/drawing/2014/main" id="{6ABFF441-DC68-4B48-A22E-AEDCDD7C5861}"/>
              </a:ext>
            </a:extLst>
          </p:cNvPr>
          <p:cNvSpPr txBox="1"/>
          <p:nvPr/>
        </p:nvSpPr>
        <p:spPr>
          <a:xfrm>
            <a:off x="381000" y="596900"/>
            <a:ext cx="2032000" cy="1397000"/>
          </a:xfrm>
          <a:prstGeom prst="rect">
            <a:avLst/>
          </a:prstGeom>
          <a:noFill/>
        </p:spPr>
        <p:txBody>
          <a:bodyPr vertOverflow="overflow" vert="horz" wrap="none" rtlCol="0" anchor="t" anchorCtr="0">
            <a:noAutofit/>
          </a:bodyPr>
          <a:lstStyle/>
          <a:p>
            <a:pPr algn="l"/>
            <a:r>
              <a:rPr lang="pt-BR" sz="10600" b="1">
                <a:solidFill>
                  <a:srgbClr val="DFA21E"/>
                </a:solidFill>
                <a:latin typeface="Cambria"/>
              </a:rPr>
              <a:t>02</a:t>
            </a:r>
          </a:p>
        </p:txBody>
      </p:sp>
      <p:sp>
        <p:nvSpPr>
          <p:cNvPr id="20" name="Base legal"/>
          <p:cNvSpPr txBox="1"/>
          <p:nvPr/>
        </p:nvSpPr>
        <p:spPr>
          <a:xfrm>
            <a:off x="5969000" y="2997200"/>
            <a:ext cx="5867400" cy="304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buNone/>
            </a:pPr>
            <a:r>
              <a:rPr lang="pt-BR" sz="1400" b="1" dirty="0">
                <a:solidFill>
                  <a:srgbClr val="14234A"/>
                </a:solidFill>
                <a:latin typeface="Segoe UI"/>
              </a:rPr>
              <a:t>Decreto-Lei nº 1.598/1977</a:t>
            </a:r>
            <a:r>
              <a:rPr lang="pt-BR" sz="1400" b="0" dirty="0">
                <a:solidFill>
                  <a:srgbClr val="14234A"/>
                </a:solidFill>
                <a:latin typeface="Segoe UI"/>
              </a:rPr>
              <a:t>, arts. 60 a 62 (RIR/2018, art. 528)</a:t>
            </a:r>
          </a:p>
        </p:txBody>
      </p:sp>
    </p:spTree>
    <p:extLst>
      <p:ext uri="{BB962C8B-B14F-4D97-AF65-F5344CB8AC3E}">
        <p14:creationId xmlns:p14="http://schemas.microsoft.com/office/powerpoint/2010/main" val="1562203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Linha topo"/>
          <p:cNvSpPr/>
          <p:nvPr/>
        </p:nvSpPr>
        <p:spPr>
          <a:xfrm>
            <a:off x="279400" y="736600"/>
            <a:ext cx="11633200" cy="254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01" name="Rótulo seção"/>
          <p:cNvSpPr txBox="1"/>
          <p:nvPr/>
        </p:nvSpPr>
        <p:spPr>
          <a:xfrm>
            <a:off x="457200" y="889000"/>
            <a:ext cx="762000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sz="1400" b="1" dirty="0">
                <a:solidFill>
                  <a:srgbClr val="C9973B"/>
                </a:solidFill>
                <a:latin typeface="Segoe UI"/>
              </a:rPr>
              <a:t>RISCO DE DDL NO DIA A DIA</a:t>
            </a:r>
          </a:p>
        </p:txBody>
      </p:sp>
      <p:sp>
        <p:nvSpPr>
          <p:cNvPr id="302" name="Título"/>
          <p:cNvSpPr txBox="1"/>
          <p:nvPr/>
        </p:nvSpPr>
        <p:spPr>
          <a:xfrm>
            <a:off x="457200" y="1193800"/>
            <a:ext cx="113030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sz="2600" b="1" dirty="0">
                <a:solidFill>
                  <a:srgbClr val="14234A"/>
                </a:solidFill>
                <a:latin typeface="Georgia"/>
              </a:rPr>
              <a:t>Convênio médico, carro, celular e contas pessoais pagos pela empresa podem virar lucro distribuído ao sócio</a:t>
            </a:r>
          </a:p>
        </p:txBody>
      </p:sp>
      <p:sp>
        <p:nvSpPr>
          <p:cNvPr id="303" name="Card fundo 1"/>
          <p:cNvSpPr/>
          <p:nvPr/>
        </p:nvSpPr>
        <p:spPr>
          <a:xfrm>
            <a:off x="457200" y="2184400"/>
            <a:ext cx="5562600" cy="1397000"/>
          </a:xfrm>
          <a:prstGeom prst="roundRect">
            <a:avLst/>
          </a:prstGeom>
          <a:solidFill>
            <a:srgbClr val="F3F5F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04" name="Ícone fundo 1"/>
          <p:cNvSpPr/>
          <p:nvPr/>
        </p:nvSpPr>
        <p:spPr>
          <a:xfrm>
            <a:off x="685800" y="2501900"/>
            <a:ext cx="762000" cy="762000"/>
          </a:xfrm>
          <a:prstGeom prst="ellipse">
            <a:avLst/>
          </a:prstGeom>
          <a:solidFill>
            <a:srgbClr val="F6EBD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05" name="Card barra 1"/>
          <p:cNvSpPr/>
          <p:nvPr/>
        </p:nvSpPr>
        <p:spPr>
          <a:xfrm>
            <a:off x="1651000" y="2463800"/>
            <a:ext cx="38100" cy="8382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06" name="Card texto 1"/>
          <p:cNvSpPr txBox="1"/>
          <p:nvPr/>
        </p:nvSpPr>
        <p:spPr>
          <a:xfrm>
            <a:off x="1854200" y="2311400"/>
            <a:ext cx="3987800" cy="1143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sz="1600" b="1" dirty="0">
                <a:solidFill>
                  <a:srgbClr val="14234A"/>
                </a:solidFill>
                <a:latin typeface="Segoe UI"/>
              </a:rPr>
              <a:t>Convênio médico de sócios e familiares</a:t>
            </a:r>
          </a:p>
          <a:p>
            <a:pPr>
              <a:spcBef>
                <a:spcPts val="300"/>
              </a:spcBef>
              <a:buNone/>
            </a:pPr>
            <a:r>
              <a:rPr lang="pt-BR" sz="1400" b="0" dirty="0">
                <a:solidFill>
                  <a:srgbClr val="14234A"/>
                </a:solidFill>
                <a:latin typeface="Segoe UI"/>
              </a:rPr>
              <a:t>Plano de saúde pago pela empresa a quem não é empregado</a:t>
            </a:r>
          </a:p>
        </p:txBody>
      </p:sp>
      <p:sp>
        <p:nvSpPr>
          <p:cNvPr id="307" name="Card fundo 2"/>
          <p:cNvSpPr/>
          <p:nvPr/>
        </p:nvSpPr>
        <p:spPr>
          <a:xfrm>
            <a:off x="6172200" y="2184400"/>
            <a:ext cx="5562600" cy="1397000"/>
          </a:xfrm>
          <a:prstGeom prst="roundRect">
            <a:avLst/>
          </a:prstGeom>
          <a:solidFill>
            <a:srgbClr val="F3F5F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08" name="Ícone fundo 2"/>
          <p:cNvSpPr/>
          <p:nvPr/>
        </p:nvSpPr>
        <p:spPr>
          <a:xfrm>
            <a:off x="6400800" y="2501900"/>
            <a:ext cx="762000" cy="762000"/>
          </a:xfrm>
          <a:prstGeom prst="ellipse">
            <a:avLst/>
          </a:prstGeom>
          <a:solidFill>
            <a:srgbClr val="F6EBD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09" name="Card barra 2"/>
          <p:cNvSpPr/>
          <p:nvPr/>
        </p:nvSpPr>
        <p:spPr>
          <a:xfrm>
            <a:off x="7366000" y="2463800"/>
            <a:ext cx="38100" cy="8382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10" name="Card texto 2"/>
          <p:cNvSpPr txBox="1"/>
          <p:nvPr/>
        </p:nvSpPr>
        <p:spPr>
          <a:xfrm>
            <a:off x="7569200" y="2311400"/>
            <a:ext cx="3987800" cy="1143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sz="1600" b="1" dirty="0">
                <a:solidFill>
                  <a:srgbClr val="14234A"/>
                </a:solidFill>
                <a:latin typeface="Segoe UI"/>
              </a:rPr>
              <a:t>Veículos em nome da empresa</a:t>
            </a:r>
          </a:p>
          <a:p>
            <a:pPr>
              <a:spcBef>
                <a:spcPts val="300"/>
              </a:spcBef>
              <a:buNone/>
            </a:pPr>
            <a:r>
              <a:rPr lang="pt-BR" sz="1400" b="0" dirty="0">
                <a:solidFill>
                  <a:srgbClr val="14234A"/>
                </a:solidFill>
                <a:latin typeface="Segoe UI"/>
              </a:rPr>
              <a:t>IPVA, seguro, combustível e manutenção de carro usado pelo sócio ou pela família</a:t>
            </a:r>
          </a:p>
        </p:txBody>
      </p:sp>
      <p:sp>
        <p:nvSpPr>
          <p:cNvPr id="311" name="Card fundo 3"/>
          <p:cNvSpPr/>
          <p:nvPr/>
        </p:nvSpPr>
        <p:spPr>
          <a:xfrm>
            <a:off x="457200" y="3784600"/>
            <a:ext cx="5562600" cy="1397000"/>
          </a:xfrm>
          <a:prstGeom prst="roundRect">
            <a:avLst/>
          </a:prstGeom>
          <a:solidFill>
            <a:srgbClr val="F3F5F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12" name="Ícone fundo 3"/>
          <p:cNvSpPr/>
          <p:nvPr/>
        </p:nvSpPr>
        <p:spPr>
          <a:xfrm>
            <a:off x="685800" y="4102100"/>
            <a:ext cx="762000" cy="762000"/>
          </a:xfrm>
          <a:prstGeom prst="ellipse">
            <a:avLst/>
          </a:prstGeom>
          <a:solidFill>
            <a:srgbClr val="F6EBD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13" name="Card barra 3"/>
          <p:cNvSpPr/>
          <p:nvPr/>
        </p:nvSpPr>
        <p:spPr>
          <a:xfrm>
            <a:off x="1651000" y="4064000"/>
            <a:ext cx="38100" cy="8382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14" name="Card texto 3"/>
          <p:cNvSpPr txBox="1"/>
          <p:nvPr/>
        </p:nvSpPr>
        <p:spPr>
          <a:xfrm>
            <a:off x="1854200" y="3911600"/>
            <a:ext cx="3987800" cy="1143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sz="1600" b="1" dirty="0">
                <a:solidFill>
                  <a:srgbClr val="14234A"/>
                </a:solidFill>
                <a:latin typeface="Segoe UI"/>
              </a:rPr>
              <a:t>Despesas pessoais do sócio</a:t>
            </a:r>
          </a:p>
          <a:p>
            <a:pPr>
              <a:spcBef>
                <a:spcPts val="300"/>
              </a:spcBef>
              <a:buNone/>
            </a:pPr>
            <a:r>
              <a:rPr lang="pt-BR" sz="1400" b="0" dirty="0">
                <a:solidFill>
                  <a:srgbClr val="14234A"/>
                </a:solidFill>
                <a:latin typeface="Segoe UI"/>
              </a:rPr>
              <a:t>Escola, viagens, aluguel e contas da casa lançados como despesa da empresa</a:t>
            </a:r>
          </a:p>
        </p:txBody>
      </p:sp>
      <p:sp>
        <p:nvSpPr>
          <p:cNvPr id="315" name="Card fundo 4"/>
          <p:cNvSpPr/>
          <p:nvPr/>
        </p:nvSpPr>
        <p:spPr>
          <a:xfrm>
            <a:off x="6172200" y="3784600"/>
            <a:ext cx="5562600" cy="1397000"/>
          </a:xfrm>
          <a:prstGeom prst="roundRect">
            <a:avLst/>
          </a:prstGeom>
          <a:solidFill>
            <a:srgbClr val="F3F5F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16" name="Ícone fundo 4"/>
          <p:cNvSpPr/>
          <p:nvPr/>
        </p:nvSpPr>
        <p:spPr>
          <a:xfrm>
            <a:off x="6400800" y="4102100"/>
            <a:ext cx="762000" cy="762000"/>
          </a:xfrm>
          <a:prstGeom prst="ellipse">
            <a:avLst/>
          </a:prstGeom>
          <a:solidFill>
            <a:srgbClr val="F6EBD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17" name="Card barra 4"/>
          <p:cNvSpPr/>
          <p:nvPr/>
        </p:nvSpPr>
        <p:spPr>
          <a:xfrm>
            <a:off x="7366000" y="4064000"/>
            <a:ext cx="38100" cy="8382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18" name="Card texto 4"/>
          <p:cNvSpPr txBox="1"/>
          <p:nvPr/>
        </p:nvSpPr>
        <p:spPr>
          <a:xfrm>
            <a:off x="7569200" y="3911600"/>
            <a:ext cx="3987800" cy="1143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sz="1600" b="1" dirty="0">
                <a:solidFill>
                  <a:srgbClr val="14234A"/>
                </a:solidFill>
                <a:latin typeface="Segoe UI"/>
              </a:rPr>
              <a:t>Telefone celular</a:t>
            </a:r>
          </a:p>
          <a:p>
            <a:pPr>
              <a:spcBef>
                <a:spcPts val="300"/>
              </a:spcBef>
              <a:buNone/>
            </a:pPr>
            <a:r>
              <a:rPr lang="pt-BR" sz="1400" b="0" dirty="0">
                <a:solidFill>
                  <a:srgbClr val="14234A"/>
                </a:solidFill>
                <a:latin typeface="Segoe UI"/>
              </a:rPr>
              <a:t>Aparelho e linha de uso pessoal do sócio ou de familiares</a:t>
            </a:r>
          </a:p>
        </p:txBody>
      </p:sp>
      <p:sp>
        <p:nvSpPr>
          <p:cNvPr id="319" name="Faixa consequência"/>
          <p:cNvSpPr/>
          <p:nvPr/>
        </p:nvSpPr>
        <p:spPr>
          <a:xfrm>
            <a:off x="457200" y="5410200"/>
            <a:ext cx="11277600" cy="584200"/>
          </a:xfrm>
          <a:prstGeom prst="roundRect">
            <a:avLst/>
          </a:prstGeom>
          <a:solidFill>
            <a:srgbClr val="14234A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20" name="Consequência"/>
          <p:cNvSpPr txBox="1"/>
          <p:nvPr/>
        </p:nvSpPr>
        <p:spPr>
          <a:xfrm>
            <a:off x="660400" y="5410200"/>
            <a:ext cx="10922000" cy="584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>
              <a:buNone/>
            </a:pPr>
            <a:r>
              <a:rPr lang="pt-BR" sz="1400" b="1" dirty="0">
                <a:solidFill>
                  <a:srgbClr val="C9973B"/>
                </a:solidFill>
                <a:latin typeface="Segoe UI"/>
              </a:rPr>
              <a:t>Consequência: </a:t>
            </a:r>
            <a:r>
              <a:rPr lang="pt-BR" sz="1400" b="0" dirty="0">
                <a:solidFill>
                  <a:srgbClr val="FFFFFF"/>
                </a:solidFill>
                <a:latin typeface="Segoe UI"/>
              </a:rPr>
              <a:t>a despesa é glosada na empresa (IRPJ e CSLL) e o valor é tributado como rendimento do sócio</a:t>
            </a:r>
          </a:p>
        </p:txBody>
      </p:sp>
      <p:sp>
        <p:nvSpPr>
          <p:cNvPr id="321" name="Fonte"/>
          <p:cNvSpPr txBox="1"/>
          <p:nvPr/>
        </p:nvSpPr>
        <p:spPr>
          <a:xfrm>
            <a:off x="457200" y="6172200"/>
            <a:ext cx="11277600" cy="254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buNone/>
            </a:pPr>
            <a:r>
              <a:rPr lang="pt-BR" sz="1000" b="0" dirty="0">
                <a:solidFill>
                  <a:srgbClr val="6B7280"/>
                </a:solidFill>
                <a:latin typeface="Segoe UI"/>
              </a:rPr>
              <a:t>Base legal: Decreto-Lei nº 1.598/1977, art. 60; Lei nº 9.249/1995, art. 13; Lei nº 8.383/1991, art. 74.</a:t>
            </a:r>
          </a:p>
        </p:txBody>
      </p:sp>
      <p:pic>
        <p:nvPicPr>
          <p:cNvPr id="322" name="Graphic 322" descr="Convênio médic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0900" y="2667000"/>
            <a:ext cx="431800" cy="431800"/>
          </a:xfrm>
          <a:prstGeom prst="rect">
            <a:avLst/>
          </a:prstGeom>
        </p:spPr>
      </p:pic>
      <p:pic>
        <p:nvPicPr>
          <p:cNvPr id="323" name="Graphic 323" descr="Veícul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65900" y="2667000"/>
            <a:ext cx="431800" cy="431800"/>
          </a:xfrm>
          <a:prstGeom prst="rect">
            <a:avLst/>
          </a:prstGeom>
        </p:spPr>
      </p:pic>
      <p:pic>
        <p:nvPicPr>
          <p:cNvPr id="324" name="Graphic 324" descr="Despesas pessoai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0900" y="4267200"/>
            <a:ext cx="431800" cy="431800"/>
          </a:xfrm>
          <a:prstGeom prst="rect">
            <a:avLst/>
          </a:prstGeom>
        </p:spPr>
      </p:pic>
      <p:pic>
        <p:nvPicPr>
          <p:cNvPr id="325" name="Graphic 325" descr="Telefone celular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5900" y="4267200"/>
            <a:ext cx="431800" cy="43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57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EACDF6B-2079-F6F9-01FB-011B17CCA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46165"/>
          </a:xfrm>
          <a:prstGeom prst="rect">
            <a:avLst/>
          </a:prstGeom>
        </p:spPr>
      </p:pic>
      <p:sp>
        <p:nvSpPr>
          <p:cNvPr id="3" name="Cobertura cabeçalho">
            <a:extLst>
              <a:ext uri="{FF2B5EF4-FFF2-40B4-BE49-F238E27FC236}">
                <a16:creationId xmlns:a16="http://schemas.microsoft.com/office/drawing/2014/main" id="{F995AC67-8350-DD4D-909F-C9F829FF8DCF}"/>
              </a:ext>
            </a:extLst>
          </p:cNvPr>
          <p:cNvSpPr/>
          <p:nvPr/>
        </p:nvSpPr>
        <p:spPr>
          <a:xfrm>
            <a:off x="3454400" y="101600"/>
            <a:ext cx="5410200" cy="685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Cobertura logo">
            <a:extLst>
              <a:ext uri="{FF2B5EF4-FFF2-40B4-BE49-F238E27FC236}">
                <a16:creationId xmlns:a16="http://schemas.microsoft.com/office/drawing/2014/main" id="{404912DE-FC9B-B844-BF56-4CAA43125DDB}"/>
              </a:ext>
            </a:extLst>
          </p:cNvPr>
          <p:cNvSpPr/>
          <p:nvPr/>
        </p:nvSpPr>
        <p:spPr>
          <a:xfrm>
            <a:off x="101600" y="76200"/>
            <a:ext cx="2311400" cy="7112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5" name="Cobertura número">
            <a:extLst>
              <a:ext uri="{FF2B5EF4-FFF2-40B4-BE49-F238E27FC236}">
                <a16:creationId xmlns:a16="http://schemas.microsoft.com/office/drawing/2014/main" id="{3A85264E-FC57-404D-84E1-B16CBAFF8997}"/>
              </a:ext>
            </a:extLst>
          </p:cNvPr>
          <p:cNvSpPr/>
          <p:nvPr/>
        </p:nvSpPr>
        <p:spPr>
          <a:xfrm>
            <a:off x="431800" y="914400"/>
            <a:ext cx="1778000" cy="10922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Número seção">
            <a:extLst>
              <a:ext uri="{FF2B5EF4-FFF2-40B4-BE49-F238E27FC236}">
                <a16:creationId xmlns:a16="http://schemas.microsoft.com/office/drawing/2014/main" id="{1F90F101-6F24-964E-ABD3-D857BC4EE374}"/>
              </a:ext>
            </a:extLst>
          </p:cNvPr>
          <p:cNvSpPr txBox="1"/>
          <p:nvPr/>
        </p:nvSpPr>
        <p:spPr>
          <a:xfrm>
            <a:off x="381000" y="596900"/>
            <a:ext cx="2032000" cy="1397000"/>
          </a:xfrm>
          <a:prstGeom prst="rect">
            <a:avLst/>
          </a:prstGeom>
          <a:noFill/>
        </p:spPr>
        <p:txBody>
          <a:bodyPr vertOverflow="overflow" vert="horz" wrap="none" rtlCol="0" anchor="t" anchorCtr="0">
            <a:noAutofit/>
          </a:bodyPr>
          <a:lstStyle/>
          <a:p>
            <a:pPr algn="l"/>
            <a:r>
              <a:rPr lang="pt-BR" sz="10600" b="1">
                <a:solidFill>
                  <a:srgbClr val="DFA21E"/>
                </a:solidFill>
                <a:latin typeface="Cambria"/>
              </a:rPr>
              <a:t>03</a:t>
            </a:r>
          </a:p>
        </p:txBody>
      </p:sp>
      <p:sp>
        <p:nvSpPr>
          <p:cNvPr id="30" name="Contexto fundo"/>
          <p:cNvSpPr/>
          <p:nvPr/>
        </p:nvSpPr>
        <p:spPr>
          <a:xfrm>
            <a:off x="3810000" y="914400"/>
            <a:ext cx="8001000" cy="1117600"/>
          </a:xfrm>
          <a:prstGeom prst="rect">
            <a:avLst/>
          </a:prstGeom>
          <a:solidFill>
            <a:srgbClr val="F3F5F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1" name="Contexto barra"/>
          <p:cNvSpPr/>
          <p:nvPr/>
        </p:nvSpPr>
        <p:spPr>
          <a:xfrm>
            <a:off x="3810000" y="914400"/>
            <a:ext cx="50800" cy="11176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32" name="Contexto texto"/>
          <p:cNvSpPr txBox="1"/>
          <p:nvPr/>
        </p:nvSpPr>
        <p:spPr>
          <a:xfrm>
            <a:off x="3911600" y="914400"/>
            <a:ext cx="7874000" cy="111760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>
              <a:spcBef>
                <a:spcPts val="0"/>
              </a:spcBef>
            </a:pPr>
            <a:r>
              <a:rPr lang="pt-BR" sz="1200" b="1" dirty="0">
                <a:solidFill>
                  <a:srgbClr val="C9973B"/>
                </a:solidFill>
                <a:latin typeface="Segoe UI"/>
                <a:cs typeface="Segoe UI"/>
              </a:rPr>
              <a:t>ATENÇÃO</a:t>
            </a:r>
          </a:p>
          <a:p>
            <a:pPr>
              <a:spcBef>
                <a:spcPts val="300"/>
              </a:spcBef>
            </a:pPr>
            <a:r>
              <a:rPr lang="pt-BR" sz="1400" b="1" dirty="0">
                <a:solidFill>
                  <a:srgbClr val="14234A"/>
                </a:solidFill>
                <a:latin typeface="Segoe UI"/>
                <a:cs typeface="Segoe UI"/>
              </a:rPr>
              <a:t>Razão econômica: </a:t>
            </a:r>
            <a:r>
              <a:rPr lang="pt-BR" sz="1400" dirty="0">
                <a:solidFill>
                  <a:srgbClr val="14234A"/>
                </a:solidFill>
                <a:latin typeface="Segoe UI"/>
                <a:cs typeface="Segoe UI"/>
              </a:rPr>
              <a:t>exigida para um sócio receber mais que o outro</a:t>
            </a:r>
          </a:p>
          <a:p>
            <a:pPr>
              <a:spcBef>
                <a:spcPts val="300"/>
              </a:spcBef>
            </a:pPr>
            <a:r>
              <a:rPr lang="pt-BR" sz="1400" b="1" dirty="0">
                <a:solidFill>
                  <a:srgbClr val="14234A"/>
                </a:solidFill>
                <a:latin typeface="Segoe UI"/>
                <a:cs typeface="Segoe UI"/>
              </a:rPr>
              <a:t>Filho ou neto: </a:t>
            </a:r>
            <a:r>
              <a:rPr lang="pt-BR" sz="1400" dirty="0">
                <a:solidFill>
                  <a:srgbClr val="14234A"/>
                </a:solidFill>
                <a:latin typeface="Segoe UI"/>
                <a:cs typeface="Segoe UI"/>
              </a:rPr>
              <a:t>antecipação da legítima (CC, art. 544), com ITCMD de 4% e IR mínimo de 10%</a:t>
            </a:r>
          </a:p>
        </p:txBody>
      </p:sp>
      <p:sp>
        <p:nvSpPr>
          <p:cNvPr id="7" name="Cobertura título">
            <a:extLst>
              <a:ext uri="{FF2B5EF4-FFF2-40B4-BE49-F238E27FC236}">
                <a16:creationId xmlns:a16="http://schemas.microsoft.com/office/drawing/2014/main" id="{077EC7A4-098F-194C-B910-5536BD47ECAA}"/>
              </a:ext>
            </a:extLst>
          </p:cNvPr>
          <p:cNvSpPr/>
          <p:nvPr/>
        </p:nvSpPr>
        <p:spPr>
          <a:xfrm>
            <a:off x="355600" y="2159000"/>
            <a:ext cx="11430000" cy="812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8" name="Título seção">
            <a:extLst>
              <a:ext uri="{FF2B5EF4-FFF2-40B4-BE49-F238E27FC236}">
                <a16:creationId xmlns:a16="http://schemas.microsoft.com/office/drawing/2014/main" id="{202C9E41-C753-8843-93DA-71EC9056B75F}"/>
              </a:ext>
            </a:extLst>
          </p:cNvPr>
          <p:cNvSpPr txBox="1"/>
          <p:nvPr/>
        </p:nvSpPr>
        <p:spPr>
          <a:xfrm>
            <a:off x="457200" y="2209800"/>
            <a:ext cx="11303000" cy="711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pt-BR" sz="3600" b="1">
                <a:solidFill>
                  <a:srgbClr val="14234A"/>
                </a:solidFill>
                <a:latin typeface="Georgia"/>
              </a:rPr>
              <a:t>Distribuição Desproporcional</a:t>
            </a:r>
          </a:p>
        </p:txBody>
      </p:sp>
    </p:spTree>
    <p:extLst>
      <p:ext uri="{BB962C8B-B14F-4D97-AF65-F5344CB8AC3E}">
        <p14:creationId xmlns:p14="http://schemas.microsoft.com/office/powerpoint/2010/main" val="16343412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7F78FE82-13EA-94EB-B750-54110AABE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4353"/>
          </a:xfrm>
          <a:prstGeom prst="rect">
            <a:avLst/>
          </a:prstGeom>
        </p:spPr>
      </p:pic>
      <p:sp>
        <p:nvSpPr>
          <p:cNvPr id="3" name="Cobertura cabeçalho">
            <a:extLst>
              <a:ext uri="{FF2B5EF4-FFF2-40B4-BE49-F238E27FC236}">
                <a16:creationId xmlns:a16="http://schemas.microsoft.com/office/drawing/2014/main" id="{5BC90342-F84C-354B-A159-ADB0B6DF172E}"/>
              </a:ext>
            </a:extLst>
          </p:cNvPr>
          <p:cNvSpPr/>
          <p:nvPr/>
        </p:nvSpPr>
        <p:spPr>
          <a:xfrm>
            <a:off x="3454400" y="101600"/>
            <a:ext cx="5410200" cy="685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Cobertura logo">
            <a:extLst>
              <a:ext uri="{FF2B5EF4-FFF2-40B4-BE49-F238E27FC236}">
                <a16:creationId xmlns:a16="http://schemas.microsoft.com/office/drawing/2014/main" id="{E7C0C300-ECCA-B441-943B-3E4B69378B8E}"/>
              </a:ext>
            </a:extLst>
          </p:cNvPr>
          <p:cNvSpPr/>
          <p:nvPr/>
        </p:nvSpPr>
        <p:spPr>
          <a:xfrm>
            <a:off x="101600" y="76200"/>
            <a:ext cx="2311400" cy="7112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5" name="Cobertura número">
            <a:extLst>
              <a:ext uri="{FF2B5EF4-FFF2-40B4-BE49-F238E27FC236}">
                <a16:creationId xmlns:a16="http://schemas.microsoft.com/office/drawing/2014/main" id="{6E944065-B45E-CC4C-8CB5-E711E2B28FA9}"/>
              </a:ext>
            </a:extLst>
          </p:cNvPr>
          <p:cNvSpPr/>
          <p:nvPr/>
        </p:nvSpPr>
        <p:spPr>
          <a:xfrm>
            <a:off x="431800" y="914400"/>
            <a:ext cx="1778000" cy="10922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6" name="Número seção">
            <a:extLst>
              <a:ext uri="{FF2B5EF4-FFF2-40B4-BE49-F238E27FC236}">
                <a16:creationId xmlns:a16="http://schemas.microsoft.com/office/drawing/2014/main" id="{04EF852B-DD5E-844D-B870-A166E6666997}"/>
              </a:ext>
            </a:extLst>
          </p:cNvPr>
          <p:cNvSpPr txBox="1"/>
          <p:nvPr/>
        </p:nvSpPr>
        <p:spPr>
          <a:xfrm>
            <a:off x="381000" y="596900"/>
            <a:ext cx="2032000" cy="1397000"/>
          </a:xfrm>
          <a:prstGeom prst="rect">
            <a:avLst/>
          </a:prstGeom>
          <a:noFill/>
        </p:spPr>
        <p:txBody>
          <a:bodyPr vertOverflow="overflow" vert="horz" wrap="none" rtlCol="0" anchor="t" anchorCtr="0">
            <a:noAutofit/>
          </a:bodyPr>
          <a:lstStyle/>
          <a:p>
            <a:pPr algn="l"/>
            <a:r>
              <a:rPr lang="pt-BR" sz="10600" b="1">
                <a:solidFill>
                  <a:srgbClr val="DFA21E"/>
                </a:solidFill>
                <a:latin typeface="Cambria"/>
              </a:rPr>
              <a:t>04</a:t>
            </a:r>
          </a:p>
        </p:txBody>
      </p:sp>
      <p:sp>
        <p:nvSpPr>
          <p:cNvPr id="40" name="Cobertura conteúdo"/>
          <p:cNvSpPr/>
          <p:nvPr/>
        </p:nvSpPr>
        <p:spPr>
          <a:xfrm>
            <a:off x="0" y="2108200"/>
            <a:ext cx="12192000" cy="4749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41" name="Título"/>
          <p:cNvSpPr txBox="1"/>
          <p:nvPr/>
        </p:nvSpPr>
        <p:spPr>
          <a:xfrm>
            <a:off x="508000" y="2209800"/>
            <a:ext cx="11176000" cy="558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pt-BR" sz="3600" b="1" dirty="0">
                <a:solidFill>
                  <a:srgbClr val="14234A"/>
                </a:solidFill>
                <a:latin typeface="Georgia"/>
                <a:cs typeface="Georgia"/>
              </a:rPr>
              <a:t>Pró-Labore Mínimo Obrigatório</a:t>
            </a:r>
          </a:p>
        </p:txBody>
      </p:sp>
      <p:sp>
        <p:nvSpPr>
          <p:cNvPr id="42" name="Rótulo"/>
          <p:cNvSpPr txBox="1"/>
          <p:nvPr/>
        </p:nvSpPr>
        <p:spPr>
          <a:xfrm>
            <a:off x="508000" y="2870200"/>
            <a:ext cx="7620000" cy="27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pt-BR" sz="1400" b="1" dirty="0">
                <a:solidFill>
                  <a:srgbClr val="C9973B"/>
                </a:solidFill>
                <a:latin typeface="Segoe UI"/>
                <a:cs typeface="Segoe UI"/>
              </a:rPr>
              <a:t>O QUE ESTÁ EM JOGO</a:t>
            </a:r>
          </a:p>
        </p:txBody>
      </p:sp>
      <p:sp>
        <p:nvSpPr>
          <p:cNvPr id="50" name="Cartão"/>
          <p:cNvSpPr/>
          <p:nvPr/>
        </p:nvSpPr>
        <p:spPr>
          <a:xfrm>
            <a:off x="457200" y="3276600"/>
            <a:ext cx="5486400" cy="1905000"/>
          </a:xfrm>
          <a:prstGeom prst="roundRect">
            <a:avLst>
              <a:gd name="adj" fmla="val 6000"/>
            </a:avLst>
          </a:prstGeom>
          <a:solidFill>
            <a:srgbClr val="F3F5F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1" name="Círculo"/>
          <p:cNvSpPr/>
          <p:nvPr/>
        </p:nvSpPr>
        <p:spPr>
          <a:xfrm>
            <a:off x="685800" y="3784600"/>
            <a:ext cx="889000" cy="889000"/>
          </a:xfrm>
          <a:prstGeom prst="ellipse">
            <a:avLst/>
          </a:prstGeom>
          <a:solidFill>
            <a:srgbClr val="F6EBD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2" name="Barra"/>
          <p:cNvSpPr/>
          <p:nvPr/>
        </p:nvSpPr>
        <p:spPr>
          <a:xfrm>
            <a:off x="1778000" y="3505200"/>
            <a:ext cx="38100" cy="14478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53" name="Texto"/>
          <p:cNvSpPr txBox="1"/>
          <p:nvPr/>
        </p:nvSpPr>
        <p:spPr>
          <a:xfrm>
            <a:off x="1981200" y="3454400"/>
            <a:ext cx="3784600" cy="154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pt-BR" sz="1600" b="1" dirty="0">
                <a:solidFill>
                  <a:srgbClr val="14234A"/>
                </a:solidFill>
                <a:latin typeface="Segoe UI"/>
                <a:cs typeface="Segoe UI"/>
              </a:rPr>
              <a:t>Contribuinte obrigatório da Previdência</a:t>
            </a:r>
          </a:p>
          <a:p>
            <a:pPr algn="l">
              <a:spcBef>
                <a:spcPts val="400"/>
              </a:spcBef>
            </a:pPr>
            <a:r>
              <a:rPr lang="pt-BR" sz="1400" dirty="0">
                <a:solidFill>
                  <a:srgbClr val="14234A"/>
                </a:solidFill>
                <a:latin typeface="Segoe UI"/>
                <a:cs typeface="Segoe UI"/>
              </a:rPr>
              <a:t>O sócio administrador é segurado obrigatório e deve receber pró-labore</a:t>
            </a:r>
          </a:p>
          <a:p>
            <a:pPr algn="l">
              <a:spcBef>
                <a:spcPts val="400"/>
              </a:spcBef>
            </a:pPr>
            <a:r>
              <a:rPr lang="pt-BR" sz="1400" b="1" dirty="0">
                <a:solidFill>
                  <a:srgbClr val="14234A"/>
                </a:solidFill>
                <a:latin typeface="Segoe UI"/>
                <a:cs typeface="Segoe UI"/>
              </a:rPr>
              <a:t>INSS: 20% da empresa + 11% do sócio</a:t>
            </a:r>
          </a:p>
        </p:txBody>
      </p:sp>
      <p:sp>
        <p:nvSpPr>
          <p:cNvPr id="60" name="Cartão"/>
          <p:cNvSpPr/>
          <p:nvPr/>
        </p:nvSpPr>
        <p:spPr>
          <a:xfrm>
            <a:off x="6248400" y="3276600"/>
            <a:ext cx="5486400" cy="1905000"/>
          </a:xfrm>
          <a:prstGeom prst="roundRect">
            <a:avLst>
              <a:gd name="adj" fmla="val 6000"/>
            </a:avLst>
          </a:prstGeom>
          <a:solidFill>
            <a:srgbClr val="F3F5F9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1" name="Círculo"/>
          <p:cNvSpPr/>
          <p:nvPr/>
        </p:nvSpPr>
        <p:spPr>
          <a:xfrm>
            <a:off x="6477000" y="3784600"/>
            <a:ext cx="889000" cy="889000"/>
          </a:xfrm>
          <a:prstGeom prst="ellipse">
            <a:avLst/>
          </a:prstGeom>
          <a:solidFill>
            <a:srgbClr val="F6EBD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2" name="Barra"/>
          <p:cNvSpPr/>
          <p:nvPr/>
        </p:nvSpPr>
        <p:spPr>
          <a:xfrm>
            <a:off x="7569200" y="3505200"/>
            <a:ext cx="38100" cy="1447800"/>
          </a:xfrm>
          <a:prstGeom prst="rect">
            <a:avLst/>
          </a:prstGeom>
          <a:solidFill>
            <a:srgbClr val="C9973B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3" name="Texto"/>
          <p:cNvSpPr txBox="1"/>
          <p:nvPr/>
        </p:nvSpPr>
        <p:spPr>
          <a:xfrm>
            <a:off x="7772400" y="3454400"/>
            <a:ext cx="3784600" cy="15494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pt-BR" sz="1600" b="1" dirty="0">
                <a:solidFill>
                  <a:srgbClr val="14234A"/>
                </a:solidFill>
                <a:latin typeface="Segoe UI"/>
                <a:cs typeface="Segoe UI"/>
              </a:rPr>
              <a:t>Valor “razoável”</a:t>
            </a:r>
          </a:p>
          <a:p>
            <a:pPr algn="l">
              <a:spcBef>
                <a:spcPts val="400"/>
              </a:spcBef>
            </a:pPr>
            <a:r>
              <a:rPr lang="pt-BR" sz="1400" dirty="0">
                <a:solidFill>
                  <a:srgbClr val="14234A"/>
                </a:solidFill>
                <a:latin typeface="Segoe UI"/>
                <a:cs typeface="Segoe UI"/>
              </a:rPr>
              <a:t>Pró-labore simbólico ou ausente permite tratar parte dos lucros como remuneração</a:t>
            </a:r>
          </a:p>
          <a:p>
            <a:pPr algn="l">
              <a:spcBef>
                <a:spcPts val="400"/>
              </a:spcBef>
            </a:pPr>
            <a:r>
              <a:rPr lang="pt-BR" sz="1400" b="1" dirty="0">
                <a:solidFill>
                  <a:srgbClr val="14234A"/>
                </a:solidFill>
                <a:latin typeface="Segoe UI"/>
                <a:cs typeface="Segoe UI"/>
              </a:rPr>
              <a:t>Risco: INSS sobre os lucros, com multa e juros</a:t>
            </a:r>
          </a:p>
        </p:txBody>
      </p:sp>
      <p:sp>
        <p:nvSpPr>
          <p:cNvPr id="70" name="Faixa"/>
          <p:cNvSpPr/>
          <p:nvPr/>
        </p:nvSpPr>
        <p:spPr>
          <a:xfrm>
            <a:off x="457200" y="5486400"/>
            <a:ext cx="11277600" cy="584200"/>
          </a:xfrm>
          <a:prstGeom prst="rect">
            <a:avLst/>
          </a:prstGeom>
          <a:solidFill>
            <a:srgbClr val="14234A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" name="Faixa texto"/>
          <p:cNvSpPr txBox="1"/>
          <p:nvPr/>
        </p:nvSpPr>
        <p:spPr>
          <a:xfrm>
            <a:off x="711200" y="5486400"/>
            <a:ext cx="10769600" cy="584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pt-BR" sz="1600" b="1" dirty="0">
                <a:solidFill>
                  <a:srgbClr val="FFFFFF"/>
                </a:solidFill>
                <a:latin typeface="Segoe UI"/>
                <a:cs typeface="Segoe UI"/>
              </a:rPr>
              <a:t>Referência: valor compatível com a função e o mercado, nunca abaixo do salário mínimo</a:t>
            </a:r>
          </a:p>
        </p:txBody>
      </p:sp>
      <p:sp>
        <p:nvSpPr>
          <p:cNvPr id="72" name="Rodapé"/>
          <p:cNvSpPr txBox="1"/>
          <p:nvPr/>
        </p:nvSpPr>
        <p:spPr>
          <a:xfrm>
            <a:off x="508000" y="6299200"/>
            <a:ext cx="111760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</a:pPr>
            <a:r>
              <a:rPr lang="pt-BR" sz="1000" dirty="0">
                <a:solidFill>
                  <a:srgbClr val="6B7280"/>
                </a:solidFill>
                <a:latin typeface="Segoe UI"/>
                <a:cs typeface="Segoe UI"/>
              </a:rPr>
              <a:t>Base legal: Lei 8.212/1991, arts. 12, V, “f”, 21 e 22, III; Lei 10.666/2003, art. 4º; Decreto 3.048/1999, art. 201, § 5º.</a:t>
            </a:r>
          </a:p>
        </p:txBody>
      </p:sp>
      <p:pic>
        <p:nvPicPr>
          <p:cNvPr id="73" name="Graphic 73" descr="Previdência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0900" y="3987800"/>
            <a:ext cx="482600" cy="482600"/>
          </a:xfrm>
          <a:prstGeom prst="rect">
            <a:avLst/>
          </a:prstGeom>
        </p:spPr>
      </p:pic>
      <p:pic>
        <p:nvPicPr>
          <p:cNvPr id="74" name="Graphic 74" descr="Valor razoáve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2100" y="3987800"/>
            <a:ext cx="4826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960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252FD0E-594F-BB4D-9E4B-4F718412F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2" name="Cobertura cabeçalho">
            <a:extLst>
              <a:ext uri="{FF2B5EF4-FFF2-40B4-BE49-F238E27FC236}">
                <a16:creationId xmlns:a16="http://schemas.microsoft.com/office/drawing/2014/main" id="{282E428D-01AF-1243-B55A-12E985D49709}"/>
              </a:ext>
            </a:extLst>
          </p:cNvPr>
          <p:cNvSpPr/>
          <p:nvPr/>
        </p:nvSpPr>
        <p:spPr>
          <a:xfrm>
            <a:off x="3683000" y="127000"/>
            <a:ext cx="5016500" cy="6604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  <p:sp>
        <p:nvSpPr>
          <p:cNvPr id="4" name="Cobertura logo">
            <a:extLst>
              <a:ext uri="{FF2B5EF4-FFF2-40B4-BE49-F238E27FC236}">
                <a16:creationId xmlns:a16="http://schemas.microsoft.com/office/drawing/2014/main" id="{4778607B-7F70-F24F-8E3E-E92DC3512407}"/>
              </a:ext>
            </a:extLst>
          </p:cNvPr>
          <p:cNvSpPr/>
          <p:nvPr/>
        </p:nvSpPr>
        <p:spPr>
          <a:xfrm>
            <a:off x="101600" y="101600"/>
            <a:ext cx="2590800" cy="7620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8121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 [1790111799299]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555C8640-7D4B-D440-9F0C-E239C5626FD3}">
  <we:reference id="wa200010001" version="1.0.0.1" store="pt-BR" storeType="OMEX"/>
  <we:alternateReferences>
    <we:reference id="wa200010001" version="1.0.0.1" store="pt-BR" storeType="OMEX"/>
  </we:alternateReferences>
  <we:properties>
    <we:property name="claude.fileId" value="&quot;ffc3f6c7-9c70-403a-9269-c7a9a097c4ee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621D5986-84CD-5E48-8FF9-8343556AFA1B}">
  <we:reference id="wa200010725" version="1.0.0.1" store="pt-BR" storeType="OMEX"/>
  <we:alternateReferences>
    <we:reference id="WA200010725" version="1.0.0.1" store="" storeType="OMEX"/>
  </we:alternateReferences>
  <we:properties>
    <we:property name="claude.fileId" value="&quot;5372b488-c0d7-42c2-8724-81b69b3d19a9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6214</TotalTime>
  <Words>570</Words>
  <Application>Microsoft Macintosh PowerPoint</Application>
  <PresentationFormat>Widescreen</PresentationFormat>
  <Paragraphs>56</Paragraphs>
  <Slides>9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7" baseType="lpstr">
      <vt:lpstr>Open Sans</vt:lpstr>
      <vt:lpstr>Cambria</vt:lpstr>
      <vt:lpstr>Segoe UI</vt:lpstr>
      <vt:lpstr>Calibri</vt:lpstr>
      <vt:lpstr>Georgia</vt:lpstr>
      <vt:lpstr>Arial</vt:lpstr>
      <vt:lpstr>Open Sans Light</vt:lpstr>
      <vt:lpstr>Tema do Office [1790111799299]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 Silva</dc:creator>
  <cp:lastModifiedBy>Piraci Ubiratan</cp:lastModifiedBy>
  <cp:revision>120</cp:revision>
  <dcterms:created xsi:type="dcterms:W3CDTF">2020-04-15T22:29:22Z</dcterms:created>
  <dcterms:modified xsi:type="dcterms:W3CDTF">2026-10-13T02:18:25Z</dcterms:modified>
</cp:coreProperties>
</file>